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0"/>
  </p:notesMasterIdLst>
  <p:sldIdLst>
    <p:sldId id="256" r:id="rId2"/>
    <p:sldId id="258" r:id="rId3"/>
    <p:sldId id="259"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60" r:id="rId18"/>
    <p:sldId id="261" r:id="rId19"/>
    <p:sldId id="276" r:id="rId20"/>
    <p:sldId id="277" r:id="rId21"/>
    <p:sldId id="286" r:id="rId22"/>
    <p:sldId id="287" r:id="rId23"/>
    <p:sldId id="288" r:id="rId24"/>
    <p:sldId id="289" r:id="rId25"/>
    <p:sldId id="278" r:id="rId26"/>
    <p:sldId id="279" r:id="rId27"/>
    <p:sldId id="280" r:id="rId28"/>
    <p:sldId id="281" r:id="rId29"/>
    <p:sldId id="282" r:id="rId30"/>
    <p:sldId id="283" r:id="rId31"/>
    <p:sldId id="284" r:id="rId32"/>
    <p:sldId id="290" r:id="rId33"/>
    <p:sldId id="291" r:id="rId34"/>
    <p:sldId id="292" r:id="rId35"/>
    <p:sldId id="293" r:id="rId36"/>
    <p:sldId id="294" r:id="rId37"/>
    <p:sldId id="295" r:id="rId38"/>
    <p:sldId id="28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8D1682-453B-4DB2-BED3-074FB81AD780}" type="datetimeFigureOut">
              <a:rPr lang="en-IN" smtClean="0"/>
              <a:t>22-03-2025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6D8A33-D400-45FB-AB13-8121A884F410}" type="slidenum">
              <a:rPr lang="en-IN" smtClean="0"/>
              <a:t>‹#›</a:t>
            </a:fld>
            <a:endParaRPr lang="en-IN"/>
          </a:p>
        </p:txBody>
      </p:sp>
    </p:spTree>
    <p:extLst>
      <p:ext uri="{BB962C8B-B14F-4D97-AF65-F5344CB8AC3E}">
        <p14:creationId xmlns:p14="http://schemas.microsoft.com/office/powerpoint/2010/main" val="3015262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002F064E-5709-7381-E548-E0C2833A90B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 indent="-101600"/>
            <a:r>
              <a:rPr lang="en-US" altLang="zh-TW">
                <a:latin typeface="Arial" panose="020B0604020202020204" pitchFamily="34" charset="0"/>
                <a:ea typeface="新細明體" panose="02020500000000000000" pitchFamily="18" charset="-120"/>
              </a:rPr>
              <a:t>We now review several systems that most of you have come across already (possibly without being aware that they are distributed).</a:t>
            </a:r>
          </a:p>
          <a:p>
            <a:pPr marL="101600" indent="-101600"/>
            <a:r>
              <a:rPr lang="en-US" altLang="zh-TW">
                <a:latin typeface="Arial" panose="020B0604020202020204" pitchFamily="34" charset="0"/>
                <a:ea typeface="新細明體" panose="02020500000000000000" pitchFamily="18" charset="-120"/>
              </a:rPr>
              <a:t>This review will provide you with a better understanding of the issues that are to be tackled during distributed systems construction.</a:t>
            </a:r>
          </a:p>
        </p:txBody>
      </p:sp>
      <p:sp>
        <p:nvSpPr>
          <p:cNvPr id="28674" name="Rectangle 3">
            <a:extLst>
              <a:ext uri="{FF2B5EF4-FFF2-40B4-BE49-F238E27FC236}">
                <a16:creationId xmlns:a16="http://schemas.microsoft.com/office/drawing/2014/main" id="{93D447E9-66C2-C801-876F-58C8808038B2}"/>
              </a:ext>
            </a:extLst>
          </p:cNvPr>
          <p:cNvSpPr>
            <a:spLocks noGrp="1" noRot="1" noChangeAspect="1" noChangeArrowheads="1" noTextEdit="1"/>
          </p:cNvSpPr>
          <p:nvPr>
            <p:ph type="sldImg"/>
          </p:nvPr>
        </p:nvSpPr>
        <p:spPr>
          <a:xfrm>
            <a:off x="554038" y="523875"/>
            <a:ext cx="5775325" cy="3249613"/>
          </a:xfrm>
          <a:ln cap="flat"/>
        </p:spPr>
      </p:sp>
    </p:spTree>
    <p:extLst>
      <p:ext uri="{BB962C8B-B14F-4D97-AF65-F5344CB8AC3E}">
        <p14:creationId xmlns:p14="http://schemas.microsoft.com/office/powerpoint/2010/main" val="3650246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8002FDD8-3406-5B26-283C-475AE5E4DF5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 indent="-101600"/>
            <a:r>
              <a:rPr lang="en-US" altLang="zh-TW">
                <a:latin typeface="Arial" panose="020B0604020202020204" pitchFamily="34" charset="0"/>
                <a:ea typeface="新細明體" panose="02020500000000000000" pitchFamily="18" charset="-120"/>
              </a:rPr>
              <a:t>A local area network consists of a number of different computers. Workstations and Personal computers provide the front-end for network users. Different servers provide shared services.</a:t>
            </a:r>
          </a:p>
          <a:p>
            <a:pPr marL="101600" indent="-101600"/>
            <a:r>
              <a:rPr lang="en-US" altLang="zh-TW">
                <a:latin typeface="Arial" panose="020B0604020202020204" pitchFamily="34" charset="0"/>
                <a:ea typeface="新細明體" panose="02020500000000000000" pitchFamily="18" charset="-120"/>
              </a:rPr>
              <a:t>One or several network file servers provide data storage services. Any workstation and PC may henceforth store files on disks maintained by these file servers.</a:t>
            </a:r>
          </a:p>
          <a:p>
            <a:pPr marL="101600" indent="-101600"/>
            <a:r>
              <a:rPr lang="en-US" altLang="zh-TW">
                <a:latin typeface="Arial" panose="020B0604020202020204" pitchFamily="34" charset="0"/>
                <a:ea typeface="新細明體" panose="02020500000000000000" pitchFamily="18" charset="-120"/>
              </a:rPr>
              <a:t>A local name server maps machine names to IP addresses, user names to user ids and group names to group ids. Any machine can request a service to resolve a certain name.</a:t>
            </a:r>
          </a:p>
          <a:p>
            <a:pPr marL="101600" indent="-101600"/>
            <a:r>
              <a:rPr lang="en-US" altLang="zh-TW">
                <a:latin typeface="Arial" panose="020B0604020202020204" pitchFamily="34" charset="0"/>
                <a:ea typeface="新細明體" panose="02020500000000000000" pitchFamily="18" charset="-120"/>
              </a:rPr>
              <a:t>One or several print servers control the access to shared printers.Workstations and PCs have the server printing jobs for them. </a:t>
            </a:r>
          </a:p>
          <a:p>
            <a:pPr marL="101600" indent="-101600"/>
            <a:r>
              <a:rPr lang="en-US" altLang="zh-TW">
                <a:latin typeface="Arial" panose="020B0604020202020204" pitchFamily="34" charset="0"/>
                <a:ea typeface="新細明體" panose="02020500000000000000" pitchFamily="18" charset="-120"/>
              </a:rPr>
              <a:t>Another component provides a gateway to the wide area network.</a:t>
            </a:r>
          </a:p>
          <a:p>
            <a:pPr marL="101600" indent="-101600"/>
            <a:r>
              <a:rPr lang="en-US" altLang="zh-TW">
                <a:latin typeface="Arial" panose="020B0604020202020204" pitchFamily="34" charset="0"/>
                <a:ea typeface="新細明體" panose="02020500000000000000" pitchFamily="18" charset="-120"/>
              </a:rPr>
              <a:t>As a user you need not be aware which machine provides which service.</a:t>
            </a:r>
          </a:p>
          <a:p>
            <a:pPr marL="101600" indent="-101600"/>
            <a:r>
              <a:rPr lang="en-US" altLang="zh-TW">
                <a:latin typeface="Arial" panose="020B0604020202020204" pitchFamily="34" charset="0"/>
                <a:ea typeface="新細明體" panose="02020500000000000000" pitchFamily="18" charset="-120"/>
              </a:rPr>
              <a:t>Name servers provide the information regarding machine (by IP address), user names (by user ids), and group name (by group ids).</a:t>
            </a:r>
          </a:p>
          <a:p>
            <a:pPr marL="101600" indent="-101600"/>
            <a:r>
              <a:rPr lang="en-US" altLang="zh-TW">
                <a:latin typeface="Arial" panose="020B0604020202020204" pitchFamily="34" charset="0"/>
                <a:ea typeface="新細明體" panose="02020500000000000000" pitchFamily="18" charset="-120"/>
              </a:rPr>
              <a:t>Local area networks can be connected together to form Intranets.</a:t>
            </a:r>
          </a:p>
        </p:txBody>
      </p:sp>
      <p:sp>
        <p:nvSpPr>
          <p:cNvPr id="30722" name="Rectangle 3">
            <a:extLst>
              <a:ext uri="{FF2B5EF4-FFF2-40B4-BE49-F238E27FC236}">
                <a16:creationId xmlns:a16="http://schemas.microsoft.com/office/drawing/2014/main" id="{A51A04D3-9AFB-4396-9EB3-74F6513C844D}"/>
              </a:ext>
            </a:extLst>
          </p:cNvPr>
          <p:cNvSpPr>
            <a:spLocks noGrp="1" noRot="1" noChangeAspect="1" noChangeArrowheads="1" noTextEdit="1"/>
          </p:cNvSpPr>
          <p:nvPr>
            <p:ph type="sldImg"/>
          </p:nvPr>
        </p:nvSpPr>
        <p:spPr>
          <a:xfrm>
            <a:off x="554038" y="523875"/>
            <a:ext cx="5775325" cy="3249613"/>
          </a:xfrm>
          <a:ln cap="flat"/>
        </p:spPr>
      </p:sp>
    </p:spTree>
    <p:extLst>
      <p:ext uri="{BB962C8B-B14F-4D97-AF65-F5344CB8AC3E}">
        <p14:creationId xmlns:p14="http://schemas.microsoft.com/office/powerpoint/2010/main" val="4229071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446CA277-712B-9C3C-CE7D-A1BC5FDF4EF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 indent="-101600"/>
            <a:r>
              <a:rPr lang="en-US" altLang="zh-TW">
                <a:latin typeface="Arial" panose="020B0604020202020204" pitchFamily="34" charset="0"/>
                <a:ea typeface="新細明體" panose="02020500000000000000" pitchFamily="18" charset="-120"/>
              </a:rPr>
              <a:t>Different client applications want to access and update shared data in a database.</a:t>
            </a:r>
          </a:p>
          <a:p>
            <a:pPr marL="101600" indent="-101600"/>
            <a:r>
              <a:rPr lang="en-US" altLang="zh-TW">
                <a:latin typeface="Arial" panose="020B0604020202020204" pitchFamily="34" charset="0"/>
                <a:ea typeface="新細明體" panose="02020500000000000000" pitchFamily="18" charset="-120"/>
              </a:rPr>
              <a:t>Client applications might be banking systems, real-estate agencies, airline-ticket reservation systems accessing data like balances of bank accounts, details of property that are for sale or to let, or airfares and aircraft reservation data.</a:t>
            </a:r>
          </a:p>
          <a:p>
            <a:pPr marL="101600" indent="-101600"/>
            <a:r>
              <a:rPr lang="en-US" altLang="zh-TW">
                <a:latin typeface="Arial" panose="020B0604020202020204" pitchFamily="34" charset="0"/>
                <a:ea typeface="新細明體" panose="02020500000000000000" pitchFamily="18" charset="-120"/>
              </a:rPr>
              <a:t>The database is physically distributed over several processors to take advantage of local data accesses for increased performance of client applications.</a:t>
            </a:r>
          </a:p>
          <a:p>
            <a:pPr marL="101600" indent="-101600"/>
            <a:r>
              <a:rPr lang="en-US" altLang="zh-TW">
                <a:latin typeface="Arial" panose="020B0604020202020204" pitchFamily="34" charset="0"/>
                <a:ea typeface="新細明體" panose="02020500000000000000" pitchFamily="18" charset="-120"/>
              </a:rPr>
              <a:t>Data may be replicated to reduce the impact of failures of a processor and/or the network.</a:t>
            </a:r>
          </a:p>
          <a:p>
            <a:pPr marL="101600" indent="-101600"/>
            <a:r>
              <a:rPr lang="en-US" altLang="zh-TW">
                <a:latin typeface="Arial" panose="020B0604020202020204" pitchFamily="34" charset="0"/>
                <a:ea typeface="新細明體" panose="02020500000000000000" pitchFamily="18" charset="-120"/>
              </a:rPr>
              <a:t>Each processor runs a database monitor that implements the mapping between the database seen by clients and the physical database stored on the different processors.</a:t>
            </a:r>
          </a:p>
          <a:p>
            <a:pPr marL="101600" indent="-101600"/>
            <a:r>
              <a:rPr lang="en-US" altLang="zh-TW">
                <a:latin typeface="Arial" panose="020B0604020202020204" pitchFamily="34" charset="0"/>
                <a:ea typeface="新細明體" panose="02020500000000000000" pitchFamily="18" charset="-120"/>
              </a:rPr>
              <a:t>Database monitors have to cooperate with each other to implement client accesses to remote data, updates of replicated data and concurrency control.</a:t>
            </a:r>
          </a:p>
          <a:p>
            <a:pPr marL="101600" indent="-101600"/>
            <a:r>
              <a:rPr lang="en-US" altLang="zh-TW">
                <a:latin typeface="Arial" panose="020B0604020202020204" pitchFamily="34" charset="0"/>
                <a:ea typeface="新細明體" panose="02020500000000000000" pitchFamily="18" charset="-120"/>
              </a:rPr>
              <a:t>The physical distribution of data is therefore transparent to clients. </a:t>
            </a:r>
          </a:p>
        </p:txBody>
      </p:sp>
      <p:sp>
        <p:nvSpPr>
          <p:cNvPr id="32770" name="Rectangle 3">
            <a:extLst>
              <a:ext uri="{FF2B5EF4-FFF2-40B4-BE49-F238E27FC236}">
                <a16:creationId xmlns:a16="http://schemas.microsoft.com/office/drawing/2014/main" id="{78BE4D98-1F6A-8A6E-A397-F491F8C93C0D}"/>
              </a:ext>
            </a:extLst>
          </p:cNvPr>
          <p:cNvSpPr>
            <a:spLocks noGrp="1" noRot="1" noChangeAspect="1" noChangeArrowheads="1" noTextEdit="1"/>
          </p:cNvSpPr>
          <p:nvPr>
            <p:ph type="sldImg"/>
          </p:nvPr>
        </p:nvSpPr>
        <p:spPr>
          <a:xfrm>
            <a:off x="554038" y="523875"/>
            <a:ext cx="5775325" cy="3249613"/>
          </a:xfrm>
          <a:ln cap="flat"/>
        </p:spPr>
      </p:sp>
    </p:spTree>
    <p:extLst>
      <p:ext uri="{BB962C8B-B14F-4D97-AF65-F5344CB8AC3E}">
        <p14:creationId xmlns:p14="http://schemas.microsoft.com/office/powerpoint/2010/main" val="3098454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8422E41B-F3EC-E36E-E93E-EC16590DF76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 indent="-101600"/>
            <a:r>
              <a:rPr lang="en-US" altLang="zh-TW">
                <a:latin typeface="Arial" panose="020B0604020202020204" pitchFamily="34" charset="0"/>
                <a:ea typeface="新細明體" panose="02020500000000000000" pitchFamily="18" charset="-120"/>
              </a:rPr>
              <a:t>An automatic teller machine network enables bank customers to withdraw cash from their bank account.</a:t>
            </a:r>
          </a:p>
          <a:p>
            <a:pPr marL="101600" indent="-101600"/>
            <a:r>
              <a:rPr lang="en-US" altLang="zh-TW">
                <a:latin typeface="Arial" panose="020B0604020202020204" pitchFamily="34" charset="0"/>
                <a:ea typeface="新細明體" panose="02020500000000000000" pitchFamily="18" charset="-120"/>
              </a:rPr>
              <a:t>Banks and building societies maintain large networks of teller machines.</a:t>
            </a:r>
          </a:p>
          <a:p>
            <a:pPr marL="101600" indent="-101600"/>
            <a:r>
              <a:rPr lang="en-US" altLang="zh-TW">
                <a:latin typeface="Arial" panose="020B0604020202020204" pitchFamily="34" charset="0"/>
                <a:ea typeface="新細明體" panose="02020500000000000000" pitchFamily="18" charset="-120"/>
              </a:rPr>
              <a:t>Customer have high security, privacy and reliability requirements.</a:t>
            </a:r>
          </a:p>
          <a:p>
            <a:pPr marL="101600" indent="-101600"/>
            <a:r>
              <a:rPr lang="en-US" altLang="zh-TW">
                <a:latin typeface="Arial" panose="020B0604020202020204" pitchFamily="34" charset="0"/>
                <a:ea typeface="新細明體" panose="02020500000000000000" pitchFamily="18" charset="-120"/>
              </a:rPr>
              <a:t>Customers may want to withdraw cash from their account through a ´foreign´ teller machine.</a:t>
            </a:r>
          </a:p>
          <a:p>
            <a:pPr marL="101600" indent="-101600"/>
            <a:r>
              <a:rPr lang="en-US" altLang="zh-TW">
                <a:latin typeface="Arial" panose="020B0604020202020204" pitchFamily="34" charset="0"/>
                <a:ea typeface="新細明體" panose="02020500000000000000" pitchFamily="18" charset="-120"/>
              </a:rPr>
              <a:t>A front-end computer controls one or several tellers. It </a:t>
            </a:r>
          </a:p>
          <a:p>
            <a:pPr marL="571500" lvl="1" indent="-114300">
              <a:buFont typeface="Arial" panose="020B0604020202020204" pitchFamily="34" charset="0"/>
              <a:buChar char="–"/>
            </a:pPr>
            <a:r>
              <a:rPr lang="en-US" altLang="zh-TW">
                <a:latin typeface="Arial" panose="020B0604020202020204" pitchFamily="34" charset="0"/>
                <a:ea typeface="新細明體" panose="02020500000000000000" pitchFamily="18" charset="-120"/>
              </a:rPr>
              <a:t>transfers withdrawal  requests to the computer of the account holder´s bank,</a:t>
            </a:r>
          </a:p>
          <a:p>
            <a:pPr marL="571500" lvl="1" indent="-114300">
              <a:buFont typeface="Arial" panose="020B0604020202020204" pitchFamily="34" charset="0"/>
              <a:buChar char="–"/>
            </a:pPr>
            <a:r>
              <a:rPr lang="en-US" altLang="zh-TW">
                <a:latin typeface="Arial" panose="020B0604020202020204" pitchFamily="34" charset="0"/>
                <a:ea typeface="新細明體" panose="02020500000000000000" pitchFamily="18" charset="-120"/>
              </a:rPr>
              <a:t>awaits the bank granting the request, and</a:t>
            </a:r>
          </a:p>
          <a:p>
            <a:pPr marL="571500" lvl="1" indent="-114300">
              <a:buFont typeface="Arial" panose="020B0604020202020204" pitchFamily="34" charset="0"/>
              <a:buChar char="–"/>
            </a:pPr>
            <a:r>
              <a:rPr lang="en-US" altLang="zh-TW">
                <a:latin typeface="Arial" panose="020B0604020202020204" pitchFamily="34" charset="0"/>
                <a:ea typeface="新細明體" panose="02020500000000000000" pitchFamily="18" charset="-120"/>
              </a:rPr>
              <a:t>therefore has to be interoperable with heterogeneous computer systems (Hang Seng Bank may have different account management systems than HongKong Bank and Bank of China).</a:t>
            </a:r>
          </a:p>
          <a:p>
            <a:pPr marL="101600" indent="-101600"/>
            <a:r>
              <a:rPr lang="en-US" altLang="zh-TW">
                <a:latin typeface="Arial" panose="020B0604020202020204" pitchFamily="34" charset="0"/>
                <a:ea typeface="新細明體" panose="02020500000000000000" pitchFamily="18" charset="-120"/>
              </a:rPr>
              <a:t>Each bank has fault-tolerant systems to quickly recover from failures of their account holding computers. An example is the ´Hot standby´ computer which maintains a copy of the account database and can replace the main computer within seconds.</a:t>
            </a:r>
          </a:p>
        </p:txBody>
      </p:sp>
      <p:sp>
        <p:nvSpPr>
          <p:cNvPr id="34818" name="Rectangle 3">
            <a:extLst>
              <a:ext uri="{FF2B5EF4-FFF2-40B4-BE49-F238E27FC236}">
                <a16:creationId xmlns:a16="http://schemas.microsoft.com/office/drawing/2014/main" id="{EB589986-3E66-C949-1513-62FA2D1F4047}"/>
              </a:ext>
            </a:extLst>
          </p:cNvPr>
          <p:cNvSpPr>
            <a:spLocks noGrp="1" noRot="1" noChangeAspect="1" noChangeArrowheads="1" noTextEdit="1"/>
          </p:cNvSpPr>
          <p:nvPr>
            <p:ph type="sldImg"/>
          </p:nvPr>
        </p:nvSpPr>
        <p:spPr>
          <a:xfrm>
            <a:off x="554038" y="523875"/>
            <a:ext cx="5775325" cy="3249613"/>
          </a:xfrm>
          <a:ln cap="flat"/>
        </p:spPr>
      </p:sp>
    </p:spTree>
    <p:extLst>
      <p:ext uri="{BB962C8B-B14F-4D97-AF65-F5344CB8AC3E}">
        <p14:creationId xmlns:p14="http://schemas.microsoft.com/office/powerpoint/2010/main" val="523435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32BFAFEC-EF7E-1CFA-00E1-E5A0D3D85D26}"/>
              </a:ext>
            </a:extLst>
          </p:cNvPr>
          <p:cNvSpPr>
            <a:spLocks noGrp="1" noRot="1" noChangeAspect="1" noChangeArrowheads="1" noTextEdit="1"/>
          </p:cNvSpPr>
          <p:nvPr>
            <p:ph type="sldImg"/>
          </p:nvPr>
        </p:nvSpPr>
        <p:spPr>
          <a:xfrm>
            <a:off x="554038" y="523875"/>
            <a:ext cx="5775325" cy="3249613"/>
          </a:xfrm>
          <a:ln/>
        </p:spPr>
      </p:sp>
      <p:sp>
        <p:nvSpPr>
          <p:cNvPr id="36866" name="Rectangle 3">
            <a:extLst>
              <a:ext uri="{FF2B5EF4-FFF2-40B4-BE49-F238E27FC236}">
                <a16:creationId xmlns:a16="http://schemas.microsoft.com/office/drawing/2014/main" id="{FA1A16C7-54DD-9F7C-A4CC-5E1F76B8CDD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a:latin typeface="Arial" panose="020B0604020202020204" pitchFamily="34" charset="0"/>
                <a:ea typeface="新細明體" panose="02020500000000000000" pitchFamily="18" charset="-120"/>
              </a:rPr>
              <a:t>Internet is the largest distributed system in the world.</a:t>
            </a:r>
          </a:p>
        </p:txBody>
      </p:sp>
    </p:spTree>
    <p:extLst>
      <p:ext uri="{BB962C8B-B14F-4D97-AF65-F5344CB8AC3E}">
        <p14:creationId xmlns:p14="http://schemas.microsoft.com/office/powerpoint/2010/main" val="274164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9E045D85-8E40-CF24-075F-B739AE49F6AC}"/>
              </a:ext>
            </a:extLst>
          </p:cNvPr>
          <p:cNvSpPr>
            <a:spLocks noGrp="1" noChangeArrowheads="1"/>
          </p:cNvSpPr>
          <p:nvPr>
            <p:ph type="body" idx="1"/>
          </p:nvPr>
        </p:nvSpPr>
        <p:spPr>
          <a:xfrm>
            <a:off x="915988" y="3954463"/>
            <a:ext cx="5046662" cy="4243387"/>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 indent="-101600"/>
            <a:r>
              <a:rPr lang="en-US" altLang="zh-TW">
                <a:latin typeface="Arial" panose="020B0604020202020204" pitchFamily="34" charset="0"/>
                <a:ea typeface="新細明體" panose="02020500000000000000" pitchFamily="18" charset="-120"/>
              </a:rPr>
              <a:t>World Wide Web is the largest software application running on Internet.  It becomes the most popular distributed software application ever created.</a:t>
            </a:r>
          </a:p>
        </p:txBody>
      </p:sp>
      <p:sp>
        <p:nvSpPr>
          <p:cNvPr id="38914" name="Rectangle 3">
            <a:extLst>
              <a:ext uri="{FF2B5EF4-FFF2-40B4-BE49-F238E27FC236}">
                <a16:creationId xmlns:a16="http://schemas.microsoft.com/office/drawing/2014/main" id="{007E1CC1-643C-9F55-CF14-496F66AE820D}"/>
              </a:ext>
            </a:extLst>
          </p:cNvPr>
          <p:cNvSpPr>
            <a:spLocks noGrp="1" noRot="1" noChangeAspect="1" noChangeArrowheads="1" noTextEdit="1"/>
          </p:cNvSpPr>
          <p:nvPr>
            <p:ph type="sldImg"/>
          </p:nvPr>
        </p:nvSpPr>
        <p:spPr>
          <a:xfrm>
            <a:off x="554038" y="523875"/>
            <a:ext cx="5775325" cy="3249613"/>
          </a:xfrm>
          <a:ln cap="flat"/>
        </p:spPr>
      </p:sp>
    </p:spTree>
    <p:extLst>
      <p:ext uri="{BB962C8B-B14F-4D97-AF65-F5344CB8AC3E}">
        <p14:creationId xmlns:p14="http://schemas.microsoft.com/office/powerpoint/2010/main" val="1630944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4505B11D-FB3A-9859-396F-17E51C857847}"/>
              </a:ext>
            </a:extLst>
          </p:cNvPr>
          <p:cNvSpPr>
            <a:spLocks noGrp="1" noRot="1" noChangeAspect="1" noChangeArrowheads="1" noTextEdit="1"/>
          </p:cNvSpPr>
          <p:nvPr>
            <p:ph type="sldImg"/>
          </p:nvPr>
        </p:nvSpPr>
        <p:spPr>
          <a:xfrm>
            <a:off x="554038" y="523875"/>
            <a:ext cx="5775325" cy="3249613"/>
          </a:xfrm>
          <a:ln/>
        </p:spPr>
      </p:sp>
      <p:sp>
        <p:nvSpPr>
          <p:cNvPr id="40962" name="Rectangle 3">
            <a:extLst>
              <a:ext uri="{FF2B5EF4-FFF2-40B4-BE49-F238E27FC236}">
                <a16:creationId xmlns:a16="http://schemas.microsoft.com/office/drawing/2014/main" id="{FF28E651-A219-3B18-63E5-A5383E7A378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z="1100">
                <a:latin typeface="Arial" panose="020B0604020202020204" pitchFamily="34" charset="0"/>
                <a:ea typeface="新細明體" panose="02020500000000000000" pitchFamily="18" charset="-120"/>
              </a:rPr>
              <a:t>A Web browser is a user interface to the world´s biggest distributed system, the Internet.</a:t>
            </a:r>
          </a:p>
          <a:p>
            <a:r>
              <a:rPr lang="en-US" altLang="zh-TW" sz="1100">
                <a:latin typeface="Arial" panose="020B0604020202020204" pitchFamily="34" charset="0"/>
                <a:ea typeface="新細明體" panose="02020500000000000000" pitchFamily="18" charset="-120"/>
              </a:rPr>
              <a:t>A Web page includes links to other Web pages. These links are specified as URLs.</a:t>
            </a:r>
          </a:p>
          <a:p>
            <a:r>
              <a:rPr lang="en-US" altLang="zh-TW" sz="1100">
                <a:latin typeface="Arial" panose="020B0604020202020204" pitchFamily="34" charset="0"/>
                <a:ea typeface="新細明體" panose="02020500000000000000" pitchFamily="18" charset="-120"/>
              </a:rPr>
              <a:t>An URL is the name of a protocol (ftp, http, etc.), the name of a site (gateway1.cse.cuhk.edu.hk) and the name of a file.</a:t>
            </a:r>
          </a:p>
          <a:p>
            <a:r>
              <a:rPr lang="en-US" altLang="zh-TW" sz="1100">
                <a:latin typeface="Arial" panose="020B0604020202020204" pitchFamily="34" charset="0"/>
                <a:ea typeface="新細明體" panose="02020500000000000000" pitchFamily="18" charset="-120"/>
              </a:rPr>
              <a:t>To follow a link to a remote Web page, your Web browser </a:t>
            </a:r>
          </a:p>
          <a:p>
            <a:pPr marL="622300" lvl="1" indent="-165100">
              <a:buFont typeface="Arial" panose="020B0604020202020204" pitchFamily="34" charset="0"/>
              <a:buChar char="–"/>
            </a:pPr>
            <a:r>
              <a:rPr lang="en-US" altLang="zh-TW" sz="1100">
                <a:latin typeface="Arial" panose="020B0604020202020204" pitchFamily="34" charset="0"/>
                <a:ea typeface="新細明體" panose="02020500000000000000" pitchFamily="18" charset="-120"/>
              </a:rPr>
              <a:t>talks to the local name server to resolve the symbolic site name into an IP address (137.189.89.153).</a:t>
            </a:r>
          </a:p>
          <a:p>
            <a:pPr marL="622300" lvl="1" indent="-165100">
              <a:buFont typeface="Arial" panose="020B0604020202020204" pitchFamily="34" charset="0"/>
              <a:buChar char="–"/>
            </a:pPr>
            <a:r>
              <a:rPr lang="en-US" altLang="zh-TW" sz="1100">
                <a:latin typeface="Arial" panose="020B0604020202020204" pitchFamily="34" charset="0"/>
                <a:ea typeface="新細明體" panose="02020500000000000000" pitchFamily="18" charset="-120"/>
              </a:rPr>
              <a:t>talks to the http daemon running on that web site and requests the delivery of the Web page addressed by the URL.</a:t>
            </a:r>
          </a:p>
          <a:p>
            <a:r>
              <a:rPr lang="en-US" altLang="zh-TW" sz="1100">
                <a:latin typeface="Arial" panose="020B0604020202020204" pitchFamily="34" charset="0"/>
                <a:ea typeface="新細明體" panose="02020500000000000000" pitchFamily="18" charset="-120"/>
              </a:rPr>
              <a:t>To obtain a file from a remote ftp site, your Web browser</a:t>
            </a:r>
          </a:p>
          <a:p>
            <a:pPr marL="622300" lvl="1" indent="-165100">
              <a:buFont typeface="Arial" panose="020B0604020202020204" pitchFamily="34" charset="0"/>
              <a:buChar char="–"/>
            </a:pPr>
            <a:r>
              <a:rPr lang="en-US" altLang="zh-TW" sz="1100">
                <a:latin typeface="Arial" panose="020B0604020202020204" pitchFamily="34" charset="0"/>
                <a:ea typeface="新細明體" panose="02020500000000000000" pitchFamily="18" charset="-120"/>
              </a:rPr>
              <a:t> resolves the site name with the local name server</a:t>
            </a:r>
          </a:p>
          <a:p>
            <a:pPr marL="622300" lvl="1" indent="-165100">
              <a:buFont typeface="Arial" panose="020B0604020202020204" pitchFamily="34" charset="0"/>
              <a:buChar char="–"/>
            </a:pPr>
            <a:r>
              <a:rPr lang="en-US" altLang="zh-TW" sz="1100">
                <a:latin typeface="Arial" panose="020B0604020202020204" pitchFamily="34" charset="0"/>
                <a:ea typeface="新細明體" panose="02020500000000000000" pitchFamily="18" charset="-120"/>
              </a:rPr>
              <a:t>talks to the ftp daemon running on that site and performs an anonymous login.</a:t>
            </a:r>
          </a:p>
          <a:p>
            <a:pPr marL="622300" lvl="1" indent="-165100">
              <a:buFont typeface="Arial" panose="020B0604020202020204" pitchFamily="34" charset="0"/>
              <a:buChar char="–"/>
            </a:pPr>
            <a:r>
              <a:rPr lang="en-US" altLang="zh-TW" sz="1100">
                <a:latin typeface="Arial" panose="020B0604020202020204" pitchFamily="34" charset="0"/>
                <a:ea typeface="新細明體" panose="02020500000000000000" pitchFamily="18" charset="-120"/>
              </a:rPr>
              <a:t>switches the daemon into an appropriate transfer mode and </a:t>
            </a:r>
          </a:p>
          <a:p>
            <a:pPr marL="622300" lvl="1" indent="-165100">
              <a:buFont typeface="Arial" panose="020B0604020202020204" pitchFamily="34" charset="0"/>
              <a:buChar char="–"/>
            </a:pPr>
            <a:r>
              <a:rPr lang="en-US" altLang="zh-TW" sz="1100">
                <a:latin typeface="Arial" panose="020B0604020202020204" pitchFamily="34" charset="0"/>
                <a:ea typeface="新細明體" panose="02020500000000000000" pitchFamily="18" charset="-120"/>
              </a:rPr>
              <a:t>obtains the file addressed by the file addressed in the URL.</a:t>
            </a:r>
          </a:p>
          <a:p>
            <a:r>
              <a:rPr lang="en-US" altLang="zh-TW" sz="1100">
                <a:latin typeface="Arial" panose="020B0604020202020204" pitchFamily="34" charset="0"/>
                <a:ea typeface="新細明體" panose="02020500000000000000" pitchFamily="18" charset="-120"/>
              </a:rPr>
              <a:t>To send an e-mail, your Web browser </a:t>
            </a:r>
          </a:p>
          <a:p>
            <a:pPr marL="622300" lvl="1" indent="-165100">
              <a:buFont typeface="Arial" panose="020B0604020202020204" pitchFamily="34" charset="0"/>
              <a:buChar char="–"/>
            </a:pPr>
            <a:r>
              <a:rPr lang="en-US" altLang="zh-TW" sz="1100">
                <a:latin typeface="Arial" panose="020B0604020202020204" pitchFamily="34" charset="0"/>
                <a:ea typeface="新細明體" panose="02020500000000000000" pitchFamily="18" charset="-120"/>
              </a:rPr>
              <a:t>opens a new dialog window where you can enter the addressee(s) and the e-mail text </a:t>
            </a:r>
          </a:p>
          <a:p>
            <a:pPr marL="622300" lvl="1" indent="-165100">
              <a:buFont typeface="Arial" panose="020B0604020202020204" pitchFamily="34" charset="0"/>
              <a:buChar char="–"/>
            </a:pPr>
            <a:r>
              <a:rPr lang="en-US" altLang="zh-TW" sz="1100">
                <a:latin typeface="Arial" panose="020B0604020202020204" pitchFamily="34" charset="0"/>
                <a:ea typeface="新細明體" panose="02020500000000000000" pitchFamily="18" charset="-120"/>
              </a:rPr>
              <a:t>talks to the local sendmail daemon to have it delivering the e-mail to the sendmail daemons on the sites of your addressees.</a:t>
            </a:r>
          </a:p>
          <a:p>
            <a:pPr>
              <a:buFontTx/>
              <a:buNone/>
            </a:pPr>
            <a:endParaRPr lang="zh-TW" altLang="en-US" sz="1100">
              <a:latin typeface="Arial" panose="020B0604020202020204" pitchFamily="34" charset="0"/>
              <a:ea typeface="新細明體" panose="02020500000000000000" pitchFamily="18" charset="-120"/>
            </a:endParaRPr>
          </a:p>
        </p:txBody>
      </p:sp>
    </p:spTree>
    <p:extLst>
      <p:ext uri="{BB962C8B-B14F-4D97-AF65-F5344CB8AC3E}">
        <p14:creationId xmlns:p14="http://schemas.microsoft.com/office/powerpoint/2010/main" val="2101161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93CD72C3-1CA9-6A1A-ECD1-BC2215F6F677}"/>
              </a:ext>
            </a:extLst>
          </p:cNvPr>
          <p:cNvSpPr>
            <a:spLocks noGrp="1" noRot="1" noChangeAspect="1" noChangeArrowheads="1" noTextEdit="1"/>
          </p:cNvSpPr>
          <p:nvPr>
            <p:ph type="sldImg"/>
          </p:nvPr>
        </p:nvSpPr>
        <p:spPr>
          <a:xfrm>
            <a:off x="554038" y="523875"/>
            <a:ext cx="5775325" cy="3249613"/>
          </a:xfrm>
          <a:ln/>
        </p:spPr>
      </p:sp>
      <p:sp>
        <p:nvSpPr>
          <p:cNvPr id="43010" name="Rectangle 3">
            <a:extLst>
              <a:ext uri="{FF2B5EF4-FFF2-40B4-BE49-F238E27FC236}">
                <a16:creationId xmlns:a16="http://schemas.microsoft.com/office/drawing/2014/main" id="{8F90C46D-C897-16E0-852D-772A715ED0A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a:latin typeface="Arial" panose="020B0604020202020204" pitchFamily="34" charset="0"/>
                <a:ea typeface="新細明體" panose="02020500000000000000" pitchFamily="18" charset="-120"/>
              </a:rPr>
              <a:t>Mobile and ubiquitous computer extend the access of Internet and distributed system architecture from wire-line connections to wireless connections.</a:t>
            </a:r>
          </a:p>
        </p:txBody>
      </p:sp>
    </p:spTree>
    <p:extLst>
      <p:ext uri="{BB962C8B-B14F-4D97-AF65-F5344CB8AC3E}">
        <p14:creationId xmlns:p14="http://schemas.microsoft.com/office/powerpoint/2010/main" val="3521313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686D8F-406D-49DA-8E01-32F2FCACFB1A}" type="slidenum">
              <a:rPr lang="en-US" smtClean="0"/>
              <a:t>18</a:t>
            </a:fld>
            <a:endParaRPr lang="en-US"/>
          </a:p>
        </p:txBody>
      </p:sp>
    </p:spTree>
    <p:extLst>
      <p:ext uri="{BB962C8B-B14F-4D97-AF65-F5344CB8AC3E}">
        <p14:creationId xmlns:p14="http://schemas.microsoft.com/office/powerpoint/2010/main" val="3293585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B7025DCE-E0B1-91F9-83F9-CB464BB13B31}"/>
              </a:ext>
            </a:extLst>
          </p:cNvPr>
          <p:cNvSpPr>
            <a:spLocks noGrp="1" noRot="1" noChangeAspect="1" noChangeArrowheads="1" noTextEdit="1"/>
          </p:cNvSpPr>
          <p:nvPr>
            <p:ph type="sldImg"/>
          </p:nvPr>
        </p:nvSpPr>
        <p:spPr>
          <a:xfrm>
            <a:off x="554038" y="523875"/>
            <a:ext cx="5775325" cy="3249613"/>
          </a:xfrm>
          <a:ln/>
        </p:spPr>
      </p:sp>
      <p:sp>
        <p:nvSpPr>
          <p:cNvPr id="83970" name="Rectangle 3">
            <a:extLst>
              <a:ext uri="{FF2B5EF4-FFF2-40B4-BE49-F238E27FC236}">
                <a16:creationId xmlns:a16="http://schemas.microsoft.com/office/drawing/2014/main" id="{5EA8F048-3F06-B373-1274-F80C18E6339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a:latin typeface="Arial" panose="020B0604020202020204" pitchFamily="34" charset="0"/>
                <a:ea typeface="新細明體" panose="02020500000000000000" pitchFamily="18" charset="-120"/>
              </a:rPr>
              <a:t>Middleware provides run-time support for programming language, such as interpreters and libraries</a:t>
            </a:r>
          </a:p>
          <a:p>
            <a:r>
              <a:rPr lang="en-US" altLang="zh-TW">
                <a:latin typeface="Arial" panose="020B0604020202020204" pitchFamily="34" charset="0"/>
                <a:ea typeface="新細明體" panose="02020500000000000000" pitchFamily="18" charset="-120"/>
              </a:rPr>
              <a:t>OS is the main system software to manage basic resources and to provide user and application services:</a:t>
            </a:r>
          </a:p>
          <a:p>
            <a:r>
              <a:rPr lang="en-US" altLang="zh-TW">
                <a:latin typeface="Arial" panose="020B0604020202020204" pitchFamily="34" charset="0"/>
                <a:ea typeface="新細明體" panose="02020500000000000000" pitchFamily="18" charset="-120"/>
              </a:rPr>
              <a:t>Basic resource management:</a:t>
            </a:r>
          </a:p>
          <a:p>
            <a:pPr lvl="1"/>
            <a:r>
              <a:rPr lang="en-US" altLang="zh-TW">
                <a:latin typeface="Arial" panose="020B0604020202020204" pitchFamily="34" charset="0"/>
                <a:ea typeface="新細明體" panose="02020500000000000000" pitchFamily="18" charset="-120"/>
              </a:rPr>
              <a:t>- memory allocation and protection</a:t>
            </a:r>
          </a:p>
          <a:p>
            <a:pPr lvl="1"/>
            <a:r>
              <a:rPr lang="en-US" altLang="zh-TW">
                <a:latin typeface="Arial" panose="020B0604020202020204" pitchFamily="34" charset="0"/>
                <a:ea typeface="新細明體" panose="02020500000000000000" pitchFamily="18" charset="-120"/>
              </a:rPr>
              <a:t>- process creation and processor scheduling</a:t>
            </a:r>
          </a:p>
          <a:p>
            <a:pPr lvl="1"/>
            <a:r>
              <a:rPr lang="en-US" altLang="zh-TW">
                <a:latin typeface="Arial" panose="020B0604020202020204" pitchFamily="34" charset="0"/>
                <a:ea typeface="新細明體" panose="02020500000000000000" pitchFamily="18" charset="-120"/>
              </a:rPr>
              <a:t>- peripheral device handling</a:t>
            </a:r>
          </a:p>
          <a:p>
            <a:r>
              <a:rPr lang="en-US" altLang="zh-TW">
                <a:latin typeface="Arial" panose="020B0604020202020204" pitchFamily="34" charset="0"/>
                <a:ea typeface="新細明體" panose="02020500000000000000" pitchFamily="18" charset="-120"/>
              </a:rPr>
              <a:t>User and application services:</a:t>
            </a:r>
          </a:p>
          <a:p>
            <a:pPr lvl="1"/>
            <a:r>
              <a:rPr lang="en-US" altLang="zh-TW">
                <a:latin typeface="Arial" panose="020B0604020202020204" pitchFamily="34" charset="0"/>
                <a:ea typeface="新細明體" panose="02020500000000000000" pitchFamily="18" charset="-120"/>
              </a:rPr>
              <a:t>- user authentication and access control (e.g., login facilities)</a:t>
            </a:r>
          </a:p>
          <a:p>
            <a:pPr lvl="1"/>
            <a:r>
              <a:rPr lang="en-US" altLang="zh-TW">
                <a:latin typeface="Arial" panose="020B0604020202020204" pitchFamily="34" charset="0"/>
                <a:ea typeface="新細明體" panose="02020500000000000000" pitchFamily="18" charset="-120"/>
              </a:rPr>
              <a:t>- file management and file access facilities</a:t>
            </a:r>
          </a:p>
          <a:p>
            <a:pPr lvl="1"/>
            <a:r>
              <a:rPr lang="en-US" altLang="zh-TW">
                <a:latin typeface="Arial" panose="020B0604020202020204" pitchFamily="34" charset="0"/>
                <a:ea typeface="新細明體" panose="02020500000000000000" pitchFamily="18" charset="-120"/>
              </a:rPr>
              <a:t>- clock facilities</a:t>
            </a:r>
          </a:p>
        </p:txBody>
      </p:sp>
    </p:spTree>
    <p:extLst>
      <p:ext uri="{BB962C8B-B14F-4D97-AF65-F5344CB8AC3E}">
        <p14:creationId xmlns:p14="http://schemas.microsoft.com/office/powerpoint/2010/main" val="2019897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3A5AE5A8-DCF2-FB18-A52D-760441FC9387}"/>
              </a:ext>
            </a:extLst>
          </p:cNvPr>
          <p:cNvSpPr>
            <a:spLocks noGrp="1" noRot="1" noChangeAspect="1" noChangeArrowheads="1" noTextEdit="1"/>
          </p:cNvSpPr>
          <p:nvPr>
            <p:ph type="sldImg"/>
          </p:nvPr>
        </p:nvSpPr>
        <p:spPr>
          <a:xfrm>
            <a:off x="554038" y="523875"/>
            <a:ext cx="5775325" cy="3249613"/>
          </a:xfrm>
          <a:ln/>
        </p:spPr>
      </p:sp>
      <p:sp>
        <p:nvSpPr>
          <p:cNvPr id="86018" name="Rectangle 3">
            <a:extLst>
              <a:ext uri="{FF2B5EF4-FFF2-40B4-BE49-F238E27FC236}">
                <a16:creationId xmlns:a16="http://schemas.microsoft.com/office/drawing/2014/main" id="{8C354201-B808-D229-170B-06637C1C8F1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a:latin typeface="Arial" panose="020B0604020202020204" pitchFamily="34" charset="0"/>
                <a:ea typeface="新細明體" panose="02020500000000000000" pitchFamily="18" charset="-120"/>
              </a:rPr>
              <a:t>Kernel only perform basic resource management with the addition of inter-process communication</a:t>
            </a:r>
          </a:p>
          <a:p>
            <a:r>
              <a:rPr lang="en-US" altLang="zh-TW">
                <a:latin typeface="Arial" panose="020B0604020202020204" pitchFamily="34" charset="0"/>
                <a:ea typeface="新細明體" panose="02020500000000000000" pitchFamily="18" charset="-120"/>
              </a:rPr>
              <a:t>A new class of software component called open services to provide all other shared resources and services.</a:t>
            </a:r>
          </a:p>
          <a:p>
            <a:r>
              <a:rPr lang="en-US" altLang="zh-TW">
                <a:latin typeface="Arial" panose="020B0604020202020204" pitchFamily="34" charset="0"/>
                <a:ea typeface="新細明體" panose="02020500000000000000" pitchFamily="18" charset="-120"/>
              </a:rPr>
              <a:t>Kernels are not designed to be modified routinely. Any services that do not require privileged access to the kernels’ code and data or the hardware of the computer need not be included in the kernel.</a:t>
            </a:r>
          </a:p>
          <a:p>
            <a:r>
              <a:rPr lang="en-US" altLang="zh-TW">
                <a:latin typeface="Arial" panose="020B0604020202020204" pitchFamily="34" charset="0"/>
                <a:ea typeface="新細明體" panose="02020500000000000000" pitchFamily="18" charset="-120"/>
              </a:rPr>
              <a:t>A shared horizontal line signified that services provided by the  box below the line are directly used by the components above it.  E.g., application program may use OS kernel services, distributed programming support and open services.</a:t>
            </a:r>
          </a:p>
          <a:p>
            <a:r>
              <a:rPr lang="en-US" altLang="zh-TW">
                <a:latin typeface="Arial" panose="020B0604020202020204" pitchFamily="34" charset="0"/>
                <a:ea typeface="新細明體" panose="02020500000000000000" pitchFamily="18" charset="-120"/>
              </a:rPr>
              <a:t>Micro-kernels: the kernels that provide the smallest possible set of services and resources on which the remaining services required can be built.  Typically this basic set of services includes a process abstraction and a basic communication service.</a:t>
            </a:r>
          </a:p>
          <a:p>
            <a:r>
              <a:rPr lang="en-US" altLang="zh-TW">
                <a:latin typeface="Arial" panose="020B0604020202020204" pitchFamily="34" charset="0"/>
                <a:ea typeface="新細明體" panose="02020500000000000000" pitchFamily="18" charset="-120"/>
              </a:rPr>
              <a:t>Open services:  The distinction between kernel services and open services is made because kernel cannot be open, as they must enforce their own protection against run-time modification. Openness means that distributed systems can be configured to the particular needs of a given community of users or set of applications.</a:t>
            </a:r>
          </a:p>
          <a:p>
            <a:r>
              <a:rPr lang="en-US" altLang="zh-TW">
                <a:latin typeface="Arial" panose="020B0604020202020204" pitchFamily="34" charset="0"/>
                <a:ea typeface="新細明體" panose="02020500000000000000" pitchFamily="18" charset="-120"/>
              </a:rPr>
              <a:t>Distributed programming support includes run-time support for language facilities that allow programs written in conventional languages to work together.</a:t>
            </a:r>
          </a:p>
        </p:txBody>
      </p:sp>
    </p:spTree>
    <p:extLst>
      <p:ext uri="{BB962C8B-B14F-4D97-AF65-F5344CB8AC3E}">
        <p14:creationId xmlns:p14="http://schemas.microsoft.com/office/powerpoint/2010/main" val="2759762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479036C8-9447-0F88-3B94-DD9EDA7C5FBC}"/>
              </a:ext>
            </a:extLst>
          </p:cNvPr>
          <p:cNvSpPr>
            <a:spLocks noGrp="1" noRot="1" noChangeAspect="1" noChangeArrowheads="1" noTextEdit="1"/>
          </p:cNvSpPr>
          <p:nvPr>
            <p:ph type="sldImg"/>
          </p:nvPr>
        </p:nvSpPr>
        <p:spPr>
          <a:xfrm>
            <a:off x="554038" y="523875"/>
            <a:ext cx="5775325" cy="3249613"/>
          </a:xfrm>
          <a:ln/>
        </p:spPr>
      </p:sp>
      <p:sp>
        <p:nvSpPr>
          <p:cNvPr id="88066" name="Rectangle 3">
            <a:extLst>
              <a:ext uri="{FF2B5EF4-FFF2-40B4-BE49-F238E27FC236}">
                <a16:creationId xmlns:a16="http://schemas.microsoft.com/office/drawing/2014/main" id="{57B324C9-3D59-4836-6690-91F3CFB28F5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新細明體" panose="02020500000000000000" pitchFamily="18" charset="-120"/>
            </a:endParaRPr>
          </a:p>
        </p:txBody>
      </p:sp>
    </p:spTree>
    <p:extLst>
      <p:ext uri="{BB962C8B-B14F-4D97-AF65-F5344CB8AC3E}">
        <p14:creationId xmlns:p14="http://schemas.microsoft.com/office/powerpoint/2010/main" val="1909659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D7956A47-6425-6FC9-1265-4932F9AFC680}"/>
              </a:ext>
            </a:extLst>
          </p:cNvPr>
          <p:cNvSpPr>
            <a:spLocks noGrp="1" noRot="1" noChangeAspect="1" noChangeArrowheads="1" noTextEdit="1"/>
          </p:cNvSpPr>
          <p:nvPr>
            <p:ph type="sldImg"/>
          </p:nvPr>
        </p:nvSpPr>
        <p:spPr>
          <a:xfrm>
            <a:off x="554038" y="523875"/>
            <a:ext cx="5775325" cy="3249613"/>
          </a:xfrm>
          <a:ln/>
        </p:spPr>
      </p:sp>
      <p:sp>
        <p:nvSpPr>
          <p:cNvPr id="90114" name="Rectangle 3">
            <a:extLst>
              <a:ext uri="{FF2B5EF4-FFF2-40B4-BE49-F238E27FC236}">
                <a16:creationId xmlns:a16="http://schemas.microsoft.com/office/drawing/2014/main" id="{371D50D1-A5DC-4032-7FD3-21BA385BA92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新細明體" panose="02020500000000000000" pitchFamily="18" charset="-120"/>
            </a:endParaRPr>
          </a:p>
        </p:txBody>
      </p:sp>
    </p:spTree>
    <p:extLst>
      <p:ext uri="{BB962C8B-B14F-4D97-AF65-F5344CB8AC3E}">
        <p14:creationId xmlns:p14="http://schemas.microsoft.com/office/powerpoint/2010/main" val="2711255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A698049C-72EB-0A5B-FEDE-6F39E391B460}"/>
              </a:ext>
            </a:extLst>
          </p:cNvPr>
          <p:cNvSpPr>
            <a:spLocks noGrp="1" noRot="1" noChangeAspect="1" noChangeArrowheads="1" noTextEdit="1"/>
          </p:cNvSpPr>
          <p:nvPr>
            <p:ph type="sldImg"/>
          </p:nvPr>
        </p:nvSpPr>
        <p:spPr>
          <a:xfrm>
            <a:off x="554038" y="523875"/>
            <a:ext cx="5775325" cy="3249613"/>
          </a:xfrm>
          <a:ln/>
        </p:spPr>
      </p:sp>
      <p:sp>
        <p:nvSpPr>
          <p:cNvPr id="92162" name="Rectangle 3">
            <a:extLst>
              <a:ext uri="{FF2B5EF4-FFF2-40B4-BE49-F238E27FC236}">
                <a16:creationId xmlns:a16="http://schemas.microsoft.com/office/drawing/2014/main" id="{F37CCF5F-333C-C02A-E888-D2D31F1C997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新細明體" panose="02020500000000000000" pitchFamily="18" charset="-120"/>
            </a:endParaRPr>
          </a:p>
        </p:txBody>
      </p:sp>
    </p:spTree>
    <p:extLst>
      <p:ext uri="{BB962C8B-B14F-4D97-AF65-F5344CB8AC3E}">
        <p14:creationId xmlns:p14="http://schemas.microsoft.com/office/powerpoint/2010/main" val="3739342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30CAAE7A-882F-FE45-E155-454B55A6BB56}"/>
              </a:ext>
            </a:extLst>
          </p:cNvPr>
          <p:cNvSpPr>
            <a:spLocks noGrp="1" noRot="1" noChangeAspect="1" noChangeArrowheads="1" noTextEdit="1"/>
          </p:cNvSpPr>
          <p:nvPr>
            <p:ph type="sldImg"/>
          </p:nvPr>
        </p:nvSpPr>
        <p:spPr>
          <a:xfrm>
            <a:off x="554038" y="523875"/>
            <a:ext cx="5775325" cy="3249613"/>
          </a:xfrm>
          <a:ln/>
        </p:spPr>
      </p:sp>
      <p:sp>
        <p:nvSpPr>
          <p:cNvPr id="94210" name="Rectangle 3">
            <a:extLst>
              <a:ext uri="{FF2B5EF4-FFF2-40B4-BE49-F238E27FC236}">
                <a16:creationId xmlns:a16="http://schemas.microsoft.com/office/drawing/2014/main" id="{3F164977-BAEA-8911-D3DD-02B7A315A02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a:latin typeface="Arial" panose="020B0604020202020204" pitchFamily="34" charset="0"/>
                <a:ea typeface="新細明體" panose="02020500000000000000" pitchFamily="18" charset="-120"/>
              </a:rPr>
              <a:t>L</a:t>
            </a:r>
            <a:r>
              <a:rPr lang="sv-SE" altLang="zh-TW">
                <a:latin typeface="Arial" panose="020B0604020202020204" pitchFamily="34" charset="0"/>
                <a:ea typeface="新細明體" panose="02020500000000000000" pitchFamily="18" charset="-120"/>
              </a:rPr>
              <a:t>oad sharing</a:t>
            </a:r>
          </a:p>
          <a:p>
            <a:r>
              <a:rPr lang="en-US" altLang="zh-TW">
                <a:latin typeface="Arial" panose="020B0604020202020204" pitchFamily="34" charset="0"/>
                <a:ea typeface="新細明體" panose="02020500000000000000" pitchFamily="18" charset="-120"/>
              </a:rPr>
              <a:t>R</a:t>
            </a:r>
            <a:r>
              <a:rPr lang="sv-SE" altLang="zh-TW">
                <a:latin typeface="Arial" panose="020B0604020202020204" pitchFamily="34" charset="0"/>
                <a:ea typeface="新細明體" panose="02020500000000000000" pitchFamily="18" charset="-120"/>
              </a:rPr>
              <a:t>edundancy</a:t>
            </a:r>
          </a:p>
          <a:p>
            <a:endParaRPr lang="zh-TW" altLang="en-US">
              <a:latin typeface="Arial" panose="020B0604020202020204" pitchFamily="34" charset="0"/>
              <a:ea typeface="新細明體" panose="02020500000000000000" pitchFamily="18" charset="-120"/>
            </a:endParaRPr>
          </a:p>
        </p:txBody>
      </p:sp>
    </p:spTree>
    <p:extLst>
      <p:ext uri="{BB962C8B-B14F-4D97-AF65-F5344CB8AC3E}">
        <p14:creationId xmlns:p14="http://schemas.microsoft.com/office/powerpoint/2010/main" val="816914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2B16B16F-48BB-2C17-B296-3017E456EE8E}"/>
              </a:ext>
            </a:extLst>
          </p:cNvPr>
          <p:cNvSpPr>
            <a:spLocks noGrp="1" noRot="1" noChangeAspect="1" noChangeArrowheads="1" noTextEdit="1"/>
          </p:cNvSpPr>
          <p:nvPr>
            <p:ph type="sldImg"/>
          </p:nvPr>
        </p:nvSpPr>
        <p:spPr>
          <a:xfrm>
            <a:off x="554038" y="523875"/>
            <a:ext cx="5775325" cy="3249613"/>
          </a:xfrm>
          <a:ln/>
        </p:spPr>
      </p:sp>
      <p:sp>
        <p:nvSpPr>
          <p:cNvPr id="96258" name="Rectangle 3">
            <a:extLst>
              <a:ext uri="{FF2B5EF4-FFF2-40B4-BE49-F238E27FC236}">
                <a16:creationId xmlns:a16="http://schemas.microsoft.com/office/drawing/2014/main" id="{A3C662B1-D85D-24BE-454D-D5BA65F00BE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新細明體" panose="02020500000000000000" pitchFamily="18" charset="-120"/>
            </a:endParaRPr>
          </a:p>
        </p:txBody>
      </p:sp>
    </p:spTree>
    <p:extLst>
      <p:ext uri="{BB962C8B-B14F-4D97-AF65-F5344CB8AC3E}">
        <p14:creationId xmlns:p14="http://schemas.microsoft.com/office/powerpoint/2010/main" val="1965437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F61F674F-8069-5D63-1CCC-93498F4E311C}"/>
              </a:ext>
            </a:extLst>
          </p:cNvPr>
          <p:cNvSpPr>
            <a:spLocks noGrp="1" noRot="1" noChangeAspect="1" noChangeArrowheads="1" noTextEdit="1"/>
          </p:cNvSpPr>
          <p:nvPr>
            <p:ph type="sldImg"/>
          </p:nvPr>
        </p:nvSpPr>
        <p:spPr>
          <a:xfrm>
            <a:off x="554038" y="523875"/>
            <a:ext cx="5775325" cy="3249613"/>
          </a:xfrm>
          <a:ln/>
        </p:spPr>
      </p:sp>
      <p:sp>
        <p:nvSpPr>
          <p:cNvPr id="98306" name="Rectangle 3">
            <a:extLst>
              <a:ext uri="{FF2B5EF4-FFF2-40B4-BE49-F238E27FC236}">
                <a16:creationId xmlns:a16="http://schemas.microsoft.com/office/drawing/2014/main" id="{85CF7F0E-C1E6-ED7B-D77D-2B0DBBB3AA6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新細明體" panose="02020500000000000000" pitchFamily="18" charset="-120"/>
            </a:endParaRPr>
          </a:p>
        </p:txBody>
      </p:sp>
    </p:spTree>
    <p:extLst>
      <p:ext uri="{BB962C8B-B14F-4D97-AF65-F5344CB8AC3E}">
        <p14:creationId xmlns:p14="http://schemas.microsoft.com/office/powerpoint/2010/main" val="3250699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1B27A2CC-4A2D-932D-B78B-6240667AC082}"/>
              </a:ext>
            </a:extLst>
          </p:cNvPr>
          <p:cNvSpPr>
            <a:spLocks noGrp="1" noRot="1" noChangeAspect="1" noChangeArrowheads="1" noTextEdit="1"/>
          </p:cNvSpPr>
          <p:nvPr>
            <p:ph type="sldImg"/>
          </p:nvPr>
        </p:nvSpPr>
        <p:spPr>
          <a:xfrm>
            <a:off x="554038" y="523875"/>
            <a:ext cx="5775325" cy="3249613"/>
          </a:xfrm>
          <a:ln/>
        </p:spPr>
      </p:sp>
      <p:sp>
        <p:nvSpPr>
          <p:cNvPr id="100354" name="Rectangle 3">
            <a:extLst>
              <a:ext uri="{FF2B5EF4-FFF2-40B4-BE49-F238E27FC236}">
                <a16:creationId xmlns:a16="http://schemas.microsoft.com/office/drawing/2014/main" id="{02145645-6C42-2C3F-434A-D23480B5957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新細明體" panose="02020500000000000000" pitchFamily="18" charset="-120"/>
            </a:endParaRPr>
          </a:p>
        </p:txBody>
      </p:sp>
    </p:spTree>
    <p:extLst>
      <p:ext uri="{BB962C8B-B14F-4D97-AF65-F5344CB8AC3E}">
        <p14:creationId xmlns:p14="http://schemas.microsoft.com/office/powerpoint/2010/main" val="1039253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E542FE-AEE4-4B3F-8C74-39DDC66BE3B8}" type="datetimeFigureOut">
              <a:rPr lang="en-IN" smtClean="0"/>
              <a:t>22-03-2025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418403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E542FE-AEE4-4B3F-8C74-39DDC66BE3B8}" type="datetimeFigureOut">
              <a:rPr lang="en-IN" smtClean="0"/>
              <a:t>22-03-2025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2315317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E542FE-AEE4-4B3F-8C74-39DDC66BE3B8}" type="datetimeFigureOut">
              <a:rPr lang="en-IN" smtClean="0"/>
              <a:t>22-03-2025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259286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E542FE-AEE4-4B3F-8C74-39DDC66BE3B8}" type="datetimeFigureOut">
              <a:rPr lang="en-IN" smtClean="0"/>
              <a:t>22-03-2025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561101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E542FE-AEE4-4B3F-8C74-39DDC66BE3B8}" type="datetimeFigureOut">
              <a:rPr lang="en-IN" smtClean="0"/>
              <a:t>22-03-2025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202106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5E542FE-AEE4-4B3F-8C74-39DDC66BE3B8}" type="datetimeFigureOut">
              <a:rPr lang="en-IN" smtClean="0"/>
              <a:t>22-03-2025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319347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542FE-AEE4-4B3F-8C74-39DDC66BE3B8}" type="datetimeFigureOut">
              <a:rPr lang="en-IN" smtClean="0"/>
              <a:t>22-03-2025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197196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E542FE-AEE4-4B3F-8C74-39DDC66BE3B8}" type="datetimeFigureOut">
              <a:rPr lang="en-IN" smtClean="0"/>
              <a:t>22-03-2025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108698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E542FE-AEE4-4B3F-8C74-39DDC66BE3B8}" type="datetimeFigureOut">
              <a:rPr lang="en-IN" smtClean="0"/>
              <a:t>22-03-2025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1835732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E542FE-AEE4-4B3F-8C74-39DDC66BE3B8}" type="datetimeFigureOut">
              <a:rPr lang="en-IN" smtClean="0"/>
              <a:t>22-03-2025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2688067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E542FE-AEE4-4B3F-8C74-39DDC66BE3B8}" type="datetimeFigureOut">
              <a:rPr lang="en-IN" smtClean="0"/>
              <a:t>22-03-2025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D01922A-2044-407E-94BC-466D516F24FD}" type="slidenum">
              <a:rPr lang="en-IN" smtClean="0"/>
              <a:t>‹#›</a:t>
            </a:fld>
            <a:endParaRPr lang="en-IN"/>
          </a:p>
        </p:txBody>
      </p:sp>
    </p:spTree>
    <p:extLst>
      <p:ext uri="{BB962C8B-B14F-4D97-AF65-F5344CB8AC3E}">
        <p14:creationId xmlns:p14="http://schemas.microsoft.com/office/powerpoint/2010/main" val="3853146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E542FE-AEE4-4B3F-8C74-39DDC66BE3B8}" type="datetimeFigureOut">
              <a:rPr lang="en-IN" smtClean="0"/>
              <a:t>22-03-2025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01922A-2044-407E-94BC-466D516F24FD}" type="slidenum">
              <a:rPr lang="en-IN" smtClean="0"/>
              <a:t>‹#›</a:t>
            </a:fld>
            <a:endParaRPr lang="en-IN"/>
          </a:p>
        </p:txBody>
      </p:sp>
    </p:spTree>
    <p:extLst>
      <p:ext uri="{BB962C8B-B14F-4D97-AF65-F5344CB8AC3E}">
        <p14:creationId xmlns:p14="http://schemas.microsoft.com/office/powerpoint/2010/main" val="25470964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geeksforgeeks.org/types-of-network-topology/" TargetMode="External"/><Relationship Id="rId2" Type="http://schemas.openxmlformats.org/officeDocument/2006/relationships/hyperlink" Target="https://www.geeksforgeeks.org/what-is-distributed-computing/" TargetMode="External"/><Relationship Id="rId1" Type="http://schemas.openxmlformats.org/officeDocument/2006/relationships/slideLayout" Target="../slideLayouts/slideLayout2.xml"/><Relationship Id="rId4" Type="http://schemas.openxmlformats.org/officeDocument/2006/relationships/hyperlink" Target="https://www.geeksforgeeks.org/types-of-network-protocols-and-their-uses/"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geeksforgeeks.org/what-is-rpc-mechanism-in-distributed-system/" TargetMode="Externa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hyperlink" Target="https://www.geeksforgeeks.org/difference-between-private-key-and-public-key/" TargetMode="Externa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29350" y="43073"/>
            <a:ext cx="1912747" cy="1773190"/>
          </a:xfrm>
          <a:prstGeom prst="rect">
            <a:avLst/>
          </a:prstGeom>
        </p:spPr>
      </p:pic>
      <p:sp>
        <p:nvSpPr>
          <p:cNvPr id="2" name="Title 1"/>
          <p:cNvSpPr>
            <a:spLocks noGrp="1"/>
          </p:cNvSpPr>
          <p:nvPr>
            <p:ph type="ctrTitle"/>
          </p:nvPr>
        </p:nvSpPr>
        <p:spPr>
          <a:xfrm>
            <a:off x="200098" y="4585830"/>
            <a:ext cx="11668836" cy="2387600"/>
          </a:xfrm>
        </p:spPr>
        <p:txBody>
          <a:bodyPr>
            <a:normAutofit/>
          </a:bodyPr>
          <a:lstStyle/>
          <a:p>
            <a:r>
              <a:rPr lang="en-US" sz="3200" b="1" dirty="0">
                <a:solidFill>
                  <a:schemeClr val="accent1">
                    <a:lumMod val="75000"/>
                  </a:schemeClr>
                </a:solidFill>
              </a:rPr>
              <a:t>LENDI INSTITUTE OF ENGINEERING AND TECHNOLOGY</a:t>
            </a:r>
            <a:br>
              <a:rPr lang="en-US" sz="3200" b="1" dirty="0">
                <a:solidFill>
                  <a:schemeClr val="accent1">
                    <a:lumMod val="75000"/>
                  </a:schemeClr>
                </a:solidFill>
              </a:rPr>
            </a:br>
            <a:r>
              <a:rPr lang="en-US" sz="2400" b="1" dirty="0">
                <a:solidFill>
                  <a:srgbClr val="C00000"/>
                </a:solidFill>
              </a:rPr>
              <a:t>(Autonomous)</a:t>
            </a:r>
            <a:br>
              <a:rPr lang="en-US" sz="3200" b="1" dirty="0"/>
            </a:br>
            <a:r>
              <a:rPr lang="en-US" sz="2400" b="1" dirty="0">
                <a:solidFill>
                  <a:schemeClr val="accent2">
                    <a:lumMod val="75000"/>
                  </a:schemeClr>
                </a:solidFill>
              </a:rPr>
              <a:t>Approved by AICTE and Permanently affiliated to JNTU Gurajada-Vizianagaram.</a:t>
            </a:r>
            <a:br>
              <a:rPr lang="en-US" sz="2400" dirty="0"/>
            </a:br>
            <a:endParaRPr lang="en-IN" sz="2400" dirty="0"/>
          </a:p>
        </p:txBody>
      </p:sp>
      <p:pic>
        <p:nvPicPr>
          <p:cNvPr id="5" name="Picture 4"/>
          <p:cNvPicPr>
            <a:picLocks noChangeAspect="1"/>
          </p:cNvPicPr>
          <p:nvPr/>
        </p:nvPicPr>
        <p:blipFill>
          <a:blip r:embed="rId3"/>
          <a:stretch>
            <a:fillRect/>
          </a:stretch>
        </p:blipFill>
        <p:spPr>
          <a:xfrm>
            <a:off x="3664595" y="446980"/>
            <a:ext cx="3222932" cy="1347190"/>
          </a:xfrm>
          <a:prstGeom prst="rect">
            <a:avLst/>
          </a:prstGeom>
        </p:spPr>
      </p:pic>
      <p:pic>
        <p:nvPicPr>
          <p:cNvPr id="6" name="Picture 5"/>
          <p:cNvPicPr>
            <a:picLocks noChangeAspect="1"/>
          </p:cNvPicPr>
          <p:nvPr/>
        </p:nvPicPr>
        <p:blipFill>
          <a:blip r:embed="rId4"/>
          <a:stretch>
            <a:fillRect/>
          </a:stretch>
        </p:blipFill>
        <p:spPr>
          <a:xfrm>
            <a:off x="7514613" y="513260"/>
            <a:ext cx="1541557" cy="1212529"/>
          </a:xfrm>
          <a:prstGeom prst="rect">
            <a:avLst/>
          </a:prstGeom>
        </p:spPr>
      </p:pic>
      <p:sp>
        <p:nvSpPr>
          <p:cNvPr id="7" name="TextBox 6"/>
          <p:cNvSpPr txBox="1"/>
          <p:nvPr/>
        </p:nvSpPr>
        <p:spPr>
          <a:xfrm>
            <a:off x="7514613" y="1587289"/>
            <a:ext cx="1541557" cy="276999"/>
          </a:xfrm>
          <a:prstGeom prst="rect">
            <a:avLst/>
          </a:prstGeom>
          <a:noFill/>
        </p:spPr>
        <p:txBody>
          <a:bodyPr wrap="square" rtlCol="0">
            <a:spAutoFit/>
          </a:bodyPr>
          <a:lstStyle/>
          <a:p>
            <a:pPr algn="ctr"/>
            <a:r>
              <a:rPr lang="en-US" sz="1200" b="1" dirty="0">
                <a:solidFill>
                  <a:srgbClr val="00B0F0"/>
                </a:solidFill>
              </a:rPr>
              <a:t>ECE,EEE,CSE&amp;MECH</a:t>
            </a:r>
            <a:endParaRPr lang="en-IN" sz="1200" b="1" dirty="0">
              <a:solidFill>
                <a:srgbClr val="00B0F0"/>
              </a:solidFill>
            </a:endParaRPr>
          </a:p>
        </p:txBody>
      </p:sp>
      <p:pic>
        <p:nvPicPr>
          <p:cNvPr id="8" name="Picture 7"/>
          <p:cNvPicPr>
            <a:picLocks noChangeAspect="1"/>
          </p:cNvPicPr>
          <p:nvPr/>
        </p:nvPicPr>
        <p:blipFill>
          <a:blip r:embed="rId5"/>
          <a:stretch>
            <a:fillRect/>
          </a:stretch>
        </p:blipFill>
        <p:spPr>
          <a:xfrm>
            <a:off x="9488480" y="148361"/>
            <a:ext cx="2143125" cy="2143125"/>
          </a:xfrm>
          <a:prstGeom prst="rect">
            <a:avLst/>
          </a:prstGeom>
        </p:spPr>
      </p:pic>
      <p:sp>
        <p:nvSpPr>
          <p:cNvPr id="9" name="TextBox 8"/>
          <p:cNvSpPr txBox="1"/>
          <p:nvPr/>
        </p:nvSpPr>
        <p:spPr>
          <a:xfrm>
            <a:off x="3179928" y="3201153"/>
            <a:ext cx="6726071" cy="1938992"/>
          </a:xfrm>
          <a:prstGeom prst="rect">
            <a:avLst/>
          </a:prstGeom>
          <a:noFill/>
        </p:spPr>
        <p:txBody>
          <a:bodyPr wrap="square" rtlCol="0">
            <a:spAutoFit/>
          </a:bodyPr>
          <a:lstStyle/>
          <a:p>
            <a:r>
              <a:rPr lang="en-US" sz="2000" b="1" dirty="0">
                <a:solidFill>
                  <a:schemeClr val="accent4">
                    <a:lumMod val="75000"/>
                  </a:schemeClr>
                </a:solidFill>
              </a:rPr>
              <a:t>NAME OF THE SUBJECT   :Distributed Systems  </a:t>
            </a:r>
          </a:p>
          <a:p>
            <a:r>
              <a:rPr lang="en-US" sz="2000" b="1" dirty="0">
                <a:solidFill>
                  <a:schemeClr val="accent4">
                    <a:lumMod val="75000"/>
                  </a:schemeClr>
                </a:solidFill>
              </a:rPr>
              <a:t>NAME OF THE TOPIC       : </a:t>
            </a:r>
            <a:r>
              <a:rPr lang="en-US" sz="2000" dirty="0">
                <a:solidFill>
                  <a:srgbClr val="000000"/>
                </a:solidFill>
                <a:effectLst/>
                <a:latin typeface="Times New Roman" panose="02020603050405020304" pitchFamily="18" charset="0"/>
                <a:ea typeface="Calibri" panose="020F0502020204030204" pitchFamily="34" charset="0"/>
              </a:rPr>
              <a:t>Introduction to Distributed Systems</a:t>
            </a:r>
            <a:endParaRPr lang="en-US" sz="2000" dirty="0"/>
          </a:p>
          <a:p>
            <a:r>
              <a:rPr lang="en-US" sz="2000" dirty="0"/>
              <a:t>                           </a:t>
            </a:r>
          </a:p>
          <a:p>
            <a:r>
              <a:rPr lang="en-US" sz="2000" dirty="0"/>
              <a:t>                           </a:t>
            </a:r>
            <a:r>
              <a:rPr lang="en-US" sz="2000" b="1" dirty="0">
                <a:solidFill>
                  <a:srgbClr val="FF0000"/>
                </a:solidFill>
              </a:rPr>
              <a:t>PRESENTED BY :</a:t>
            </a:r>
          </a:p>
          <a:p>
            <a:pPr algn="ctr"/>
            <a:r>
              <a:rPr lang="en-US" sz="2000" dirty="0"/>
              <a:t>                      		</a:t>
            </a:r>
            <a:r>
              <a:rPr lang="en-US" sz="2000" b="1" dirty="0">
                <a:latin typeface="Times New Roman" panose="02020603050405020304" pitchFamily="18" charset="0"/>
                <a:cs typeface="Times New Roman" panose="02020603050405020304" pitchFamily="18" charset="0"/>
              </a:rPr>
              <a:t>   Mr. Satish Dekka</a:t>
            </a:r>
          </a:p>
          <a:p>
            <a:pPr algn="ctr"/>
            <a:r>
              <a:rPr lang="en-US" sz="20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Associate Professor</a:t>
            </a:r>
          </a:p>
        </p:txBody>
      </p:sp>
      <p:sp>
        <p:nvSpPr>
          <p:cNvPr id="10" name="Rectangle 9"/>
          <p:cNvSpPr/>
          <p:nvPr/>
        </p:nvSpPr>
        <p:spPr>
          <a:xfrm>
            <a:off x="1322455" y="2043115"/>
            <a:ext cx="10022680"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dirty="0">
                <a:ln/>
                <a:solidFill>
                  <a:schemeClr val="accent4"/>
                </a:solidFill>
              </a:rPr>
              <a:t>DEPARTMENT OF COMPUTER SCIENCE AND ENGINEERING</a:t>
            </a:r>
          </a:p>
        </p:txBody>
      </p:sp>
    </p:spTree>
    <p:extLst>
      <p:ext uri="{BB962C8B-B14F-4D97-AF65-F5344CB8AC3E}">
        <p14:creationId xmlns:p14="http://schemas.microsoft.com/office/powerpoint/2010/main" val="324112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4A94D8-4096-E898-BF8D-E6EFC125642C}"/>
              </a:ext>
            </a:extLst>
          </p:cNvPr>
          <p:cNvSpPr txBox="1"/>
          <p:nvPr/>
        </p:nvSpPr>
        <p:spPr>
          <a:xfrm>
            <a:off x="983226" y="265471"/>
            <a:ext cx="9006348" cy="622888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Contents:</a:t>
            </a:r>
          </a:p>
          <a:p>
            <a:pPr marL="1200150" lvl="2" indent="-285750" algn="just">
              <a:lnSpc>
                <a:spcPct val="150000"/>
              </a:lnSpc>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rPr>
              <a:t>Introduction</a:t>
            </a:r>
            <a:endParaRPr lang="en-US" dirty="0">
              <a:solidFill>
                <a:srgbClr val="000000"/>
              </a:solidFill>
              <a:latin typeface="Times New Roman" panose="02020603050405020304" pitchFamily="18" charset="0"/>
              <a:ea typeface="Calibri" panose="020F0502020204030204" pitchFamily="34" charset="0"/>
            </a:endParaRPr>
          </a:p>
          <a:p>
            <a:pPr marL="1200150" lvl="2" indent="-285750" algn="just">
              <a:lnSpc>
                <a:spcPct val="150000"/>
              </a:lnSpc>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rPr>
              <a:t>Characterization of Distributed Systems</a:t>
            </a:r>
          </a:p>
          <a:p>
            <a:pPr marL="1200150" lvl="2" indent="-285750" algn="just">
              <a:lnSpc>
                <a:spcPct val="150000"/>
              </a:lnSpc>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rPr>
              <a:t>Examples of Distributed Systems</a:t>
            </a:r>
          </a:p>
          <a:p>
            <a:pPr marL="1200150" lvl="2" indent="-285750" algn="just">
              <a:lnSpc>
                <a:spcPct val="150000"/>
              </a:lnSpc>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rPr>
              <a:t>Resource Sharing and the Web Challenges.</a:t>
            </a:r>
          </a:p>
          <a:p>
            <a:pPr marL="1200150" lvl="2" indent="-285750" algn="just">
              <a:lnSpc>
                <a:spcPct val="150000"/>
              </a:lnSpc>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rPr>
              <a:t>System Models and Introduction</a:t>
            </a:r>
            <a:endParaRPr lang="en-US" dirty="0">
              <a:solidFill>
                <a:srgbClr val="000000"/>
              </a:solidFill>
              <a:latin typeface="Times New Roman" panose="02020603050405020304" pitchFamily="18" charset="0"/>
              <a:ea typeface="Calibri" panose="020F0502020204030204" pitchFamily="34" charset="0"/>
            </a:endParaRPr>
          </a:p>
          <a:p>
            <a:pPr marL="1200150" lvl="2" indent="-285750" algn="just">
              <a:lnSpc>
                <a:spcPct val="150000"/>
              </a:lnSpc>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rPr>
              <a:t>Architectural Models</a:t>
            </a:r>
          </a:p>
          <a:p>
            <a:pPr marL="1200150" lvl="2" indent="-285750" algn="just">
              <a:lnSpc>
                <a:spcPct val="150000"/>
              </a:lnSpc>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rPr>
              <a:t>Software Layers</a:t>
            </a:r>
          </a:p>
          <a:p>
            <a:pPr marL="1200150" lvl="2" indent="-285750" algn="just">
              <a:lnSpc>
                <a:spcPct val="150000"/>
              </a:lnSpc>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rPr>
              <a:t>System Architecture</a:t>
            </a:r>
          </a:p>
          <a:p>
            <a:pPr marL="1200150" lvl="2" indent="-285750" algn="just">
              <a:lnSpc>
                <a:spcPct val="150000"/>
              </a:lnSpc>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rPr>
              <a:t>Variations </a:t>
            </a:r>
          </a:p>
          <a:p>
            <a:pPr marL="1200150" lvl="2" indent="-285750" algn="just">
              <a:lnSpc>
                <a:spcPct val="150000"/>
              </a:lnSpc>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rPr>
              <a:t>Interface and Objects</a:t>
            </a:r>
          </a:p>
          <a:p>
            <a:pPr marL="1200150" lvl="2" indent="-285750" algn="just">
              <a:lnSpc>
                <a:spcPct val="150000"/>
              </a:lnSpc>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rPr>
              <a:t>Design Requirements for Distributed Architectures Fundamental Models</a:t>
            </a:r>
          </a:p>
          <a:p>
            <a:pPr marL="1200150" lvl="2" indent="-285750" algn="just">
              <a:lnSpc>
                <a:spcPct val="150000"/>
              </a:lnSpc>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rPr>
              <a:t>Interaction Model</a:t>
            </a:r>
          </a:p>
          <a:p>
            <a:pPr marL="1200150" lvl="2" indent="-285750" algn="just">
              <a:lnSpc>
                <a:spcPct val="150000"/>
              </a:lnSpc>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rPr>
              <a:t>Failure Model</a:t>
            </a:r>
          </a:p>
          <a:p>
            <a:pPr marL="1200150" lvl="2" indent="-285750" algn="just">
              <a:lnSpc>
                <a:spcPct val="150000"/>
              </a:lnSpc>
              <a:buFont typeface="Arial" panose="020B0604020202020204" pitchFamily="34" charset="0"/>
              <a:buChar char="•"/>
            </a:pPr>
            <a:r>
              <a:rPr lang="en-US" dirty="0">
                <a:solidFill>
                  <a:srgbClr val="000000"/>
                </a:solidFill>
                <a:effectLst/>
                <a:latin typeface="Times New Roman" panose="02020603050405020304" pitchFamily="18" charset="0"/>
                <a:ea typeface="Calibri" panose="020F0502020204030204" pitchFamily="34" charset="0"/>
              </a:rPr>
              <a:t>Security Model.</a:t>
            </a:r>
          </a:p>
        </p:txBody>
      </p:sp>
    </p:spTree>
    <p:extLst>
      <p:ext uri="{BB962C8B-B14F-4D97-AF65-F5344CB8AC3E}">
        <p14:creationId xmlns:p14="http://schemas.microsoft.com/office/powerpoint/2010/main" val="1517620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E034B1D-06B5-EDBC-B76F-FD85EE8D2D83}"/>
              </a:ext>
            </a:extLst>
          </p:cNvPr>
          <p:cNvSpPr txBox="1"/>
          <p:nvPr/>
        </p:nvSpPr>
        <p:spPr>
          <a:xfrm>
            <a:off x="678426" y="313387"/>
            <a:ext cx="10835148" cy="2585323"/>
          </a:xfrm>
          <a:prstGeom prst="rect">
            <a:avLst/>
          </a:prstGeom>
          <a:noFill/>
        </p:spPr>
        <p:txBody>
          <a:bodyPr wrap="square">
            <a:spAutoFit/>
          </a:bodyPr>
          <a:lstStyle/>
          <a:p>
            <a:pPr algn="just"/>
            <a:r>
              <a:rPr lang="en-US" sz="36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Introduction:</a:t>
            </a:r>
          </a:p>
          <a:p>
            <a:pPr algn="just"/>
            <a:endPar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en-US" b="0" i="0" dirty="0">
                <a:solidFill>
                  <a:srgbClr val="202124"/>
                </a:solidFill>
                <a:effectLst/>
                <a:latin typeface="Times New Roman" panose="02020603050405020304" pitchFamily="18" charset="0"/>
                <a:cs typeface="Times New Roman" panose="02020603050405020304" pitchFamily="18" charset="0"/>
              </a:rPr>
              <a:t>A distributed system is </a:t>
            </a:r>
            <a:r>
              <a:rPr lang="en-US" b="0" i="0" dirty="0">
                <a:solidFill>
                  <a:srgbClr val="040C28"/>
                </a:solidFill>
                <a:effectLst/>
                <a:latin typeface="Times New Roman" panose="02020603050405020304" pitchFamily="18" charset="0"/>
                <a:cs typeface="Times New Roman" panose="02020603050405020304" pitchFamily="18" charset="0"/>
              </a:rPr>
              <a:t>a collection of computer programs that utilize computational resources across multiple, separate computation nodes to achieve a common, shared goal</a:t>
            </a:r>
            <a:r>
              <a:rPr lang="en-US" b="0" i="0" dirty="0">
                <a:solidFill>
                  <a:srgbClr val="202124"/>
                </a:solidFill>
                <a:effectLst/>
                <a:latin typeface="Times New Roman" panose="02020603050405020304" pitchFamily="18" charset="0"/>
                <a:cs typeface="Times New Roman" panose="02020603050405020304" pitchFamily="18" charset="0"/>
              </a:rPr>
              <a:t>. </a:t>
            </a:r>
          </a:p>
          <a:p>
            <a:pPr algn="just"/>
            <a:endParaRPr lang="en-US" dirty="0">
              <a:solidFill>
                <a:srgbClr val="202124"/>
              </a:solidFill>
              <a:latin typeface="Times New Roman" panose="02020603050405020304" pitchFamily="18" charset="0"/>
              <a:cs typeface="Times New Roman" panose="02020603050405020304" pitchFamily="18" charset="0"/>
            </a:endParaRPr>
          </a:p>
          <a:p>
            <a:pPr algn="just"/>
            <a:r>
              <a:rPr lang="en-US" b="0" i="0" dirty="0">
                <a:solidFill>
                  <a:srgbClr val="273239"/>
                </a:solidFill>
                <a:effectLst/>
                <a:latin typeface="Times New Roman" panose="02020603050405020304" pitchFamily="18" charset="0"/>
                <a:cs typeface="Times New Roman" panose="02020603050405020304" pitchFamily="18" charset="0"/>
              </a:rPr>
              <a:t>Distributed System is a collection of autonomous computer systems that are physically separated but are connected by a centralized computer network that is equipped with distributed system software. The autonomous computers will communicate among each system by sharing resources and files and performing the tasks assigned to them.</a:t>
            </a:r>
            <a:endParaRPr lang="en-US" dirty="0">
              <a:latin typeface="Times New Roman" panose="02020603050405020304" pitchFamily="18" charset="0"/>
              <a:cs typeface="Times New Roman" panose="02020603050405020304" pitchFamily="18" charset="0"/>
            </a:endParaRPr>
          </a:p>
        </p:txBody>
      </p:sp>
      <p:pic>
        <p:nvPicPr>
          <p:cNvPr id="1026" name="Picture 2" descr="Lightbox">
            <a:extLst>
              <a:ext uri="{FF2B5EF4-FFF2-40B4-BE49-F238E27FC236}">
                <a16:creationId xmlns:a16="http://schemas.microsoft.com/office/drawing/2014/main" id="{673FAB62-FA49-08D0-6FDA-7AE9E76062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5884" y="3077821"/>
            <a:ext cx="7737065" cy="328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363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D75BD-EE43-0E4C-3F73-50A9C4A2DA62}"/>
              </a:ext>
            </a:extLst>
          </p:cNvPr>
          <p:cNvSpPr>
            <a:spLocks noGrp="1"/>
          </p:cNvSpPr>
          <p:nvPr>
            <p:ph type="title"/>
          </p:nvPr>
        </p:nvSpPr>
        <p:spPr>
          <a:xfrm>
            <a:off x="838200" y="365126"/>
            <a:ext cx="10515600" cy="736088"/>
          </a:xfrm>
        </p:spPr>
        <p:txBody>
          <a:bodyPr>
            <a:normAutofit/>
          </a:bodyPr>
          <a:lstStyle/>
          <a:p>
            <a:r>
              <a:rPr lang="en-US" sz="3600" b="1" i="0" dirty="0">
                <a:solidFill>
                  <a:srgbClr val="273239"/>
                </a:solidFill>
                <a:effectLst/>
                <a:latin typeface="Times New Roman" panose="02020603050405020304" pitchFamily="18" charset="0"/>
                <a:cs typeface="Times New Roman" panose="02020603050405020304" pitchFamily="18" charset="0"/>
              </a:rPr>
              <a:t>Characteristics of Distributed System:</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648905A-072E-04D9-F250-A9E1226B4212}"/>
              </a:ext>
            </a:extLst>
          </p:cNvPr>
          <p:cNvSpPr>
            <a:spLocks noGrp="1"/>
          </p:cNvSpPr>
          <p:nvPr>
            <p:ph idx="1"/>
          </p:nvPr>
        </p:nvSpPr>
        <p:spPr>
          <a:xfrm>
            <a:off x="1192161" y="1396039"/>
            <a:ext cx="10515600" cy="4522980"/>
          </a:xfrm>
        </p:spPr>
        <p:txBody>
          <a:bodyPr>
            <a:noAutofit/>
          </a:bodyPr>
          <a:lstStyle/>
          <a:p>
            <a:pPr algn="just" fontAlgn="base">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Resource Sharing: </a:t>
            </a:r>
            <a:r>
              <a:rPr lang="en-US" sz="1800" b="0" i="0" dirty="0">
                <a:solidFill>
                  <a:srgbClr val="273239"/>
                </a:solidFill>
                <a:effectLst/>
                <a:latin typeface="Times New Roman" panose="02020603050405020304" pitchFamily="18" charset="0"/>
                <a:cs typeface="Times New Roman" panose="02020603050405020304" pitchFamily="18" charset="0"/>
              </a:rPr>
              <a:t>It is the ability to use any Hardware, Software, or Data anywhere in the System.</a:t>
            </a:r>
          </a:p>
          <a:p>
            <a:pPr algn="just" fontAlgn="base">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Openness:</a:t>
            </a:r>
            <a:r>
              <a:rPr lang="en-US" sz="1800" b="0" i="0" dirty="0">
                <a:solidFill>
                  <a:srgbClr val="273239"/>
                </a:solidFill>
                <a:effectLst/>
                <a:latin typeface="Times New Roman" panose="02020603050405020304" pitchFamily="18" charset="0"/>
                <a:cs typeface="Times New Roman" panose="02020603050405020304" pitchFamily="18" charset="0"/>
              </a:rPr>
              <a:t> It is concerned with Extensions and improvements in the system (i.e., How openly the software is developed and shared with others)</a:t>
            </a:r>
          </a:p>
          <a:p>
            <a:pPr algn="just" fontAlgn="base">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Concurrency: </a:t>
            </a:r>
            <a:r>
              <a:rPr lang="en-US" sz="1800" b="0" i="0" dirty="0">
                <a:solidFill>
                  <a:srgbClr val="273239"/>
                </a:solidFill>
                <a:effectLst/>
                <a:latin typeface="Times New Roman" panose="02020603050405020304" pitchFamily="18" charset="0"/>
                <a:cs typeface="Times New Roman" panose="02020603050405020304" pitchFamily="18" charset="0"/>
              </a:rPr>
              <a:t>It is naturally present in Distributed Systems, that deal with the same activity or functionality that can be performed by separate users who are in remote locations. Every local system has its independent Operating Systems and Resources.</a:t>
            </a:r>
          </a:p>
          <a:p>
            <a:pPr algn="just" fontAlgn="base">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Scalability:</a:t>
            </a:r>
            <a:r>
              <a:rPr lang="en-US" sz="1800" b="0" i="0" dirty="0">
                <a:solidFill>
                  <a:srgbClr val="273239"/>
                </a:solidFill>
                <a:effectLst/>
                <a:latin typeface="Times New Roman" panose="02020603050405020304" pitchFamily="18" charset="0"/>
                <a:cs typeface="Times New Roman" panose="02020603050405020304" pitchFamily="18" charset="0"/>
              </a:rPr>
              <a:t> It increases the scale of the system as a number of processors communicate with more users by accommodating to improve the responsiveness of the system.</a:t>
            </a:r>
          </a:p>
          <a:p>
            <a:pPr algn="just" fontAlgn="base">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Fault tolerance:</a:t>
            </a:r>
            <a:r>
              <a:rPr lang="en-US" sz="1800" b="0" i="0" dirty="0">
                <a:solidFill>
                  <a:srgbClr val="273239"/>
                </a:solidFill>
                <a:effectLst/>
                <a:latin typeface="Times New Roman" panose="02020603050405020304" pitchFamily="18" charset="0"/>
                <a:cs typeface="Times New Roman" panose="02020603050405020304" pitchFamily="18" charset="0"/>
              </a:rPr>
              <a:t> It cares about the reliability of the system if there is a failure in Hardware or Software, the system continues to operate properly without degrading the performance the system.</a:t>
            </a:r>
          </a:p>
          <a:p>
            <a:pPr algn="just" fontAlgn="base">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Transparency: </a:t>
            </a:r>
            <a:r>
              <a:rPr lang="en-US" sz="1800" b="0" i="0" dirty="0">
                <a:solidFill>
                  <a:srgbClr val="273239"/>
                </a:solidFill>
                <a:effectLst/>
                <a:latin typeface="Times New Roman" panose="02020603050405020304" pitchFamily="18" charset="0"/>
                <a:cs typeface="Times New Roman" panose="02020603050405020304" pitchFamily="18" charset="0"/>
              </a:rPr>
              <a:t>It hides the complexity of the Distributed Systems to the Users and Application programs as there should be privacy in every system.</a:t>
            </a:r>
          </a:p>
          <a:p>
            <a:pPr algn="just" fontAlgn="base">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Heterogeneity: </a:t>
            </a:r>
            <a:r>
              <a:rPr lang="en-US" sz="1800" b="0" i="0" dirty="0">
                <a:solidFill>
                  <a:srgbClr val="273239"/>
                </a:solidFill>
                <a:effectLst/>
                <a:latin typeface="Times New Roman" panose="02020603050405020304" pitchFamily="18" charset="0"/>
                <a:cs typeface="Times New Roman" panose="02020603050405020304" pitchFamily="18" charset="0"/>
              </a:rPr>
              <a:t>Networks, computer hardware, operating systems, programming languages, and developer implementations can all vary and differ among dispersed system components.</a:t>
            </a:r>
          </a:p>
          <a:p>
            <a:pPr marL="0" indent="0">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725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4CCE-B93A-621A-D6C4-FF7776D6441E}"/>
              </a:ext>
            </a:extLst>
          </p:cNvPr>
          <p:cNvSpPr>
            <a:spLocks noGrp="1"/>
          </p:cNvSpPr>
          <p:nvPr>
            <p:ph type="title"/>
          </p:nvPr>
        </p:nvSpPr>
        <p:spPr>
          <a:xfrm>
            <a:off x="838200" y="365125"/>
            <a:ext cx="10515600" cy="696759"/>
          </a:xfrm>
        </p:spPr>
        <p:txBody>
          <a:bodyPr>
            <a:normAutofit/>
          </a:bodyPr>
          <a:lstStyle/>
          <a:p>
            <a:r>
              <a:rPr lang="en-US" sz="3600" b="1" i="0" dirty="0">
                <a:solidFill>
                  <a:srgbClr val="273239"/>
                </a:solidFill>
                <a:effectLst/>
                <a:latin typeface="Times New Roman" panose="02020603050405020304" pitchFamily="18" charset="0"/>
                <a:cs typeface="Times New Roman" panose="02020603050405020304" pitchFamily="18" charset="0"/>
              </a:rPr>
              <a:t>Advantages of Distributed System:</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1902346-63C9-7738-50DF-970B7418D08B}"/>
              </a:ext>
            </a:extLst>
          </p:cNvPr>
          <p:cNvSpPr>
            <a:spLocks noGrp="1"/>
          </p:cNvSpPr>
          <p:nvPr>
            <p:ph idx="1"/>
          </p:nvPr>
        </p:nvSpPr>
        <p:spPr>
          <a:xfrm>
            <a:off x="1573160" y="1491328"/>
            <a:ext cx="10164097" cy="3700104"/>
          </a:xfrm>
        </p:spPr>
        <p:txBody>
          <a:bodyPr>
            <a:normAutofit/>
          </a:bodyPr>
          <a:lstStyle/>
          <a:p>
            <a:pPr algn="just" fontAlgn="base">
              <a:lnSpc>
                <a:spcPct val="150000"/>
              </a:lnSpc>
              <a:buFont typeface="Arial" panose="020B0604020202020204" pitchFamily="34" charset="0"/>
              <a:buChar char="•"/>
            </a:pPr>
            <a:r>
              <a:rPr lang="en-US" sz="1800" b="0" i="0" dirty="0">
                <a:solidFill>
                  <a:srgbClr val="273239"/>
                </a:solidFill>
                <a:effectLst/>
                <a:latin typeface="Times New Roman" panose="02020603050405020304" pitchFamily="18" charset="0"/>
                <a:cs typeface="Times New Roman" panose="02020603050405020304" pitchFamily="18" charset="0"/>
              </a:rPr>
              <a:t>Applications in Distributed Systems are Inherently Distributed Applications.</a:t>
            </a:r>
          </a:p>
          <a:p>
            <a:pPr algn="just" fontAlgn="base">
              <a:lnSpc>
                <a:spcPct val="150000"/>
              </a:lnSpc>
              <a:buFont typeface="Arial" panose="020B0604020202020204" pitchFamily="34" charset="0"/>
              <a:buChar char="•"/>
            </a:pPr>
            <a:r>
              <a:rPr lang="en-US" sz="1800" b="0" i="0" dirty="0">
                <a:solidFill>
                  <a:srgbClr val="273239"/>
                </a:solidFill>
                <a:effectLst/>
                <a:latin typeface="Times New Roman" panose="02020603050405020304" pitchFamily="18" charset="0"/>
                <a:cs typeface="Times New Roman" panose="02020603050405020304" pitchFamily="18" charset="0"/>
              </a:rPr>
              <a:t>Information in Distributed Systems is shared among geographically distributed users.</a:t>
            </a:r>
          </a:p>
          <a:p>
            <a:pPr algn="just" fontAlgn="base">
              <a:lnSpc>
                <a:spcPct val="150000"/>
              </a:lnSpc>
              <a:buFont typeface="Arial" panose="020B0604020202020204" pitchFamily="34" charset="0"/>
              <a:buChar char="•"/>
            </a:pPr>
            <a:r>
              <a:rPr lang="en-US" sz="1800" b="0" i="0" dirty="0">
                <a:solidFill>
                  <a:srgbClr val="273239"/>
                </a:solidFill>
                <a:effectLst/>
                <a:latin typeface="Times New Roman" panose="02020603050405020304" pitchFamily="18" charset="0"/>
                <a:cs typeface="Times New Roman" panose="02020603050405020304" pitchFamily="18" charset="0"/>
              </a:rPr>
              <a:t>Resource Sharing (Autonomous systems can share resources from remote locations).</a:t>
            </a:r>
          </a:p>
          <a:p>
            <a:pPr algn="just" fontAlgn="base">
              <a:lnSpc>
                <a:spcPct val="150000"/>
              </a:lnSpc>
              <a:buFont typeface="Arial" panose="020B0604020202020204" pitchFamily="34" charset="0"/>
              <a:buChar char="•"/>
            </a:pPr>
            <a:r>
              <a:rPr lang="en-US" sz="1800" b="0" i="0" dirty="0">
                <a:solidFill>
                  <a:srgbClr val="273239"/>
                </a:solidFill>
                <a:effectLst/>
                <a:latin typeface="Times New Roman" panose="02020603050405020304" pitchFamily="18" charset="0"/>
                <a:cs typeface="Times New Roman" panose="02020603050405020304" pitchFamily="18" charset="0"/>
              </a:rPr>
              <a:t>It has a better price performance ratio and flexibility.</a:t>
            </a:r>
          </a:p>
          <a:p>
            <a:pPr algn="just" fontAlgn="base">
              <a:lnSpc>
                <a:spcPct val="150000"/>
              </a:lnSpc>
              <a:buFont typeface="Arial" panose="020B0604020202020204" pitchFamily="34" charset="0"/>
              <a:buChar char="•"/>
            </a:pPr>
            <a:r>
              <a:rPr lang="en-US" sz="1800" b="0" i="0" dirty="0">
                <a:solidFill>
                  <a:srgbClr val="273239"/>
                </a:solidFill>
                <a:effectLst/>
                <a:latin typeface="Times New Roman" panose="02020603050405020304" pitchFamily="18" charset="0"/>
                <a:cs typeface="Times New Roman" panose="02020603050405020304" pitchFamily="18" charset="0"/>
              </a:rPr>
              <a:t>It has shorter response time and higher throughput.</a:t>
            </a:r>
          </a:p>
          <a:p>
            <a:pPr algn="just" fontAlgn="base">
              <a:lnSpc>
                <a:spcPct val="150000"/>
              </a:lnSpc>
              <a:buFont typeface="Arial" panose="020B0604020202020204" pitchFamily="34" charset="0"/>
              <a:buChar char="•"/>
            </a:pPr>
            <a:r>
              <a:rPr lang="en-US" sz="1800" b="0" i="0" dirty="0">
                <a:solidFill>
                  <a:srgbClr val="273239"/>
                </a:solidFill>
                <a:effectLst/>
                <a:latin typeface="Times New Roman" panose="02020603050405020304" pitchFamily="18" charset="0"/>
                <a:cs typeface="Times New Roman" panose="02020603050405020304" pitchFamily="18" charset="0"/>
              </a:rPr>
              <a:t>It has higher reliability and availability against component failure.</a:t>
            </a:r>
          </a:p>
          <a:p>
            <a:pPr algn="just" fontAlgn="base">
              <a:lnSpc>
                <a:spcPct val="150000"/>
              </a:lnSpc>
              <a:buFont typeface="Arial" panose="020B0604020202020204" pitchFamily="34" charset="0"/>
              <a:buChar char="•"/>
            </a:pPr>
            <a:r>
              <a:rPr lang="en-US" sz="1800" b="0" i="0" dirty="0">
                <a:solidFill>
                  <a:srgbClr val="273239"/>
                </a:solidFill>
                <a:effectLst/>
                <a:latin typeface="Times New Roman" panose="02020603050405020304" pitchFamily="18" charset="0"/>
                <a:cs typeface="Times New Roman" panose="02020603050405020304" pitchFamily="18" charset="0"/>
              </a:rPr>
              <a:t>It has extensibility so that systems can be extended in more remote locations and also incremental growth.</a:t>
            </a:r>
          </a:p>
        </p:txBody>
      </p:sp>
    </p:spTree>
    <p:extLst>
      <p:ext uri="{BB962C8B-B14F-4D97-AF65-F5344CB8AC3E}">
        <p14:creationId xmlns:p14="http://schemas.microsoft.com/office/powerpoint/2010/main" val="1263511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0C5C0-EDEB-4BA0-741A-0D5F9224561D}"/>
              </a:ext>
            </a:extLst>
          </p:cNvPr>
          <p:cNvSpPr>
            <a:spLocks noGrp="1"/>
          </p:cNvSpPr>
          <p:nvPr>
            <p:ph type="title"/>
          </p:nvPr>
        </p:nvSpPr>
        <p:spPr>
          <a:xfrm>
            <a:off x="838200" y="365126"/>
            <a:ext cx="10515600" cy="814746"/>
          </a:xfrm>
        </p:spPr>
        <p:txBody>
          <a:bodyPr>
            <a:normAutofit/>
          </a:bodyPr>
          <a:lstStyle/>
          <a:p>
            <a:r>
              <a:rPr lang="en-US" sz="3600" b="1" i="0" dirty="0">
                <a:solidFill>
                  <a:srgbClr val="273239"/>
                </a:solidFill>
                <a:effectLst/>
                <a:latin typeface="Times New Roman" panose="02020603050405020304" pitchFamily="18" charset="0"/>
                <a:cs typeface="Times New Roman" panose="02020603050405020304" pitchFamily="18" charset="0"/>
              </a:rPr>
              <a:t>Disadvantages of Distributed System:</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541B654-1999-E815-1050-16059EF0C2DF}"/>
              </a:ext>
            </a:extLst>
          </p:cNvPr>
          <p:cNvSpPr>
            <a:spLocks noGrp="1"/>
          </p:cNvSpPr>
          <p:nvPr>
            <p:ph idx="1"/>
          </p:nvPr>
        </p:nvSpPr>
        <p:spPr>
          <a:xfrm>
            <a:off x="1201994" y="1402837"/>
            <a:ext cx="10515600" cy="3454298"/>
          </a:xfrm>
        </p:spPr>
        <p:txBody>
          <a:bodyPr>
            <a:normAutofit lnSpcReduction="10000"/>
          </a:bodyPr>
          <a:lstStyle/>
          <a:p>
            <a:pPr algn="just" fontAlgn="base">
              <a:lnSpc>
                <a:spcPct val="150000"/>
              </a:lnSpc>
              <a:buFont typeface="Arial" panose="020B0604020202020204" pitchFamily="34" charset="0"/>
              <a:buChar char="•"/>
            </a:pPr>
            <a:r>
              <a:rPr lang="en-US" sz="1800" b="0" i="0" dirty="0">
                <a:solidFill>
                  <a:srgbClr val="273239"/>
                </a:solidFill>
                <a:effectLst/>
                <a:latin typeface="Times New Roman" panose="02020603050405020304" pitchFamily="18" charset="0"/>
                <a:cs typeface="Times New Roman" panose="02020603050405020304" pitchFamily="18" charset="0"/>
              </a:rPr>
              <a:t>Relevant Software for Distributed systems does not exist currently.</a:t>
            </a:r>
          </a:p>
          <a:p>
            <a:pPr algn="just" fontAlgn="base">
              <a:lnSpc>
                <a:spcPct val="150000"/>
              </a:lnSpc>
              <a:buFont typeface="Arial" panose="020B0604020202020204" pitchFamily="34" charset="0"/>
              <a:buChar char="•"/>
            </a:pPr>
            <a:r>
              <a:rPr lang="en-US" sz="1800" b="0" i="0" dirty="0">
                <a:solidFill>
                  <a:srgbClr val="273239"/>
                </a:solidFill>
                <a:effectLst/>
                <a:latin typeface="Times New Roman" panose="02020603050405020304" pitchFamily="18" charset="0"/>
                <a:cs typeface="Times New Roman" panose="02020603050405020304" pitchFamily="18" charset="0"/>
              </a:rPr>
              <a:t>Security possess a problem due to easy access to data as the resources are shared to multiple systems.</a:t>
            </a:r>
          </a:p>
          <a:p>
            <a:pPr algn="just" fontAlgn="base">
              <a:lnSpc>
                <a:spcPct val="150000"/>
              </a:lnSpc>
              <a:buFont typeface="Arial" panose="020B0604020202020204" pitchFamily="34" charset="0"/>
              <a:buChar char="•"/>
            </a:pPr>
            <a:r>
              <a:rPr lang="en-US" sz="1800" b="0" i="0" dirty="0">
                <a:solidFill>
                  <a:srgbClr val="273239"/>
                </a:solidFill>
                <a:effectLst/>
                <a:latin typeface="Times New Roman" panose="02020603050405020304" pitchFamily="18" charset="0"/>
                <a:cs typeface="Times New Roman" panose="02020603050405020304" pitchFamily="18" charset="0"/>
              </a:rPr>
              <a:t>Networking Saturation may cause a hurdle in data transfer i.e., if there is a lag in the network then the user will face a problem accessing data.</a:t>
            </a:r>
          </a:p>
          <a:p>
            <a:pPr algn="just" fontAlgn="base">
              <a:lnSpc>
                <a:spcPct val="150000"/>
              </a:lnSpc>
              <a:buFont typeface="Arial" panose="020B0604020202020204" pitchFamily="34" charset="0"/>
              <a:buChar char="•"/>
            </a:pPr>
            <a:r>
              <a:rPr lang="en-US" sz="1800" b="0" i="0" dirty="0">
                <a:solidFill>
                  <a:srgbClr val="273239"/>
                </a:solidFill>
                <a:effectLst/>
                <a:latin typeface="Times New Roman" panose="02020603050405020304" pitchFamily="18" charset="0"/>
                <a:cs typeface="Times New Roman" panose="02020603050405020304" pitchFamily="18" charset="0"/>
              </a:rPr>
              <a:t>In comparison to a single user system, the database associated with distributed systems is much more complex and challenging to manage.</a:t>
            </a:r>
          </a:p>
          <a:p>
            <a:pPr algn="just" fontAlgn="base">
              <a:lnSpc>
                <a:spcPct val="150000"/>
              </a:lnSpc>
              <a:buFont typeface="Arial" panose="020B0604020202020204" pitchFamily="34" charset="0"/>
              <a:buChar char="•"/>
            </a:pPr>
            <a:r>
              <a:rPr lang="en-US" sz="1800" b="0" i="0" dirty="0">
                <a:solidFill>
                  <a:srgbClr val="273239"/>
                </a:solidFill>
                <a:effectLst/>
                <a:latin typeface="Times New Roman" panose="02020603050405020304" pitchFamily="18" charset="0"/>
                <a:cs typeface="Times New Roman" panose="02020603050405020304" pitchFamily="18" charset="0"/>
              </a:rPr>
              <a:t>If every node in a distributed system tries to send data at once, the network may become overloaded.</a:t>
            </a:r>
          </a:p>
          <a:p>
            <a:pPr>
              <a:lnSpc>
                <a:spcPct val="150000"/>
              </a:lnSpc>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2361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82789-0C9C-8BA7-6AF5-4557D9B28121}"/>
              </a:ext>
            </a:extLst>
          </p:cNvPr>
          <p:cNvSpPr>
            <a:spLocks noGrp="1"/>
          </p:cNvSpPr>
          <p:nvPr>
            <p:ph type="title"/>
          </p:nvPr>
        </p:nvSpPr>
        <p:spPr>
          <a:xfrm>
            <a:off x="838200" y="365126"/>
            <a:ext cx="10822858" cy="657430"/>
          </a:xfrm>
        </p:spPr>
        <p:txBody>
          <a:bodyPr>
            <a:normAutofit/>
          </a:bodyPr>
          <a:lstStyle/>
          <a:p>
            <a:r>
              <a:rPr lang="en-US" sz="3600" b="1" i="0" dirty="0">
                <a:solidFill>
                  <a:srgbClr val="273239"/>
                </a:solidFill>
                <a:effectLst/>
                <a:latin typeface="Times New Roman" panose="02020603050405020304" pitchFamily="18" charset="0"/>
                <a:cs typeface="Times New Roman" panose="02020603050405020304" pitchFamily="18" charset="0"/>
              </a:rPr>
              <a:t>Applications Area of Distributed System:</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F1D8129-0375-122F-651D-5B9A81EBE412}"/>
              </a:ext>
            </a:extLst>
          </p:cNvPr>
          <p:cNvSpPr>
            <a:spLocks noGrp="1"/>
          </p:cNvSpPr>
          <p:nvPr>
            <p:ph idx="1"/>
          </p:nvPr>
        </p:nvSpPr>
        <p:spPr>
          <a:xfrm>
            <a:off x="1799303" y="1461831"/>
            <a:ext cx="9977284" cy="4351338"/>
          </a:xfrm>
        </p:spPr>
        <p:txBody>
          <a:bodyPr>
            <a:normAutofit/>
          </a:bodyPr>
          <a:lstStyle/>
          <a:p>
            <a:pPr algn="just" fontAlgn="base">
              <a:lnSpc>
                <a:spcPct val="150000"/>
              </a:lnSpc>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Finance and Commerce:</a:t>
            </a:r>
            <a:r>
              <a:rPr lang="en-US" sz="1800" b="0" i="0" dirty="0">
                <a:solidFill>
                  <a:srgbClr val="273239"/>
                </a:solidFill>
                <a:effectLst/>
                <a:latin typeface="Times New Roman" panose="02020603050405020304" pitchFamily="18" charset="0"/>
                <a:cs typeface="Times New Roman" panose="02020603050405020304" pitchFamily="18" charset="0"/>
              </a:rPr>
              <a:t> Amazon, eBay, Online Banking, E-Commerce websites.</a:t>
            </a:r>
          </a:p>
          <a:p>
            <a:pPr algn="just" fontAlgn="base">
              <a:lnSpc>
                <a:spcPct val="150000"/>
              </a:lnSpc>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Information Society: </a:t>
            </a:r>
            <a:r>
              <a:rPr lang="en-US" sz="1800" b="0" i="0" dirty="0">
                <a:solidFill>
                  <a:srgbClr val="273239"/>
                </a:solidFill>
                <a:effectLst/>
                <a:latin typeface="Times New Roman" panose="02020603050405020304" pitchFamily="18" charset="0"/>
                <a:cs typeface="Times New Roman" panose="02020603050405020304" pitchFamily="18" charset="0"/>
              </a:rPr>
              <a:t>Search Engines, Wikipedia, Social Networking, Cloud Computing.</a:t>
            </a:r>
          </a:p>
          <a:p>
            <a:pPr algn="just" fontAlgn="base">
              <a:lnSpc>
                <a:spcPct val="150000"/>
              </a:lnSpc>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Cloud Technologies: </a:t>
            </a:r>
            <a:r>
              <a:rPr lang="en-US" sz="1800" b="0" i="0" dirty="0">
                <a:solidFill>
                  <a:srgbClr val="273239"/>
                </a:solidFill>
                <a:effectLst/>
                <a:latin typeface="Times New Roman" panose="02020603050405020304" pitchFamily="18" charset="0"/>
                <a:cs typeface="Times New Roman" panose="02020603050405020304" pitchFamily="18" charset="0"/>
              </a:rPr>
              <a:t>AWS, Salesforce, Microsoft Azure, SAP.</a:t>
            </a:r>
          </a:p>
          <a:p>
            <a:pPr algn="just" fontAlgn="base">
              <a:lnSpc>
                <a:spcPct val="150000"/>
              </a:lnSpc>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Entertainment: </a:t>
            </a:r>
            <a:r>
              <a:rPr lang="en-US" sz="1800" b="0" i="0" dirty="0">
                <a:solidFill>
                  <a:srgbClr val="273239"/>
                </a:solidFill>
                <a:effectLst/>
                <a:latin typeface="Times New Roman" panose="02020603050405020304" pitchFamily="18" charset="0"/>
                <a:cs typeface="Times New Roman" panose="02020603050405020304" pitchFamily="18" charset="0"/>
              </a:rPr>
              <a:t>Online Gaming, Music, </a:t>
            </a:r>
            <a:r>
              <a:rPr lang="en-US" sz="1800" b="0" i="0" dirty="0" err="1">
                <a:solidFill>
                  <a:srgbClr val="273239"/>
                </a:solidFill>
                <a:effectLst/>
                <a:latin typeface="Times New Roman" panose="02020603050405020304" pitchFamily="18" charset="0"/>
                <a:cs typeface="Times New Roman" panose="02020603050405020304" pitchFamily="18" charset="0"/>
              </a:rPr>
              <a:t>youtube</a:t>
            </a:r>
            <a:r>
              <a:rPr lang="en-US" sz="1800" b="0" i="0" dirty="0">
                <a:solidFill>
                  <a:srgbClr val="273239"/>
                </a:solidFill>
                <a:effectLst/>
                <a:latin typeface="Times New Roman" panose="02020603050405020304" pitchFamily="18" charset="0"/>
                <a:cs typeface="Times New Roman" panose="02020603050405020304" pitchFamily="18" charset="0"/>
              </a:rPr>
              <a:t>.</a:t>
            </a:r>
          </a:p>
          <a:p>
            <a:pPr algn="just" fontAlgn="base">
              <a:lnSpc>
                <a:spcPct val="150000"/>
              </a:lnSpc>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Healthcare:</a:t>
            </a:r>
            <a:r>
              <a:rPr lang="en-US" sz="1800" b="0" i="0" dirty="0">
                <a:solidFill>
                  <a:srgbClr val="273239"/>
                </a:solidFill>
                <a:effectLst/>
                <a:latin typeface="Times New Roman" panose="02020603050405020304" pitchFamily="18" charset="0"/>
                <a:cs typeface="Times New Roman" panose="02020603050405020304" pitchFamily="18" charset="0"/>
              </a:rPr>
              <a:t> Online patient records, Health Informatics.</a:t>
            </a:r>
          </a:p>
          <a:p>
            <a:pPr algn="just" fontAlgn="base">
              <a:lnSpc>
                <a:spcPct val="150000"/>
              </a:lnSpc>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Education: </a:t>
            </a:r>
            <a:r>
              <a:rPr lang="en-US" sz="1800" b="0" i="0" dirty="0">
                <a:solidFill>
                  <a:srgbClr val="273239"/>
                </a:solidFill>
                <a:effectLst/>
                <a:latin typeface="Times New Roman" panose="02020603050405020304" pitchFamily="18" charset="0"/>
                <a:cs typeface="Times New Roman" panose="02020603050405020304" pitchFamily="18" charset="0"/>
              </a:rPr>
              <a:t>E-learning.</a:t>
            </a:r>
          </a:p>
          <a:p>
            <a:pPr algn="just" fontAlgn="base">
              <a:lnSpc>
                <a:spcPct val="150000"/>
              </a:lnSpc>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Transport and logistics:</a:t>
            </a:r>
            <a:r>
              <a:rPr lang="en-US" sz="1800" b="0" i="0" dirty="0">
                <a:solidFill>
                  <a:srgbClr val="273239"/>
                </a:solidFill>
                <a:effectLst/>
                <a:latin typeface="Times New Roman" panose="02020603050405020304" pitchFamily="18" charset="0"/>
                <a:cs typeface="Times New Roman" panose="02020603050405020304" pitchFamily="18" charset="0"/>
              </a:rPr>
              <a:t> GPS, Google Maps.</a:t>
            </a:r>
          </a:p>
          <a:p>
            <a:pPr algn="just" fontAlgn="base">
              <a:lnSpc>
                <a:spcPct val="150000"/>
              </a:lnSpc>
              <a:buFont typeface="Arial" panose="020B0604020202020204" pitchFamily="34" charset="0"/>
              <a:buChar char="•"/>
            </a:pPr>
            <a:r>
              <a:rPr lang="en-US" sz="1800" b="1" i="0" dirty="0">
                <a:solidFill>
                  <a:srgbClr val="273239"/>
                </a:solidFill>
                <a:effectLst/>
                <a:latin typeface="Times New Roman" panose="02020603050405020304" pitchFamily="18" charset="0"/>
                <a:cs typeface="Times New Roman" panose="02020603050405020304" pitchFamily="18" charset="0"/>
              </a:rPr>
              <a:t>Environment Management: </a:t>
            </a:r>
            <a:r>
              <a:rPr lang="en-US" sz="1800" b="0" i="0" dirty="0">
                <a:solidFill>
                  <a:srgbClr val="273239"/>
                </a:solidFill>
                <a:effectLst/>
                <a:latin typeface="Times New Roman" panose="02020603050405020304" pitchFamily="18" charset="0"/>
                <a:cs typeface="Times New Roman" panose="02020603050405020304" pitchFamily="18" charset="0"/>
              </a:rPr>
              <a:t>Sensor technologies.</a:t>
            </a:r>
          </a:p>
          <a:p>
            <a:pPr>
              <a:lnSpc>
                <a:spcPct val="150000"/>
              </a:lnSpc>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8281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E64C6-112B-3532-F887-C9D9FCF05A76}"/>
              </a:ext>
            </a:extLst>
          </p:cNvPr>
          <p:cNvSpPr>
            <a:spLocks noGrp="1"/>
          </p:cNvSpPr>
          <p:nvPr>
            <p:ph type="title"/>
          </p:nvPr>
        </p:nvSpPr>
        <p:spPr>
          <a:xfrm>
            <a:off x="838200" y="365126"/>
            <a:ext cx="10515600" cy="804914"/>
          </a:xfrm>
        </p:spPr>
        <p:txBody>
          <a:bodyPr>
            <a:normAutofit/>
          </a:bodyPr>
          <a:lstStyle/>
          <a:p>
            <a:r>
              <a:rPr lang="en-US" sz="3600" b="1" dirty="0">
                <a:solidFill>
                  <a:srgbClr val="000000"/>
                </a:solidFill>
                <a:effectLst/>
                <a:latin typeface="Times New Roman" panose="02020603050405020304" pitchFamily="18" charset="0"/>
                <a:ea typeface="Calibri" panose="020F0502020204030204" pitchFamily="34" charset="0"/>
              </a:rPr>
              <a:t>Examples of Distributed Systems</a:t>
            </a:r>
            <a:endParaRPr lang="en-US" sz="3600" b="1" dirty="0"/>
          </a:p>
        </p:txBody>
      </p:sp>
      <p:sp>
        <p:nvSpPr>
          <p:cNvPr id="3" name="Content Placeholder 2">
            <a:extLst>
              <a:ext uri="{FF2B5EF4-FFF2-40B4-BE49-F238E27FC236}">
                <a16:creationId xmlns:a16="http://schemas.microsoft.com/office/drawing/2014/main" id="{55E47378-2F99-445B-3A2D-D511F2AA322B}"/>
              </a:ext>
            </a:extLst>
          </p:cNvPr>
          <p:cNvSpPr>
            <a:spLocks noGrp="1"/>
          </p:cNvSpPr>
          <p:nvPr>
            <p:ph idx="1"/>
          </p:nvPr>
        </p:nvSpPr>
        <p:spPr>
          <a:xfrm>
            <a:off x="2529347" y="1631695"/>
            <a:ext cx="6899787" cy="4228331"/>
          </a:xfrm>
        </p:spPr>
        <p:txBody>
          <a:bodyPr>
            <a:noAutofit/>
          </a:bodyPr>
          <a:lstStyle/>
          <a:p>
            <a:pPr>
              <a:lnSpc>
                <a:spcPct val="150000"/>
              </a:lnSpc>
            </a:pPr>
            <a:r>
              <a:rPr lang="en-US" sz="2400" i="0" dirty="0">
                <a:solidFill>
                  <a:srgbClr val="15202B"/>
                </a:solidFill>
                <a:effectLst/>
                <a:latin typeface="Times New Roman" panose="02020603050405020304" pitchFamily="18" charset="0"/>
                <a:cs typeface="Times New Roman" panose="02020603050405020304" pitchFamily="18" charset="0"/>
              </a:rPr>
              <a:t>Networks</a:t>
            </a:r>
          </a:p>
          <a:p>
            <a:pPr>
              <a:lnSpc>
                <a:spcPct val="150000"/>
              </a:lnSpc>
            </a:pPr>
            <a:r>
              <a:rPr lang="en-US" sz="2400" i="0" dirty="0">
                <a:solidFill>
                  <a:srgbClr val="15202B"/>
                </a:solidFill>
                <a:effectLst/>
                <a:latin typeface="Times New Roman" panose="02020603050405020304" pitchFamily="18" charset="0"/>
                <a:cs typeface="Times New Roman" panose="02020603050405020304" pitchFamily="18" charset="0"/>
              </a:rPr>
              <a:t>Telecommunication networks</a:t>
            </a:r>
          </a:p>
          <a:p>
            <a:pPr>
              <a:lnSpc>
                <a:spcPct val="150000"/>
              </a:lnSpc>
            </a:pPr>
            <a:r>
              <a:rPr lang="en-US" sz="2400" i="0" dirty="0">
                <a:solidFill>
                  <a:srgbClr val="15202B"/>
                </a:solidFill>
                <a:effectLst/>
                <a:latin typeface="Times New Roman" panose="02020603050405020304" pitchFamily="18" charset="0"/>
                <a:cs typeface="Times New Roman" panose="02020603050405020304" pitchFamily="18" charset="0"/>
              </a:rPr>
              <a:t>Distributed Real-time Systems</a:t>
            </a:r>
          </a:p>
          <a:p>
            <a:pPr>
              <a:lnSpc>
                <a:spcPct val="150000"/>
              </a:lnSpc>
            </a:pPr>
            <a:r>
              <a:rPr lang="en-US" sz="2400" i="0" dirty="0">
                <a:solidFill>
                  <a:srgbClr val="15202B"/>
                </a:solidFill>
                <a:effectLst/>
                <a:latin typeface="Times New Roman" panose="02020603050405020304" pitchFamily="18" charset="0"/>
                <a:cs typeface="Times New Roman" panose="02020603050405020304" pitchFamily="18" charset="0"/>
              </a:rPr>
              <a:t>Parallel Processing</a:t>
            </a:r>
          </a:p>
          <a:p>
            <a:pPr>
              <a:lnSpc>
                <a:spcPct val="150000"/>
              </a:lnSpc>
            </a:pPr>
            <a:r>
              <a:rPr lang="en-US" sz="2400" i="0" dirty="0">
                <a:solidFill>
                  <a:srgbClr val="15202B"/>
                </a:solidFill>
                <a:effectLst/>
                <a:latin typeface="Times New Roman" panose="02020603050405020304" pitchFamily="18" charset="0"/>
                <a:cs typeface="Times New Roman" panose="02020603050405020304" pitchFamily="18" charset="0"/>
              </a:rPr>
              <a:t>Distributed artificial intelligence</a:t>
            </a:r>
          </a:p>
          <a:p>
            <a:pPr>
              <a:lnSpc>
                <a:spcPct val="150000"/>
              </a:lnSpc>
            </a:pPr>
            <a:r>
              <a:rPr lang="en-US" sz="2400" i="0" dirty="0">
                <a:solidFill>
                  <a:srgbClr val="15202B"/>
                </a:solidFill>
                <a:effectLst/>
                <a:latin typeface="Times New Roman" panose="02020603050405020304" pitchFamily="18" charset="0"/>
                <a:cs typeface="Times New Roman" panose="02020603050405020304" pitchFamily="18" charset="0"/>
              </a:rPr>
              <a:t>Distributed Database Systems</a:t>
            </a:r>
          </a:p>
        </p:txBody>
      </p:sp>
    </p:spTree>
    <p:extLst>
      <p:ext uri="{BB962C8B-B14F-4D97-AF65-F5344CB8AC3E}">
        <p14:creationId xmlns:p14="http://schemas.microsoft.com/office/powerpoint/2010/main" val="180063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E6645D65-7358-8A1B-F2F4-0B5166F90550}"/>
              </a:ext>
            </a:extLst>
          </p:cNvPr>
          <p:cNvSpPr>
            <a:spLocks noGrp="1" noChangeArrowheads="1"/>
          </p:cNvSpPr>
          <p:nvPr>
            <p:ph type="title"/>
          </p:nvPr>
        </p:nvSpPr>
        <p:spPr/>
        <p:txBody>
          <a:bodyPr/>
          <a:lstStyle/>
          <a:p>
            <a:pPr eaLnBrk="1" fontAlgn="auto" hangingPunct="1">
              <a:spcAft>
                <a:spcPts val="0"/>
              </a:spcAft>
              <a:defRPr/>
            </a:pPr>
            <a:r>
              <a:rPr lang="en-US" altLang="zh-TW" dirty="0">
                <a:ea typeface="+mj-ea"/>
                <a:cs typeface="+mj-cs"/>
              </a:rPr>
              <a:t>2. Examples of Distributed Systems</a:t>
            </a:r>
          </a:p>
        </p:txBody>
      </p:sp>
      <p:sp>
        <p:nvSpPr>
          <p:cNvPr id="27650" name="Rectangle 3">
            <a:extLst>
              <a:ext uri="{FF2B5EF4-FFF2-40B4-BE49-F238E27FC236}">
                <a16:creationId xmlns:a16="http://schemas.microsoft.com/office/drawing/2014/main" id="{D600D5A1-B05E-2D79-C2C9-3159949D4D78}"/>
              </a:ext>
            </a:extLst>
          </p:cNvPr>
          <p:cNvSpPr>
            <a:spLocks noGrp="1" noChangeArrowheads="1"/>
          </p:cNvSpPr>
          <p:nvPr>
            <p:ph idx="1"/>
          </p:nvPr>
        </p:nvSpPr>
        <p:spPr>
          <a:xfrm>
            <a:off x="1709738" y="1828800"/>
            <a:ext cx="8610600" cy="4495800"/>
          </a:xfrm>
        </p:spPr>
        <p:txBody>
          <a:bodyPr/>
          <a:lstStyle/>
          <a:p>
            <a:pPr eaLnBrk="1" hangingPunct="1"/>
            <a:r>
              <a:rPr lang="en-US" altLang="zh-TW">
                <a:ea typeface="新細明體" panose="02020500000000000000" pitchFamily="18" charset="-120"/>
              </a:rPr>
              <a:t>Local Area Network and Intranet</a:t>
            </a:r>
          </a:p>
          <a:p>
            <a:pPr eaLnBrk="1" hangingPunct="1">
              <a:buFont typeface="Symbol" panose="05050102010706020507" pitchFamily="18" charset="2"/>
              <a:buNone/>
            </a:pPr>
            <a:endParaRPr lang="en-US" altLang="zh-TW" sz="800">
              <a:ea typeface="新細明體" panose="02020500000000000000" pitchFamily="18" charset="-120"/>
            </a:endParaRPr>
          </a:p>
          <a:p>
            <a:pPr eaLnBrk="1" hangingPunct="1"/>
            <a:r>
              <a:rPr lang="en-US" altLang="zh-TW">
                <a:ea typeface="新細明體" panose="02020500000000000000" pitchFamily="18" charset="-120"/>
              </a:rPr>
              <a:t>Database Management System</a:t>
            </a:r>
          </a:p>
          <a:p>
            <a:pPr eaLnBrk="1" hangingPunct="1">
              <a:buFont typeface="Symbol" panose="05050102010706020507" pitchFamily="18" charset="2"/>
              <a:buNone/>
            </a:pPr>
            <a:endParaRPr lang="en-US" altLang="zh-TW" sz="800">
              <a:ea typeface="新細明體" panose="02020500000000000000" pitchFamily="18" charset="-120"/>
            </a:endParaRPr>
          </a:p>
          <a:p>
            <a:pPr eaLnBrk="1" hangingPunct="1"/>
            <a:r>
              <a:rPr lang="en-US" altLang="zh-TW">
                <a:ea typeface="新細明體" panose="02020500000000000000" pitchFamily="18" charset="-120"/>
              </a:rPr>
              <a:t>Automatic Teller Machine Network</a:t>
            </a:r>
            <a:endParaRPr lang="en-US" altLang="zh-TW" sz="800">
              <a:ea typeface="新細明體" panose="02020500000000000000" pitchFamily="18" charset="-120"/>
            </a:endParaRPr>
          </a:p>
          <a:p>
            <a:pPr eaLnBrk="1" hangingPunct="1">
              <a:buFont typeface="Symbol" panose="05050102010706020507" pitchFamily="18" charset="2"/>
              <a:buNone/>
            </a:pPr>
            <a:endParaRPr lang="en-US" altLang="zh-TW" sz="800">
              <a:ea typeface="新細明體" panose="02020500000000000000" pitchFamily="18" charset="-120"/>
            </a:endParaRPr>
          </a:p>
          <a:p>
            <a:pPr eaLnBrk="1" hangingPunct="1"/>
            <a:r>
              <a:rPr lang="en-US" altLang="zh-TW">
                <a:ea typeface="新細明體" panose="02020500000000000000" pitchFamily="18" charset="-120"/>
              </a:rPr>
              <a:t>Internet/World-Wide Web</a:t>
            </a:r>
          </a:p>
          <a:p>
            <a:pPr eaLnBrk="1" hangingPunct="1">
              <a:buFont typeface="Symbol" panose="05050102010706020507" pitchFamily="18" charset="2"/>
              <a:buNone/>
            </a:pPr>
            <a:endParaRPr lang="en-US" altLang="zh-TW" sz="800">
              <a:ea typeface="新細明體" panose="02020500000000000000" pitchFamily="18" charset="-120"/>
            </a:endParaRPr>
          </a:p>
          <a:p>
            <a:pPr eaLnBrk="1" hangingPunct="1"/>
            <a:r>
              <a:rPr lang="en-US" altLang="zh-TW">
                <a:ea typeface="新細明體" panose="02020500000000000000" pitchFamily="18" charset="-120"/>
              </a:rPr>
              <a:t>Mobile and Ubiquitous Computing</a:t>
            </a:r>
          </a:p>
          <a:p>
            <a:pPr eaLnBrk="1" hangingPunct="1">
              <a:buFont typeface="Symbol" panose="05050102010706020507" pitchFamily="18" charset="2"/>
              <a:buNone/>
            </a:pPr>
            <a:endParaRPr lang="zh-TW" altLang="en-US">
              <a:ea typeface="新細明體" panose="02020500000000000000" pitchFamily="18" charset="-120"/>
            </a:endParaRPr>
          </a:p>
        </p:txBody>
      </p:sp>
      <p:sp>
        <p:nvSpPr>
          <p:cNvPr id="27651" name="Slide Number Placeholder 3">
            <a:extLst>
              <a:ext uri="{FF2B5EF4-FFF2-40B4-BE49-F238E27FC236}">
                <a16:creationId xmlns:a16="http://schemas.microsoft.com/office/drawing/2014/main" id="{51B102ED-4C40-B5CB-D2BB-AEA3DF247A7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DDE1EF55-B784-4B97-8400-250F4DDEFC1E}" type="slidenum">
              <a:rPr lang="en-US" altLang="en-US" sz="1400">
                <a:solidFill>
                  <a:srgbClr val="FFFFFF"/>
                </a:solidFill>
              </a:rPr>
              <a:pPr/>
              <a:t>9</a:t>
            </a:fld>
            <a:endParaRPr lang="en-US" altLang="en-US" sz="1400">
              <a:solidFill>
                <a:srgbClr val="FFFFFF"/>
              </a:solidFill>
            </a:endParaRPr>
          </a:p>
        </p:txBody>
      </p:sp>
    </p:spTree>
    <p:extLst>
      <p:ext uri="{BB962C8B-B14F-4D97-AF65-F5344CB8AC3E}">
        <p14:creationId xmlns:p14="http://schemas.microsoft.com/office/powerpoint/2010/main" val="362961534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D10A1E75-171A-6DF9-1D37-B96777708CF3}"/>
              </a:ext>
            </a:extLst>
          </p:cNvPr>
          <p:cNvSpPr>
            <a:spLocks noGrp="1" noChangeArrowheads="1"/>
          </p:cNvSpPr>
          <p:nvPr>
            <p:ph type="title"/>
          </p:nvPr>
        </p:nvSpPr>
        <p:spPr/>
        <p:txBody>
          <a:bodyPr/>
          <a:lstStyle/>
          <a:p>
            <a:pPr eaLnBrk="1" fontAlgn="auto" hangingPunct="1">
              <a:spcAft>
                <a:spcPts val="0"/>
              </a:spcAft>
              <a:defRPr/>
            </a:pPr>
            <a:r>
              <a:rPr lang="en-US" altLang="zh-TW">
                <a:ea typeface="+mj-ea"/>
                <a:cs typeface="+mj-cs"/>
              </a:rPr>
              <a:t>2.1 Local Area Network</a:t>
            </a:r>
          </a:p>
        </p:txBody>
      </p:sp>
      <p:sp>
        <p:nvSpPr>
          <p:cNvPr id="29699" name="Slide Number Placeholder 3">
            <a:extLst>
              <a:ext uri="{FF2B5EF4-FFF2-40B4-BE49-F238E27FC236}">
                <a16:creationId xmlns:a16="http://schemas.microsoft.com/office/drawing/2014/main" id="{DF6DB04F-1703-6616-F7B4-A741C67519D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1D5AF3FC-1980-438C-9C86-467A99CE5AD0}" type="slidenum">
              <a:rPr lang="en-US" altLang="en-US" sz="1400">
                <a:solidFill>
                  <a:srgbClr val="FFFFFF"/>
                </a:solidFill>
              </a:rPr>
              <a:pPr/>
              <a:t>10</a:t>
            </a:fld>
            <a:endParaRPr lang="en-US" altLang="en-US" sz="1400">
              <a:solidFill>
                <a:srgbClr val="FFFFFF"/>
              </a:solidFill>
            </a:endParaRPr>
          </a:p>
        </p:txBody>
      </p:sp>
      <p:pic>
        <p:nvPicPr>
          <p:cNvPr id="29698" name="Picture 5">
            <a:extLst>
              <a:ext uri="{FF2B5EF4-FFF2-40B4-BE49-F238E27FC236}">
                <a16:creationId xmlns:a16="http://schemas.microsoft.com/office/drawing/2014/main" id="{27534AF5-341A-6E13-44D3-917FE1B2BF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1664" y="1655764"/>
            <a:ext cx="8262937" cy="482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20658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824047B9-C029-7172-FE1F-2C69676DE3F2}"/>
              </a:ext>
            </a:extLst>
          </p:cNvPr>
          <p:cNvSpPr>
            <a:spLocks noGrp="1" noChangeArrowheads="1"/>
          </p:cNvSpPr>
          <p:nvPr>
            <p:ph type="title"/>
          </p:nvPr>
        </p:nvSpPr>
        <p:spPr/>
        <p:txBody>
          <a:bodyPr/>
          <a:lstStyle/>
          <a:p>
            <a:pPr eaLnBrk="1" fontAlgn="auto" hangingPunct="1">
              <a:spcAft>
                <a:spcPts val="0"/>
              </a:spcAft>
              <a:defRPr/>
            </a:pPr>
            <a:r>
              <a:rPr lang="en-US" altLang="zh-TW">
                <a:ea typeface="+mj-ea"/>
                <a:cs typeface="+mj-cs"/>
              </a:rPr>
              <a:t>2.2 Database Management System</a:t>
            </a:r>
          </a:p>
        </p:txBody>
      </p:sp>
      <p:sp>
        <p:nvSpPr>
          <p:cNvPr id="31747" name="Slide Number Placeholder 3">
            <a:extLst>
              <a:ext uri="{FF2B5EF4-FFF2-40B4-BE49-F238E27FC236}">
                <a16:creationId xmlns:a16="http://schemas.microsoft.com/office/drawing/2014/main" id="{A5BC606E-CEEA-E701-D7AD-FD16330F53B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7C94C128-35D9-45F1-BC4D-83109AAF50B5}" type="slidenum">
              <a:rPr lang="en-US" altLang="en-US" sz="1400">
                <a:solidFill>
                  <a:srgbClr val="FFFFFF"/>
                </a:solidFill>
              </a:rPr>
              <a:pPr/>
              <a:t>11</a:t>
            </a:fld>
            <a:endParaRPr lang="en-US" altLang="en-US" sz="1400">
              <a:solidFill>
                <a:srgbClr val="FFFFFF"/>
              </a:solidFill>
            </a:endParaRPr>
          </a:p>
        </p:txBody>
      </p:sp>
      <p:pic>
        <p:nvPicPr>
          <p:cNvPr id="20483" name="Picture 3">
            <a:extLst>
              <a:ext uri="{FF2B5EF4-FFF2-40B4-BE49-F238E27FC236}">
                <a16:creationId xmlns:a16="http://schemas.microsoft.com/office/drawing/2014/main" id="{2E08B1A5-ED52-42BA-EC8B-C6025B55195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5339" y="1866900"/>
            <a:ext cx="8186737" cy="419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227134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wipe(left)">
                                      <p:cBhvr>
                                        <p:cTn id="7" dur="5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1283923-0CAB-E50A-BCC9-B772E34E25FA}"/>
              </a:ext>
            </a:extLst>
          </p:cNvPr>
          <p:cNvSpPr>
            <a:spLocks noGrp="1" noChangeArrowheads="1"/>
          </p:cNvSpPr>
          <p:nvPr>
            <p:ph type="title"/>
          </p:nvPr>
        </p:nvSpPr>
        <p:spPr/>
        <p:txBody>
          <a:bodyPr/>
          <a:lstStyle/>
          <a:p>
            <a:pPr eaLnBrk="1" fontAlgn="auto" hangingPunct="1">
              <a:spcAft>
                <a:spcPts val="0"/>
              </a:spcAft>
              <a:defRPr/>
            </a:pPr>
            <a:r>
              <a:rPr lang="en-US" altLang="zh-TW">
                <a:ea typeface="+mj-ea"/>
                <a:cs typeface="+mj-cs"/>
              </a:rPr>
              <a:t>2.3 Automatic Teller Machine Network</a:t>
            </a:r>
          </a:p>
        </p:txBody>
      </p:sp>
      <p:sp>
        <p:nvSpPr>
          <p:cNvPr id="33795" name="Slide Number Placeholder 3">
            <a:extLst>
              <a:ext uri="{FF2B5EF4-FFF2-40B4-BE49-F238E27FC236}">
                <a16:creationId xmlns:a16="http://schemas.microsoft.com/office/drawing/2014/main" id="{376B98D6-7BD7-60FB-2542-68EB2B6A876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38BAF52F-A019-4C60-BD6A-4CC64C0E954A}" type="slidenum">
              <a:rPr lang="en-US" altLang="en-US" sz="1400">
                <a:solidFill>
                  <a:srgbClr val="FFFFFF"/>
                </a:solidFill>
              </a:rPr>
              <a:pPr/>
              <a:t>12</a:t>
            </a:fld>
            <a:endParaRPr lang="en-US" altLang="en-US" sz="1400">
              <a:solidFill>
                <a:srgbClr val="FFFFFF"/>
              </a:solidFill>
            </a:endParaRPr>
          </a:p>
        </p:txBody>
      </p:sp>
      <p:pic>
        <p:nvPicPr>
          <p:cNvPr id="22531" name="Picture 3">
            <a:extLst>
              <a:ext uri="{FF2B5EF4-FFF2-40B4-BE49-F238E27FC236}">
                <a16:creationId xmlns:a16="http://schemas.microsoft.com/office/drawing/2014/main" id="{5EE1726C-4DB3-127B-567C-0E0C08475BB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3676" y="2027238"/>
            <a:ext cx="9432925" cy="376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917765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2531"/>
                                        </p:tgtEl>
                                        <p:attrNameLst>
                                          <p:attrName>style.visibility</p:attrName>
                                        </p:attrNameLst>
                                      </p:cBhvr>
                                      <p:to>
                                        <p:strVal val="visible"/>
                                      </p:to>
                                    </p:set>
                                    <p:animEffect transition="in" filter="box(in)">
                                      <p:cBhvr>
                                        <p:cTn id="7" dur="500"/>
                                        <p:tgtEl>
                                          <p:spTgt spid="22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C88C05E9-A534-D8FB-9507-C1CD7105DDCA}"/>
              </a:ext>
            </a:extLst>
          </p:cNvPr>
          <p:cNvSpPr>
            <a:spLocks noGrp="1" noChangeArrowheads="1"/>
          </p:cNvSpPr>
          <p:nvPr>
            <p:ph type="title"/>
          </p:nvPr>
        </p:nvSpPr>
        <p:spPr/>
        <p:txBody>
          <a:bodyPr/>
          <a:lstStyle/>
          <a:p>
            <a:pPr eaLnBrk="1" fontAlgn="auto" hangingPunct="1">
              <a:spcAft>
                <a:spcPts val="0"/>
              </a:spcAft>
              <a:defRPr/>
            </a:pPr>
            <a:r>
              <a:rPr lang="en-US" altLang="zh-TW">
                <a:ea typeface="+mj-ea"/>
                <a:cs typeface="+mj-cs"/>
              </a:rPr>
              <a:t>2.4  Internet</a:t>
            </a:r>
          </a:p>
        </p:txBody>
      </p:sp>
      <p:sp>
        <p:nvSpPr>
          <p:cNvPr id="35843" name="Slide Number Placeholder 506">
            <a:extLst>
              <a:ext uri="{FF2B5EF4-FFF2-40B4-BE49-F238E27FC236}">
                <a16:creationId xmlns:a16="http://schemas.microsoft.com/office/drawing/2014/main" id="{80240A32-5218-962F-A55E-EAD0B570714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4E74772D-A156-4144-A52B-681DF2CB680F}" type="slidenum">
              <a:rPr lang="en-US" altLang="en-US" sz="1400">
                <a:solidFill>
                  <a:srgbClr val="FFFFFF"/>
                </a:solidFill>
              </a:rPr>
              <a:pPr/>
              <a:t>13</a:t>
            </a:fld>
            <a:endParaRPr lang="en-US" altLang="en-US" sz="1400">
              <a:solidFill>
                <a:srgbClr val="FFFFFF"/>
              </a:solidFill>
            </a:endParaRPr>
          </a:p>
        </p:txBody>
      </p:sp>
      <p:grpSp>
        <p:nvGrpSpPr>
          <p:cNvPr id="35842" name="Group 3">
            <a:extLst>
              <a:ext uri="{FF2B5EF4-FFF2-40B4-BE49-F238E27FC236}">
                <a16:creationId xmlns:a16="http://schemas.microsoft.com/office/drawing/2014/main" id="{0F0A70C8-99FE-F0BA-FDFC-A824E0D7D123}"/>
              </a:ext>
            </a:extLst>
          </p:cNvPr>
          <p:cNvGrpSpPr>
            <a:grpSpLocks/>
          </p:cNvGrpSpPr>
          <p:nvPr/>
        </p:nvGrpSpPr>
        <p:grpSpPr bwMode="auto">
          <a:xfrm>
            <a:off x="1844676" y="1404939"/>
            <a:ext cx="8323263" cy="4314825"/>
            <a:chOff x="442" y="885"/>
            <a:chExt cx="5243" cy="2718"/>
          </a:xfrm>
        </p:grpSpPr>
        <p:grpSp>
          <p:nvGrpSpPr>
            <p:cNvPr id="35844" name="Group 4">
              <a:extLst>
                <a:ext uri="{FF2B5EF4-FFF2-40B4-BE49-F238E27FC236}">
                  <a16:creationId xmlns:a16="http://schemas.microsoft.com/office/drawing/2014/main" id="{0FF1E28E-5AA9-F73A-0F1E-87F4F965BEB7}"/>
                </a:ext>
              </a:extLst>
            </p:cNvPr>
            <p:cNvGrpSpPr>
              <a:grpSpLocks/>
            </p:cNvGrpSpPr>
            <p:nvPr/>
          </p:nvGrpSpPr>
          <p:grpSpPr bwMode="auto">
            <a:xfrm>
              <a:off x="442" y="885"/>
              <a:ext cx="5243" cy="2525"/>
              <a:chOff x="442" y="885"/>
              <a:chExt cx="5243" cy="2525"/>
            </a:xfrm>
          </p:grpSpPr>
          <p:sp>
            <p:nvSpPr>
              <p:cNvPr id="36147" name="Freeform 5">
                <a:extLst>
                  <a:ext uri="{FF2B5EF4-FFF2-40B4-BE49-F238E27FC236}">
                    <a16:creationId xmlns:a16="http://schemas.microsoft.com/office/drawing/2014/main" id="{E1C16430-6184-E20D-DEFC-D059CB67B544}"/>
                  </a:ext>
                </a:extLst>
              </p:cNvPr>
              <p:cNvSpPr>
                <a:spLocks/>
              </p:cNvSpPr>
              <p:nvPr/>
            </p:nvSpPr>
            <p:spPr bwMode="auto">
              <a:xfrm>
                <a:off x="470" y="1561"/>
                <a:ext cx="359" cy="207"/>
              </a:xfrm>
              <a:custGeom>
                <a:avLst/>
                <a:gdLst>
                  <a:gd name="T0" fmla="*/ 359 w 359"/>
                  <a:gd name="T1" fmla="*/ 0 h 207"/>
                  <a:gd name="T2" fmla="*/ 345 w 359"/>
                  <a:gd name="T3" fmla="*/ 41 h 207"/>
                  <a:gd name="T4" fmla="*/ 290 w 359"/>
                  <a:gd name="T5" fmla="*/ 83 h 207"/>
                  <a:gd name="T6" fmla="*/ 165 w 359"/>
                  <a:gd name="T7" fmla="*/ 138 h 207"/>
                  <a:gd name="T8" fmla="*/ 69 w 359"/>
                  <a:gd name="T9" fmla="*/ 193 h 207"/>
                  <a:gd name="T10" fmla="*/ 0 w 359"/>
                  <a:gd name="T11" fmla="*/ 207 h 207"/>
                  <a:gd name="T12" fmla="*/ 0 60000 65536"/>
                  <a:gd name="T13" fmla="*/ 0 60000 65536"/>
                  <a:gd name="T14" fmla="*/ 0 60000 65536"/>
                  <a:gd name="T15" fmla="*/ 0 60000 65536"/>
                  <a:gd name="T16" fmla="*/ 0 60000 65536"/>
                  <a:gd name="T17" fmla="*/ 0 60000 65536"/>
                  <a:gd name="T18" fmla="*/ 0 w 359"/>
                  <a:gd name="T19" fmla="*/ 0 h 207"/>
                  <a:gd name="T20" fmla="*/ 359 w 359"/>
                  <a:gd name="T21" fmla="*/ 207 h 207"/>
                </a:gdLst>
                <a:ahLst/>
                <a:cxnLst>
                  <a:cxn ang="T12">
                    <a:pos x="T0" y="T1"/>
                  </a:cxn>
                  <a:cxn ang="T13">
                    <a:pos x="T2" y="T3"/>
                  </a:cxn>
                  <a:cxn ang="T14">
                    <a:pos x="T4" y="T5"/>
                  </a:cxn>
                  <a:cxn ang="T15">
                    <a:pos x="T6" y="T7"/>
                  </a:cxn>
                  <a:cxn ang="T16">
                    <a:pos x="T8" y="T9"/>
                  </a:cxn>
                  <a:cxn ang="T17">
                    <a:pos x="T10" y="T11"/>
                  </a:cxn>
                </a:cxnLst>
                <a:rect l="T18" t="T19" r="T20" b="T21"/>
                <a:pathLst>
                  <a:path w="359" h="207">
                    <a:moveTo>
                      <a:pt x="359" y="0"/>
                    </a:moveTo>
                    <a:lnTo>
                      <a:pt x="345" y="41"/>
                    </a:lnTo>
                    <a:lnTo>
                      <a:pt x="290" y="83"/>
                    </a:lnTo>
                    <a:lnTo>
                      <a:pt x="165" y="138"/>
                    </a:lnTo>
                    <a:lnTo>
                      <a:pt x="69" y="193"/>
                    </a:lnTo>
                    <a:lnTo>
                      <a:pt x="0" y="207"/>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48" name="Freeform 6">
                <a:extLst>
                  <a:ext uri="{FF2B5EF4-FFF2-40B4-BE49-F238E27FC236}">
                    <a16:creationId xmlns:a16="http://schemas.microsoft.com/office/drawing/2014/main" id="{00CE625C-1E58-FFB7-E861-986B8EE23ED2}"/>
                  </a:ext>
                </a:extLst>
              </p:cNvPr>
              <p:cNvSpPr>
                <a:spLocks/>
              </p:cNvSpPr>
              <p:nvPr/>
            </p:nvSpPr>
            <p:spPr bwMode="auto">
              <a:xfrm>
                <a:off x="635" y="1616"/>
                <a:ext cx="235" cy="442"/>
              </a:xfrm>
              <a:custGeom>
                <a:avLst/>
                <a:gdLst>
                  <a:gd name="T0" fmla="*/ 235 w 235"/>
                  <a:gd name="T1" fmla="*/ 0 h 442"/>
                  <a:gd name="T2" fmla="*/ 194 w 235"/>
                  <a:gd name="T3" fmla="*/ 166 h 442"/>
                  <a:gd name="T4" fmla="*/ 111 w 235"/>
                  <a:gd name="T5" fmla="*/ 290 h 442"/>
                  <a:gd name="T6" fmla="*/ 42 w 235"/>
                  <a:gd name="T7" fmla="*/ 400 h 442"/>
                  <a:gd name="T8" fmla="*/ 28 w 235"/>
                  <a:gd name="T9" fmla="*/ 442 h 442"/>
                  <a:gd name="T10" fmla="*/ 0 w 235"/>
                  <a:gd name="T11" fmla="*/ 414 h 442"/>
                  <a:gd name="T12" fmla="*/ 0 60000 65536"/>
                  <a:gd name="T13" fmla="*/ 0 60000 65536"/>
                  <a:gd name="T14" fmla="*/ 0 60000 65536"/>
                  <a:gd name="T15" fmla="*/ 0 60000 65536"/>
                  <a:gd name="T16" fmla="*/ 0 60000 65536"/>
                  <a:gd name="T17" fmla="*/ 0 60000 65536"/>
                  <a:gd name="T18" fmla="*/ 0 w 235"/>
                  <a:gd name="T19" fmla="*/ 0 h 442"/>
                  <a:gd name="T20" fmla="*/ 235 w 235"/>
                  <a:gd name="T21" fmla="*/ 442 h 442"/>
                </a:gdLst>
                <a:ahLst/>
                <a:cxnLst>
                  <a:cxn ang="T12">
                    <a:pos x="T0" y="T1"/>
                  </a:cxn>
                  <a:cxn ang="T13">
                    <a:pos x="T2" y="T3"/>
                  </a:cxn>
                  <a:cxn ang="T14">
                    <a:pos x="T4" y="T5"/>
                  </a:cxn>
                  <a:cxn ang="T15">
                    <a:pos x="T6" y="T7"/>
                  </a:cxn>
                  <a:cxn ang="T16">
                    <a:pos x="T8" y="T9"/>
                  </a:cxn>
                  <a:cxn ang="T17">
                    <a:pos x="T10" y="T11"/>
                  </a:cxn>
                </a:cxnLst>
                <a:rect l="T18" t="T19" r="T20" b="T21"/>
                <a:pathLst>
                  <a:path w="235" h="442">
                    <a:moveTo>
                      <a:pt x="235" y="0"/>
                    </a:moveTo>
                    <a:lnTo>
                      <a:pt x="194" y="166"/>
                    </a:lnTo>
                    <a:lnTo>
                      <a:pt x="111" y="290"/>
                    </a:lnTo>
                    <a:lnTo>
                      <a:pt x="42" y="400"/>
                    </a:lnTo>
                    <a:lnTo>
                      <a:pt x="28" y="442"/>
                    </a:lnTo>
                    <a:lnTo>
                      <a:pt x="0" y="414"/>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49" name="Freeform 7">
                <a:extLst>
                  <a:ext uri="{FF2B5EF4-FFF2-40B4-BE49-F238E27FC236}">
                    <a16:creationId xmlns:a16="http://schemas.microsoft.com/office/drawing/2014/main" id="{C29F8E3A-8C9C-D449-2C56-0EFAFBFFED99}"/>
                  </a:ext>
                </a:extLst>
              </p:cNvPr>
              <p:cNvSpPr>
                <a:spLocks/>
              </p:cNvSpPr>
              <p:nvPr/>
            </p:nvSpPr>
            <p:spPr bwMode="auto">
              <a:xfrm>
                <a:off x="1091" y="1520"/>
                <a:ext cx="69" cy="496"/>
              </a:xfrm>
              <a:custGeom>
                <a:avLst/>
                <a:gdLst>
                  <a:gd name="T0" fmla="*/ 0 w 69"/>
                  <a:gd name="T1" fmla="*/ 0 h 496"/>
                  <a:gd name="T2" fmla="*/ 13 w 69"/>
                  <a:gd name="T3" fmla="*/ 193 h 496"/>
                  <a:gd name="T4" fmla="*/ 41 w 69"/>
                  <a:gd name="T5" fmla="*/ 331 h 496"/>
                  <a:gd name="T6" fmla="*/ 55 w 69"/>
                  <a:gd name="T7" fmla="*/ 455 h 496"/>
                  <a:gd name="T8" fmla="*/ 69 w 69"/>
                  <a:gd name="T9" fmla="*/ 496 h 496"/>
                  <a:gd name="T10" fmla="*/ 69 w 69"/>
                  <a:gd name="T11" fmla="*/ 469 h 496"/>
                  <a:gd name="T12" fmla="*/ 0 60000 65536"/>
                  <a:gd name="T13" fmla="*/ 0 60000 65536"/>
                  <a:gd name="T14" fmla="*/ 0 60000 65536"/>
                  <a:gd name="T15" fmla="*/ 0 60000 65536"/>
                  <a:gd name="T16" fmla="*/ 0 60000 65536"/>
                  <a:gd name="T17" fmla="*/ 0 60000 65536"/>
                  <a:gd name="T18" fmla="*/ 0 w 69"/>
                  <a:gd name="T19" fmla="*/ 0 h 496"/>
                  <a:gd name="T20" fmla="*/ 69 w 69"/>
                  <a:gd name="T21" fmla="*/ 496 h 496"/>
                </a:gdLst>
                <a:ahLst/>
                <a:cxnLst>
                  <a:cxn ang="T12">
                    <a:pos x="T0" y="T1"/>
                  </a:cxn>
                  <a:cxn ang="T13">
                    <a:pos x="T2" y="T3"/>
                  </a:cxn>
                  <a:cxn ang="T14">
                    <a:pos x="T4" y="T5"/>
                  </a:cxn>
                  <a:cxn ang="T15">
                    <a:pos x="T6" y="T7"/>
                  </a:cxn>
                  <a:cxn ang="T16">
                    <a:pos x="T8" y="T9"/>
                  </a:cxn>
                  <a:cxn ang="T17">
                    <a:pos x="T10" y="T11"/>
                  </a:cxn>
                </a:cxnLst>
                <a:rect l="T18" t="T19" r="T20" b="T21"/>
                <a:pathLst>
                  <a:path w="69" h="496">
                    <a:moveTo>
                      <a:pt x="0" y="0"/>
                    </a:moveTo>
                    <a:lnTo>
                      <a:pt x="13" y="193"/>
                    </a:lnTo>
                    <a:lnTo>
                      <a:pt x="41" y="331"/>
                    </a:lnTo>
                    <a:lnTo>
                      <a:pt x="55" y="455"/>
                    </a:lnTo>
                    <a:lnTo>
                      <a:pt x="69" y="496"/>
                    </a:lnTo>
                    <a:lnTo>
                      <a:pt x="69" y="4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50" name="Freeform 8">
                <a:extLst>
                  <a:ext uri="{FF2B5EF4-FFF2-40B4-BE49-F238E27FC236}">
                    <a16:creationId xmlns:a16="http://schemas.microsoft.com/office/drawing/2014/main" id="{D49634EB-76C4-E1DE-F389-430F3FF63D77}"/>
                  </a:ext>
                </a:extLst>
              </p:cNvPr>
              <p:cNvSpPr>
                <a:spLocks/>
              </p:cNvSpPr>
              <p:nvPr/>
            </p:nvSpPr>
            <p:spPr bwMode="auto">
              <a:xfrm>
                <a:off x="911" y="1588"/>
                <a:ext cx="97" cy="483"/>
              </a:xfrm>
              <a:custGeom>
                <a:avLst/>
                <a:gdLst>
                  <a:gd name="T0" fmla="*/ 97 w 97"/>
                  <a:gd name="T1" fmla="*/ 0 h 483"/>
                  <a:gd name="T2" fmla="*/ 69 w 97"/>
                  <a:gd name="T3" fmla="*/ 180 h 483"/>
                  <a:gd name="T4" fmla="*/ 42 w 97"/>
                  <a:gd name="T5" fmla="*/ 318 h 483"/>
                  <a:gd name="T6" fmla="*/ 14 w 97"/>
                  <a:gd name="T7" fmla="*/ 442 h 483"/>
                  <a:gd name="T8" fmla="*/ 14 w 97"/>
                  <a:gd name="T9" fmla="*/ 483 h 483"/>
                  <a:gd name="T10" fmla="*/ 0 w 97"/>
                  <a:gd name="T11" fmla="*/ 456 h 483"/>
                  <a:gd name="T12" fmla="*/ 0 60000 65536"/>
                  <a:gd name="T13" fmla="*/ 0 60000 65536"/>
                  <a:gd name="T14" fmla="*/ 0 60000 65536"/>
                  <a:gd name="T15" fmla="*/ 0 60000 65536"/>
                  <a:gd name="T16" fmla="*/ 0 60000 65536"/>
                  <a:gd name="T17" fmla="*/ 0 60000 65536"/>
                  <a:gd name="T18" fmla="*/ 0 w 97"/>
                  <a:gd name="T19" fmla="*/ 0 h 483"/>
                  <a:gd name="T20" fmla="*/ 97 w 97"/>
                  <a:gd name="T21" fmla="*/ 483 h 483"/>
                </a:gdLst>
                <a:ahLst/>
                <a:cxnLst>
                  <a:cxn ang="T12">
                    <a:pos x="T0" y="T1"/>
                  </a:cxn>
                  <a:cxn ang="T13">
                    <a:pos x="T2" y="T3"/>
                  </a:cxn>
                  <a:cxn ang="T14">
                    <a:pos x="T4" y="T5"/>
                  </a:cxn>
                  <a:cxn ang="T15">
                    <a:pos x="T6" y="T7"/>
                  </a:cxn>
                  <a:cxn ang="T16">
                    <a:pos x="T8" y="T9"/>
                  </a:cxn>
                  <a:cxn ang="T17">
                    <a:pos x="T10" y="T11"/>
                  </a:cxn>
                </a:cxnLst>
                <a:rect l="T18" t="T19" r="T20" b="T21"/>
                <a:pathLst>
                  <a:path w="97" h="483">
                    <a:moveTo>
                      <a:pt x="97" y="0"/>
                    </a:moveTo>
                    <a:lnTo>
                      <a:pt x="69" y="180"/>
                    </a:lnTo>
                    <a:lnTo>
                      <a:pt x="42" y="318"/>
                    </a:lnTo>
                    <a:lnTo>
                      <a:pt x="14" y="442"/>
                    </a:lnTo>
                    <a:lnTo>
                      <a:pt x="14" y="483"/>
                    </a:lnTo>
                    <a:lnTo>
                      <a:pt x="0" y="456"/>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51" name="Freeform 9">
                <a:extLst>
                  <a:ext uri="{FF2B5EF4-FFF2-40B4-BE49-F238E27FC236}">
                    <a16:creationId xmlns:a16="http://schemas.microsoft.com/office/drawing/2014/main" id="{9C4D0088-A2C2-431A-E50E-D9AFD9A2CFAF}"/>
                  </a:ext>
                </a:extLst>
              </p:cNvPr>
              <p:cNvSpPr>
                <a:spLocks/>
              </p:cNvSpPr>
              <p:nvPr/>
            </p:nvSpPr>
            <p:spPr bwMode="auto">
              <a:xfrm>
                <a:off x="2264" y="1244"/>
                <a:ext cx="165" cy="496"/>
              </a:xfrm>
              <a:custGeom>
                <a:avLst/>
                <a:gdLst>
                  <a:gd name="T0" fmla="*/ 165 w 165"/>
                  <a:gd name="T1" fmla="*/ 0 h 496"/>
                  <a:gd name="T2" fmla="*/ 137 w 165"/>
                  <a:gd name="T3" fmla="*/ 193 h 496"/>
                  <a:gd name="T4" fmla="*/ 82 w 165"/>
                  <a:gd name="T5" fmla="*/ 331 h 496"/>
                  <a:gd name="T6" fmla="*/ 27 w 165"/>
                  <a:gd name="T7" fmla="*/ 455 h 496"/>
                  <a:gd name="T8" fmla="*/ 13 w 165"/>
                  <a:gd name="T9" fmla="*/ 496 h 496"/>
                  <a:gd name="T10" fmla="*/ 0 w 165"/>
                  <a:gd name="T11" fmla="*/ 469 h 496"/>
                  <a:gd name="T12" fmla="*/ 0 60000 65536"/>
                  <a:gd name="T13" fmla="*/ 0 60000 65536"/>
                  <a:gd name="T14" fmla="*/ 0 60000 65536"/>
                  <a:gd name="T15" fmla="*/ 0 60000 65536"/>
                  <a:gd name="T16" fmla="*/ 0 60000 65536"/>
                  <a:gd name="T17" fmla="*/ 0 60000 65536"/>
                  <a:gd name="T18" fmla="*/ 0 w 165"/>
                  <a:gd name="T19" fmla="*/ 0 h 496"/>
                  <a:gd name="T20" fmla="*/ 165 w 165"/>
                  <a:gd name="T21" fmla="*/ 496 h 496"/>
                </a:gdLst>
                <a:ahLst/>
                <a:cxnLst>
                  <a:cxn ang="T12">
                    <a:pos x="T0" y="T1"/>
                  </a:cxn>
                  <a:cxn ang="T13">
                    <a:pos x="T2" y="T3"/>
                  </a:cxn>
                  <a:cxn ang="T14">
                    <a:pos x="T4" y="T5"/>
                  </a:cxn>
                  <a:cxn ang="T15">
                    <a:pos x="T6" y="T7"/>
                  </a:cxn>
                  <a:cxn ang="T16">
                    <a:pos x="T8" y="T9"/>
                  </a:cxn>
                  <a:cxn ang="T17">
                    <a:pos x="T10" y="T11"/>
                  </a:cxn>
                </a:cxnLst>
                <a:rect l="T18" t="T19" r="T20" b="T21"/>
                <a:pathLst>
                  <a:path w="165" h="496">
                    <a:moveTo>
                      <a:pt x="165" y="0"/>
                    </a:moveTo>
                    <a:lnTo>
                      <a:pt x="137" y="193"/>
                    </a:lnTo>
                    <a:lnTo>
                      <a:pt x="82" y="331"/>
                    </a:lnTo>
                    <a:lnTo>
                      <a:pt x="27" y="455"/>
                    </a:lnTo>
                    <a:lnTo>
                      <a:pt x="13" y="496"/>
                    </a:lnTo>
                    <a:lnTo>
                      <a:pt x="0" y="4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52" name="Freeform 10">
                <a:extLst>
                  <a:ext uri="{FF2B5EF4-FFF2-40B4-BE49-F238E27FC236}">
                    <a16:creationId xmlns:a16="http://schemas.microsoft.com/office/drawing/2014/main" id="{63EE830F-99D8-0026-0178-522BA722439A}"/>
                  </a:ext>
                </a:extLst>
              </p:cNvPr>
              <p:cNvSpPr>
                <a:spLocks/>
              </p:cNvSpPr>
              <p:nvPr/>
            </p:nvSpPr>
            <p:spPr bwMode="auto">
              <a:xfrm>
                <a:off x="2595" y="1257"/>
                <a:ext cx="165" cy="497"/>
              </a:xfrm>
              <a:custGeom>
                <a:avLst/>
                <a:gdLst>
                  <a:gd name="T0" fmla="*/ 165 w 165"/>
                  <a:gd name="T1" fmla="*/ 0 h 497"/>
                  <a:gd name="T2" fmla="*/ 138 w 165"/>
                  <a:gd name="T3" fmla="*/ 194 h 497"/>
                  <a:gd name="T4" fmla="*/ 82 w 165"/>
                  <a:gd name="T5" fmla="*/ 345 h 497"/>
                  <a:gd name="T6" fmla="*/ 27 w 165"/>
                  <a:gd name="T7" fmla="*/ 469 h 497"/>
                  <a:gd name="T8" fmla="*/ 13 w 165"/>
                  <a:gd name="T9" fmla="*/ 497 h 497"/>
                  <a:gd name="T10" fmla="*/ 0 w 165"/>
                  <a:gd name="T11" fmla="*/ 483 h 497"/>
                  <a:gd name="T12" fmla="*/ 0 60000 65536"/>
                  <a:gd name="T13" fmla="*/ 0 60000 65536"/>
                  <a:gd name="T14" fmla="*/ 0 60000 65536"/>
                  <a:gd name="T15" fmla="*/ 0 60000 65536"/>
                  <a:gd name="T16" fmla="*/ 0 60000 65536"/>
                  <a:gd name="T17" fmla="*/ 0 60000 65536"/>
                  <a:gd name="T18" fmla="*/ 0 w 165"/>
                  <a:gd name="T19" fmla="*/ 0 h 497"/>
                  <a:gd name="T20" fmla="*/ 165 w 165"/>
                  <a:gd name="T21" fmla="*/ 497 h 497"/>
                </a:gdLst>
                <a:ahLst/>
                <a:cxnLst>
                  <a:cxn ang="T12">
                    <a:pos x="T0" y="T1"/>
                  </a:cxn>
                  <a:cxn ang="T13">
                    <a:pos x="T2" y="T3"/>
                  </a:cxn>
                  <a:cxn ang="T14">
                    <a:pos x="T4" y="T5"/>
                  </a:cxn>
                  <a:cxn ang="T15">
                    <a:pos x="T6" y="T7"/>
                  </a:cxn>
                  <a:cxn ang="T16">
                    <a:pos x="T8" y="T9"/>
                  </a:cxn>
                  <a:cxn ang="T17">
                    <a:pos x="T10" y="T11"/>
                  </a:cxn>
                </a:cxnLst>
                <a:rect l="T18" t="T19" r="T20" b="T21"/>
                <a:pathLst>
                  <a:path w="165" h="497">
                    <a:moveTo>
                      <a:pt x="165" y="0"/>
                    </a:moveTo>
                    <a:lnTo>
                      <a:pt x="138" y="194"/>
                    </a:lnTo>
                    <a:lnTo>
                      <a:pt x="82" y="345"/>
                    </a:lnTo>
                    <a:lnTo>
                      <a:pt x="27" y="469"/>
                    </a:lnTo>
                    <a:lnTo>
                      <a:pt x="13" y="497"/>
                    </a:lnTo>
                    <a:lnTo>
                      <a:pt x="0" y="483"/>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53" name="Freeform 11">
                <a:extLst>
                  <a:ext uri="{FF2B5EF4-FFF2-40B4-BE49-F238E27FC236}">
                    <a16:creationId xmlns:a16="http://schemas.microsoft.com/office/drawing/2014/main" id="{E1B68C98-0A34-A4B4-BA68-0EC440A5F527}"/>
                  </a:ext>
                </a:extLst>
              </p:cNvPr>
              <p:cNvSpPr>
                <a:spLocks/>
              </p:cNvSpPr>
              <p:nvPr/>
            </p:nvSpPr>
            <p:spPr bwMode="auto">
              <a:xfrm>
                <a:off x="5133" y="2182"/>
                <a:ext cx="373" cy="69"/>
              </a:xfrm>
              <a:custGeom>
                <a:avLst/>
                <a:gdLst>
                  <a:gd name="T0" fmla="*/ 373 w 373"/>
                  <a:gd name="T1" fmla="*/ 0 h 69"/>
                  <a:gd name="T2" fmla="*/ 290 w 373"/>
                  <a:gd name="T3" fmla="*/ 27 h 69"/>
                  <a:gd name="T4" fmla="*/ 152 w 373"/>
                  <a:gd name="T5" fmla="*/ 55 h 69"/>
                  <a:gd name="T6" fmla="*/ 56 w 373"/>
                  <a:gd name="T7" fmla="*/ 69 h 69"/>
                  <a:gd name="T8" fmla="*/ 0 w 373"/>
                  <a:gd name="T9" fmla="*/ 69 h 69"/>
                  <a:gd name="T10" fmla="*/ 0 60000 65536"/>
                  <a:gd name="T11" fmla="*/ 0 60000 65536"/>
                  <a:gd name="T12" fmla="*/ 0 60000 65536"/>
                  <a:gd name="T13" fmla="*/ 0 60000 65536"/>
                  <a:gd name="T14" fmla="*/ 0 60000 65536"/>
                  <a:gd name="T15" fmla="*/ 0 w 373"/>
                  <a:gd name="T16" fmla="*/ 0 h 69"/>
                  <a:gd name="T17" fmla="*/ 373 w 373"/>
                  <a:gd name="T18" fmla="*/ 69 h 69"/>
                </a:gdLst>
                <a:ahLst/>
                <a:cxnLst>
                  <a:cxn ang="T10">
                    <a:pos x="T0" y="T1"/>
                  </a:cxn>
                  <a:cxn ang="T11">
                    <a:pos x="T2" y="T3"/>
                  </a:cxn>
                  <a:cxn ang="T12">
                    <a:pos x="T4" y="T5"/>
                  </a:cxn>
                  <a:cxn ang="T13">
                    <a:pos x="T6" y="T7"/>
                  </a:cxn>
                  <a:cxn ang="T14">
                    <a:pos x="T8" y="T9"/>
                  </a:cxn>
                </a:cxnLst>
                <a:rect l="T15" t="T16" r="T17" b="T18"/>
                <a:pathLst>
                  <a:path w="373" h="69">
                    <a:moveTo>
                      <a:pt x="373" y="0"/>
                    </a:moveTo>
                    <a:lnTo>
                      <a:pt x="290" y="27"/>
                    </a:lnTo>
                    <a:lnTo>
                      <a:pt x="152" y="55"/>
                    </a:lnTo>
                    <a:lnTo>
                      <a:pt x="56" y="69"/>
                    </a:lnTo>
                    <a:lnTo>
                      <a:pt x="0"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54" name="Freeform 12">
                <a:extLst>
                  <a:ext uri="{FF2B5EF4-FFF2-40B4-BE49-F238E27FC236}">
                    <a16:creationId xmlns:a16="http://schemas.microsoft.com/office/drawing/2014/main" id="{D46CA26E-CD31-A0A3-8D83-7408E1BEB24B}"/>
                  </a:ext>
                </a:extLst>
              </p:cNvPr>
              <p:cNvSpPr>
                <a:spLocks/>
              </p:cNvSpPr>
              <p:nvPr/>
            </p:nvSpPr>
            <p:spPr bwMode="auto">
              <a:xfrm>
                <a:off x="5133" y="1864"/>
                <a:ext cx="373" cy="318"/>
              </a:xfrm>
              <a:custGeom>
                <a:avLst/>
                <a:gdLst>
                  <a:gd name="T0" fmla="*/ 373 w 373"/>
                  <a:gd name="T1" fmla="*/ 0 h 318"/>
                  <a:gd name="T2" fmla="*/ 345 w 373"/>
                  <a:gd name="T3" fmla="*/ 56 h 318"/>
                  <a:gd name="T4" fmla="*/ 304 w 373"/>
                  <a:gd name="T5" fmla="*/ 125 h 318"/>
                  <a:gd name="T6" fmla="*/ 166 w 373"/>
                  <a:gd name="T7" fmla="*/ 207 h 318"/>
                  <a:gd name="T8" fmla="*/ 69 w 373"/>
                  <a:gd name="T9" fmla="*/ 290 h 318"/>
                  <a:gd name="T10" fmla="*/ 28 w 373"/>
                  <a:gd name="T11" fmla="*/ 318 h 318"/>
                  <a:gd name="T12" fmla="*/ 0 w 373"/>
                  <a:gd name="T13" fmla="*/ 304 h 318"/>
                  <a:gd name="T14" fmla="*/ 0 60000 65536"/>
                  <a:gd name="T15" fmla="*/ 0 60000 65536"/>
                  <a:gd name="T16" fmla="*/ 0 60000 65536"/>
                  <a:gd name="T17" fmla="*/ 0 60000 65536"/>
                  <a:gd name="T18" fmla="*/ 0 60000 65536"/>
                  <a:gd name="T19" fmla="*/ 0 60000 65536"/>
                  <a:gd name="T20" fmla="*/ 0 60000 65536"/>
                  <a:gd name="T21" fmla="*/ 0 w 373"/>
                  <a:gd name="T22" fmla="*/ 0 h 318"/>
                  <a:gd name="T23" fmla="*/ 373 w 373"/>
                  <a:gd name="T24" fmla="*/ 318 h 3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3" h="318">
                    <a:moveTo>
                      <a:pt x="373" y="0"/>
                    </a:moveTo>
                    <a:lnTo>
                      <a:pt x="345" y="56"/>
                    </a:lnTo>
                    <a:lnTo>
                      <a:pt x="304" y="125"/>
                    </a:lnTo>
                    <a:lnTo>
                      <a:pt x="166" y="207"/>
                    </a:lnTo>
                    <a:lnTo>
                      <a:pt x="69" y="290"/>
                    </a:lnTo>
                    <a:lnTo>
                      <a:pt x="28" y="318"/>
                    </a:lnTo>
                    <a:lnTo>
                      <a:pt x="0" y="304"/>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55" name="Freeform 13">
                <a:extLst>
                  <a:ext uri="{FF2B5EF4-FFF2-40B4-BE49-F238E27FC236}">
                    <a16:creationId xmlns:a16="http://schemas.microsoft.com/office/drawing/2014/main" id="{BE1AA0F5-A73A-02A8-3742-9ED814927D9A}"/>
                  </a:ext>
                </a:extLst>
              </p:cNvPr>
              <p:cNvSpPr>
                <a:spLocks/>
              </p:cNvSpPr>
              <p:nvPr/>
            </p:nvSpPr>
            <p:spPr bwMode="auto">
              <a:xfrm>
                <a:off x="4968" y="1768"/>
                <a:ext cx="165" cy="497"/>
              </a:xfrm>
              <a:custGeom>
                <a:avLst/>
                <a:gdLst>
                  <a:gd name="T0" fmla="*/ 165 w 165"/>
                  <a:gd name="T1" fmla="*/ 0 h 497"/>
                  <a:gd name="T2" fmla="*/ 138 w 165"/>
                  <a:gd name="T3" fmla="*/ 193 h 497"/>
                  <a:gd name="T4" fmla="*/ 83 w 165"/>
                  <a:gd name="T5" fmla="*/ 331 h 497"/>
                  <a:gd name="T6" fmla="*/ 28 w 165"/>
                  <a:gd name="T7" fmla="*/ 455 h 497"/>
                  <a:gd name="T8" fmla="*/ 14 w 165"/>
                  <a:gd name="T9" fmla="*/ 497 h 497"/>
                  <a:gd name="T10" fmla="*/ 0 w 165"/>
                  <a:gd name="T11" fmla="*/ 469 h 497"/>
                  <a:gd name="T12" fmla="*/ 0 60000 65536"/>
                  <a:gd name="T13" fmla="*/ 0 60000 65536"/>
                  <a:gd name="T14" fmla="*/ 0 60000 65536"/>
                  <a:gd name="T15" fmla="*/ 0 60000 65536"/>
                  <a:gd name="T16" fmla="*/ 0 60000 65536"/>
                  <a:gd name="T17" fmla="*/ 0 60000 65536"/>
                  <a:gd name="T18" fmla="*/ 0 w 165"/>
                  <a:gd name="T19" fmla="*/ 0 h 497"/>
                  <a:gd name="T20" fmla="*/ 165 w 165"/>
                  <a:gd name="T21" fmla="*/ 497 h 497"/>
                </a:gdLst>
                <a:ahLst/>
                <a:cxnLst>
                  <a:cxn ang="T12">
                    <a:pos x="T0" y="T1"/>
                  </a:cxn>
                  <a:cxn ang="T13">
                    <a:pos x="T2" y="T3"/>
                  </a:cxn>
                  <a:cxn ang="T14">
                    <a:pos x="T4" y="T5"/>
                  </a:cxn>
                  <a:cxn ang="T15">
                    <a:pos x="T6" y="T7"/>
                  </a:cxn>
                  <a:cxn ang="T16">
                    <a:pos x="T8" y="T9"/>
                  </a:cxn>
                  <a:cxn ang="T17">
                    <a:pos x="T10" y="T11"/>
                  </a:cxn>
                </a:cxnLst>
                <a:rect l="T18" t="T19" r="T20" b="T21"/>
                <a:pathLst>
                  <a:path w="165" h="497">
                    <a:moveTo>
                      <a:pt x="165" y="0"/>
                    </a:moveTo>
                    <a:lnTo>
                      <a:pt x="138" y="193"/>
                    </a:lnTo>
                    <a:lnTo>
                      <a:pt x="83" y="331"/>
                    </a:lnTo>
                    <a:lnTo>
                      <a:pt x="28" y="455"/>
                    </a:lnTo>
                    <a:lnTo>
                      <a:pt x="14" y="497"/>
                    </a:lnTo>
                    <a:lnTo>
                      <a:pt x="0" y="4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56" name="Freeform 14">
                <a:extLst>
                  <a:ext uri="{FF2B5EF4-FFF2-40B4-BE49-F238E27FC236}">
                    <a16:creationId xmlns:a16="http://schemas.microsoft.com/office/drawing/2014/main" id="{B29F9350-E069-C72A-3776-19B546BF5FD9}"/>
                  </a:ext>
                </a:extLst>
              </p:cNvPr>
              <p:cNvSpPr>
                <a:spLocks/>
              </p:cNvSpPr>
              <p:nvPr/>
            </p:nvSpPr>
            <p:spPr bwMode="auto">
              <a:xfrm>
                <a:off x="1463" y="1009"/>
                <a:ext cx="663" cy="538"/>
              </a:xfrm>
              <a:custGeom>
                <a:avLst/>
                <a:gdLst>
                  <a:gd name="T0" fmla="*/ 28 w 663"/>
                  <a:gd name="T1" fmla="*/ 124 h 538"/>
                  <a:gd name="T2" fmla="*/ 28 w 663"/>
                  <a:gd name="T3" fmla="*/ 97 h 538"/>
                  <a:gd name="T4" fmla="*/ 69 w 663"/>
                  <a:gd name="T5" fmla="*/ 55 h 538"/>
                  <a:gd name="T6" fmla="*/ 111 w 663"/>
                  <a:gd name="T7" fmla="*/ 28 h 538"/>
                  <a:gd name="T8" fmla="*/ 138 w 663"/>
                  <a:gd name="T9" fmla="*/ 41 h 538"/>
                  <a:gd name="T10" fmla="*/ 152 w 663"/>
                  <a:gd name="T11" fmla="*/ 28 h 538"/>
                  <a:gd name="T12" fmla="*/ 193 w 663"/>
                  <a:gd name="T13" fmla="*/ 28 h 538"/>
                  <a:gd name="T14" fmla="*/ 249 w 663"/>
                  <a:gd name="T15" fmla="*/ 41 h 538"/>
                  <a:gd name="T16" fmla="*/ 304 w 663"/>
                  <a:gd name="T17" fmla="*/ 41 h 538"/>
                  <a:gd name="T18" fmla="*/ 345 w 663"/>
                  <a:gd name="T19" fmla="*/ 55 h 538"/>
                  <a:gd name="T20" fmla="*/ 373 w 663"/>
                  <a:gd name="T21" fmla="*/ 28 h 538"/>
                  <a:gd name="T22" fmla="*/ 400 w 663"/>
                  <a:gd name="T23" fmla="*/ 0 h 538"/>
                  <a:gd name="T24" fmla="*/ 442 w 663"/>
                  <a:gd name="T25" fmla="*/ 0 h 538"/>
                  <a:gd name="T26" fmla="*/ 469 w 663"/>
                  <a:gd name="T27" fmla="*/ 0 h 538"/>
                  <a:gd name="T28" fmla="*/ 511 w 663"/>
                  <a:gd name="T29" fmla="*/ 0 h 538"/>
                  <a:gd name="T30" fmla="*/ 538 w 663"/>
                  <a:gd name="T31" fmla="*/ 14 h 538"/>
                  <a:gd name="T32" fmla="*/ 552 w 663"/>
                  <a:gd name="T33" fmla="*/ 28 h 538"/>
                  <a:gd name="T34" fmla="*/ 580 w 663"/>
                  <a:gd name="T35" fmla="*/ 41 h 538"/>
                  <a:gd name="T36" fmla="*/ 607 w 663"/>
                  <a:gd name="T37" fmla="*/ 97 h 538"/>
                  <a:gd name="T38" fmla="*/ 649 w 663"/>
                  <a:gd name="T39" fmla="*/ 166 h 538"/>
                  <a:gd name="T40" fmla="*/ 663 w 663"/>
                  <a:gd name="T41" fmla="*/ 262 h 538"/>
                  <a:gd name="T42" fmla="*/ 663 w 663"/>
                  <a:gd name="T43" fmla="*/ 331 h 538"/>
                  <a:gd name="T44" fmla="*/ 649 w 663"/>
                  <a:gd name="T45" fmla="*/ 386 h 538"/>
                  <a:gd name="T46" fmla="*/ 635 w 663"/>
                  <a:gd name="T47" fmla="*/ 469 h 538"/>
                  <a:gd name="T48" fmla="*/ 607 w 663"/>
                  <a:gd name="T49" fmla="*/ 524 h 538"/>
                  <a:gd name="T50" fmla="*/ 552 w 663"/>
                  <a:gd name="T51" fmla="*/ 538 h 538"/>
                  <a:gd name="T52" fmla="*/ 511 w 663"/>
                  <a:gd name="T53" fmla="*/ 538 h 538"/>
                  <a:gd name="T54" fmla="*/ 456 w 663"/>
                  <a:gd name="T55" fmla="*/ 524 h 538"/>
                  <a:gd name="T56" fmla="*/ 414 w 663"/>
                  <a:gd name="T57" fmla="*/ 511 h 538"/>
                  <a:gd name="T58" fmla="*/ 373 w 663"/>
                  <a:gd name="T59" fmla="*/ 497 h 538"/>
                  <a:gd name="T60" fmla="*/ 331 w 663"/>
                  <a:gd name="T61" fmla="*/ 497 h 538"/>
                  <a:gd name="T62" fmla="*/ 290 w 663"/>
                  <a:gd name="T63" fmla="*/ 497 h 538"/>
                  <a:gd name="T64" fmla="*/ 262 w 663"/>
                  <a:gd name="T65" fmla="*/ 511 h 538"/>
                  <a:gd name="T66" fmla="*/ 221 w 663"/>
                  <a:gd name="T67" fmla="*/ 511 h 538"/>
                  <a:gd name="T68" fmla="*/ 193 w 663"/>
                  <a:gd name="T69" fmla="*/ 524 h 538"/>
                  <a:gd name="T70" fmla="*/ 166 w 663"/>
                  <a:gd name="T71" fmla="*/ 524 h 538"/>
                  <a:gd name="T72" fmla="*/ 124 w 663"/>
                  <a:gd name="T73" fmla="*/ 524 h 538"/>
                  <a:gd name="T74" fmla="*/ 97 w 663"/>
                  <a:gd name="T75" fmla="*/ 524 h 538"/>
                  <a:gd name="T76" fmla="*/ 83 w 663"/>
                  <a:gd name="T77" fmla="*/ 511 h 538"/>
                  <a:gd name="T78" fmla="*/ 55 w 663"/>
                  <a:gd name="T79" fmla="*/ 497 h 538"/>
                  <a:gd name="T80" fmla="*/ 55 w 663"/>
                  <a:gd name="T81" fmla="*/ 483 h 538"/>
                  <a:gd name="T82" fmla="*/ 42 w 663"/>
                  <a:gd name="T83" fmla="*/ 469 h 538"/>
                  <a:gd name="T84" fmla="*/ 28 w 663"/>
                  <a:gd name="T85" fmla="*/ 428 h 538"/>
                  <a:gd name="T86" fmla="*/ 14 w 663"/>
                  <a:gd name="T87" fmla="*/ 359 h 538"/>
                  <a:gd name="T88" fmla="*/ 0 w 663"/>
                  <a:gd name="T89" fmla="*/ 317 h 538"/>
                  <a:gd name="T90" fmla="*/ 0 w 663"/>
                  <a:gd name="T91" fmla="*/ 262 h 538"/>
                  <a:gd name="T92" fmla="*/ 14 w 663"/>
                  <a:gd name="T93" fmla="*/ 207 h 538"/>
                  <a:gd name="T94" fmla="*/ 14 w 663"/>
                  <a:gd name="T95" fmla="*/ 152 h 538"/>
                  <a:gd name="T96" fmla="*/ 28 w 663"/>
                  <a:gd name="T97" fmla="*/ 124 h 538"/>
                  <a:gd name="T98" fmla="*/ 28 w 663"/>
                  <a:gd name="T99" fmla="*/ 124 h 53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63"/>
                  <a:gd name="T151" fmla="*/ 0 h 538"/>
                  <a:gd name="T152" fmla="*/ 663 w 663"/>
                  <a:gd name="T153" fmla="*/ 538 h 53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63" h="538">
                    <a:moveTo>
                      <a:pt x="28" y="124"/>
                    </a:moveTo>
                    <a:lnTo>
                      <a:pt x="28" y="97"/>
                    </a:lnTo>
                    <a:lnTo>
                      <a:pt x="69" y="55"/>
                    </a:lnTo>
                    <a:lnTo>
                      <a:pt x="111" y="28"/>
                    </a:lnTo>
                    <a:lnTo>
                      <a:pt x="138" y="41"/>
                    </a:lnTo>
                    <a:lnTo>
                      <a:pt x="152" y="28"/>
                    </a:lnTo>
                    <a:lnTo>
                      <a:pt x="193" y="28"/>
                    </a:lnTo>
                    <a:lnTo>
                      <a:pt x="249" y="41"/>
                    </a:lnTo>
                    <a:lnTo>
                      <a:pt x="304" y="41"/>
                    </a:lnTo>
                    <a:lnTo>
                      <a:pt x="345" y="55"/>
                    </a:lnTo>
                    <a:lnTo>
                      <a:pt x="373" y="28"/>
                    </a:lnTo>
                    <a:lnTo>
                      <a:pt x="400" y="0"/>
                    </a:lnTo>
                    <a:lnTo>
                      <a:pt x="442" y="0"/>
                    </a:lnTo>
                    <a:lnTo>
                      <a:pt x="469" y="0"/>
                    </a:lnTo>
                    <a:lnTo>
                      <a:pt x="511" y="0"/>
                    </a:lnTo>
                    <a:lnTo>
                      <a:pt x="538" y="14"/>
                    </a:lnTo>
                    <a:lnTo>
                      <a:pt x="552" y="28"/>
                    </a:lnTo>
                    <a:lnTo>
                      <a:pt x="580" y="41"/>
                    </a:lnTo>
                    <a:lnTo>
                      <a:pt x="607" y="97"/>
                    </a:lnTo>
                    <a:lnTo>
                      <a:pt x="649" y="166"/>
                    </a:lnTo>
                    <a:lnTo>
                      <a:pt x="663" y="262"/>
                    </a:lnTo>
                    <a:lnTo>
                      <a:pt x="663" y="331"/>
                    </a:lnTo>
                    <a:lnTo>
                      <a:pt x="649" y="386"/>
                    </a:lnTo>
                    <a:lnTo>
                      <a:pt x="635" y="469"/>
                    </a:lnTo>
                    <a:lnTo>
                      <a:pt x="607" y="524"/>
                    </a:lnTo>
                    <a:lnTo>
                      <a:pt x="552" y="538"/>
                    </a:lnTo>
                    <a:lnTo>
                      <a:pt x="511" y="538"/>
                    </a:lnTo>
                    <a:lnTo>
                      <a:pt x="456" y="524"/>
                    </a:lnTo>
                    <a:lnTo>
                      <a:pt x="414" y="511"/>
                    </a:lnTo>
                    <a:lnTo>
                      <a:pt x="373" y="497"/>
                    </a:lnTo>
                    <a:lnTo>
                      <a:pt x="331" y="497"/>
                    </a:lnTo>
                    <a:lnTo>
                      <a:pt x="290" y="497"/>
                    </a:lnTo>
                    <a:lnTo>
                      <a:pt x="262" y="511"/>
                    </a:lnTo>
                    <a:lnTo>
                      <a:pt x="221" y="511"/>
                    </a:lnTo>
                    <a:lnTo>
                      <a:pt x="193" y="524"/>
                    </a:lnTo>
                    <a:lnTo>
                      <a:pt x="166" y="524"/>
                    </a:lnTo>
                    <a:lnTo>
                      <a:pt x="124" y="524"/>
                    </a:lnTo>
                    <a:lnTo>
                      <a:pt x="97" y="524"/>
                    </a:lnTo>
                    <a:lnTo>
                      <a:pt x="83" y="511"/>
                    </a:lnTo>
                    <a:lnTo>
                      <a:pt x="55" y="497"/>
                    </a:lnTo>
                    <a:lnTo>
                      <a:pt x="55" y="483"/>
                    </a:lnTo>
                    <a:lnTo>
                      <a:pt x="42" y="469"/>
                    </a:lnTo>
                    <a:lnTo>
                      <a:pt x="28" y="428"/>
                    </a:lnTo>
                    <a:lnTo>
                      <a:pt x="14" y="359"/>
                    </a:lnTo>
                    <a:lnTo>
                      <a:pt x="0" y="317"/>
                    </a:lnTo>
                    <a:lnTo>
                      <a:pt x="0" y="262"/>
                    </a:lnTo>
                    <a:lnTo>
                      <a:pt x="14" y="207"/>
                    </a:lnTo>
                    <a:lnTo>
                      <a:pt x="14" y="152"/>
                    </a:lnTo>
                    <a:lnTo>
                      <a:pt x="28" y="124"/>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57" name="Rectangle 15">
                <a:extLst>
                  <a:ext uri="{FF2B5EF4-FFF2-40B4-BE49-F238E27FC236}">
                    <a16:creationId xmlns:a16="http://schemas.microsoft.com/office/drawing/2014/main" id="{C88B46EB-A988-4A1E-7FF6-EEB59430CE56}"/>
                  </a:ext>
                </a:extLst>
              </p:cNvPr>
              <p:cNvSpPr>
                <a:spLocks noChangeArrowheads="1"/>
              </p:cNvSpPr>
              <p:nvPr/>
            </p:nvSpPr>
            <p:spPr bwMode="auto">
              <a:xfrm>
                <a:off x="1607" y="1291"/>
                <a:ext cx="414"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400">
                    <a:solidFill>
                      <a:srgbClr val="000000"/>
                    </a:solidFill>
                    <a:latin typeface="Arial" panose="020B0604020202020204" pitchFamily="34" charset="0"/>
                  </a:rPr>
                  <a:t>intranet</a:t>
                </a:r>
                <a:endParaRPr lang="en-GB" altLang="en-US" sz="2400">
                  <a:latin typeface="Times" panose="02020603050405020304" pitchFamily="18" charset="0"/>
                </a:endParaRPr>
              </a:p>
            </p:txBody>
          </p:sp>
          <p:sp>
            <p:nvSpPr>
              <p:cNvPr id="36158" name="Freeform 16">
                <a:extLst>
                  <a:ext uri="{FF2B5EF4-FFF2-40B4-BE49-F238E27FC236}">
                    <a16:creationId xmlns:a16="http://schemas.microsoft.com/office/drawing/2014/main" id="{E71101B8-D99E-6EA6-EF66-CEAFAA3C6D70}"/>
                  </a:ext>
                </a:extLst>
              </p:cNvPr>
              <p:cNvSpPr>
                <a:spLocks/>
              </p:cNvSpPr>
              <p:nvPr/>
            </p:nvSpPr>
            <p:spPr bwMode="auto">
              <a:xfrm>
                <a:off x="2070" y="1382"/>
                <a:ext cx="359" cy="358"/>
              </a:xfrm>
              <a:custGeom>
                <a:avLst/>
                <a:gdLst>
                  <a:gd name="T0" fmla="*/ 359 w 359"/>
                  <a:gd name="T1" fmla="*/ 331 h 358"/>
                  <a:gd name="T2" fmla="*/ 331 w 359"/>
                  <a:gd name="T3" fmla="*/ 358 h 358"/>
                  <a:gd name="T4" fmla="*/ 0 w 359"/>
                  <a:gd name="T5" fmla="*/ 27 h 358"/>
                  <a:gd name="T6" fmla="*/ 28 w 359"/>
                  <a:gd name="T7" fmla="*/ 0 h 358"/>
                  <a:gd name="T8" fmla="*/ 359 w 359"/>
                  <a:gd name="T9" fmla="*/ 331 h 358"/>
                  <a:gd name="T10" fmla="*/ 0 60000 65536"/>
                  <a:gd name="T11" fmla="*/ 0 60000 65536"/>
                  <a:gd name="T12" fmla="*/ 0 60000 65536"/>
                  <a:gd name="T13" fmla="*/ 0 60000 65536"/>
                  <a:gd name="T14" fmla="*/ 0 60000 65536"/>
                  <a:gd name="T15" fmla="*/ 0 w 359"/>
                  <a:gd name="T16" fmla="*/ 0 h 358"/>
                  <a:gd name="T17" fmla="*/ 359 w 359"/>
                  <a:gd name="T18" fmla="*/ 358 h 358"/>
                </a:gdLst>
                <a:ahLst/>
                <a:cxnLst>
                  <a:cxn ang="T10">
                    <a:pos x="T0" y="T1"/>
                  </a:cxn>
                  <a:cxn ang="T11">
                    <a:pos x="T2" y="T3"/>
                  </a:cxn>
                  <a:cxn ang="T12">
                    <a:pos x="T4" y="T5"/>
                  </a:cxn>
                  <a:cxn ang="T13">
                    <a:pos x="T6" y="T7"/>
                  </a:cxn>
                  <a:cxn ang="T14">
                    <a:pos x="T8" y="T9"/>
                  </a:cxn>
                </a:cxnLst>
                <a:rect l="T15" t="T16" r="T17" b="T18"/>
                <a:pathLst>
                  <a:path w="359" h="358">
                    <a:moveTo>
                      <a:pt x="359" y="331"/>
                    </a:moveTo>
                    <a:lnTo>
                      <a:pt x="331" y="358"/>
                    </a:lnTo>
                    <a:lnTo>
                      <a:pt x="0" y="27"/>
                    </a:lnTo>
                    <a:lnTo>
                      <a:pt x="28" y="0"/>
                    </a:lnTo>
                    <a:lnTo>
                      <a:pt x="359" y="331"/>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59" name="Freeform 17">
                <a:extLst>
                  <a:ext uri="{FF2B5EF4-FFF2-40B4-BE49-F238E27FC236}">
                    <a16:creationId xmlns:a16="http://schemas.microsoft.com/office/drawing/2014/main" id="{BC7FF884-8EDB-4DAA-641F-11419A740FF5}"/>
                  </a:ext>
                </a:extLst>
              </p:cNvPr>
              <p:cNvSpPr>
                <a:spLocks/>
              </p:cNvSpPr>
              <p:nvPr/>
            </p:nvSpPr>
            <p:spPr bwMode="auto">
              <a:xfrm>
                <a:off x="2733" y="1299"/>
                <a:ext cx="2469" cy="2083"/>
              </a:xfrm>
              <a:custGeom>
                <a:avLst/>
                <a:gdLst>
                  <a:gd name="T0" fmla="*/ 2428 w 2469"/>
                  <a:gd name="T1" fmla="*/ 0 h 2083"/>
                  <a:gd name="T2" fmla="*/ 2469 w 2469"/>
                  <a:gd name="T3" fmla="*/ 55 h 2083"/>
                  <a:gd name="T4" fmla="*/ 41 w 2469"/>
                  <a:gd name="T5" fmla="*/ 2083 h 2083"/>
                  <a:gd name="T6" fmla="*/ 0 w 2469"/>
                  <a:gd name="T7" fmla="*/ 2042 h 2083"/>
                  <a:gd name="T8" fmla="*/ 2428 w 2469"/>
                  <a:gd name="T9" fmla="*/ 0 h 2083"/>
                  <a:gd name="T10" fmla="*/ 0 60000 65536"/>
                  <a:gd name="T11" fmla="*/ 0 60000 65536"/>
                  <a:gd name="T12" fmla="*/ 0 60000 65536"/>
                  <a:gd name="T13" fmla="*/ 0 60000 65536"/>
                  <a:gd name="T14" fmla="*/ 0 60000 65536"/>
                  <a:gd name="T15" fmla="*/ 0 w 2469"/>
                  <a:gd name="T16" fmla="*/ 0 h 2083"/>
                  <a:gd name="T17" fmla="*/ 2469 w 2469"/>
                  <a:gd name="T18" fmla="*/ 2083 h 2083"/>
                </a:gdLst>
                <a:ahLst/>
                <a:cxnLst>
                  <a:cxn ang="T10">
                    <a:pos x="T0" y="T1"/>
                  </a:cxn>
                  <a:cxn ang="T11">
                    <a:pos x="T2" y="T3"/>
                  </a:cxn>
                  <a:cxn ang="T12">
                    <a:pos x="T4" y="T5"/>
                  </a:cxn>
                  <a:cxn ang="T13">
                    <a:pos x="T6" y="T7"/>
                  </a:cxn>
                  <a:cxn ang="T14">
                    <a:pos x="T8" y="T9"/>
                  </a:cxn>
                </a:cxnLst>
                <a:rect l="T15" t="T16" r="T17" b="T18"/>
                <a:pathLst>
                  <a:path w="2469" h="2083">
                    <a:moveTo>
                      <a:pt x="2428" y="0"/>
                    </a:moveTo>
                    <a:lnTo>
                      <a:pt x="2469" y="55"/>
                    </a:lnTo>
                    <a:lnTo>
                      <a:pt x="41" y="2083"/>
                    </a:lnTo>
                    <a:lnTo>
                      <a:pt x="0" y="2042"/>
                    </a:lnTo>
                    <a:lnTo>
                      <a:pt x="2428" y="0"/>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60" name="Freeform 18">
                <a:extLst>
                  <a:ext uri="{FF2B5EF4-FFF2-40B4-BE49-F238E27FC236}">
                    <a16:creationId xmlns:a16="http://schemas.microsoft.com/office/drawing/2014/main" id="{2B5FB444-1515-42BA-2459-894CFF7FEFC5}"/>
                  </a:ext>
                </a:extLst>
              </p:cNvPr>
              <p:cNvSpPr>
                <a:spLocks/>
              </p:cNvSpPr>
              <p:nvPr/>
            </p:nvSpPr>
            <p:spPr bwMode="auto">
              <a:xfrm>
                <a:off x="4030" y="885"/>
                <a:ext cx="855" cy="510"/>
              </a:xfrm>
              <a:custGeom>
                <a:avLst/>
                <a:gdLst>
                  <a:gd name="T0" fmla="*/ 27 w 855"/>
                  <a:gd name="T1" fmla="*/ 124 h 510"/>
                  <a:gd name="T2" fmla="*/ 41 w 855"/>
                  <a:gd name="T3" fmla="*/ 83 h 510"/>
                  <a:gd name="T4" fmla="*/ 82 w 855"/>
                  <a:gd name="T5" fmla="*/ 55 h 510"/>
                  <a:gd name="T6" fmla="*/ 138 w 855"/>
                  <a:gd name="T7" fmla="*/ 27 h 510"/>
                  <a:gd name="T8" fmla="*/ 179 w 855"/>
                  <a:gd name="T9" fmla="*/ 41 h 510"/>
                  <a:gd name="T10" fmla="*/ 207 w 855"/>
                  <a:gd name="T11" fmla="*/ 27 h 510"/>
                  <a:gd name="T12" fmla="*/ 262 w 855"/>
                  <a:gd name="T13" fmla="*/ 27 h 510"/>
                  <a:gd name="T14" fmla="*/ 317 w 855"/>
                  <a:gd name="T15" fmla="*/ 41 h 510"/>
                  <a:gd name="T16" fmla="*/ 386 w 855"/>
                  <a:gd name="T17" fmla="*/ 41 h 510"/>
                  <a:gd name="T18" fmla="*/ 455 w 855"/>
                  <a:gd name="T19" fmla="*/ 41 h 510"/>
                  <a:gd name="T20" fmla="*/ 483 w 855"/>
                  <a:gd name="T21" fmla="*/ 27 h 510"/>
                  <a:gd name="T22" fmla="*/ 510 w 855"/>
                  <a:gd name="T23" fmla="*/ 14 h 510"/>
                  <a:gd name="T24" fmla="*/ 565 w 855"/>
                  <a:gd name="T25" fmla="*/ 0 h 510"/>
                  <a:gd name="T26" fmla="*/ 607 w 855"/>
                  <a:gd name="T27" fmla="*/ 0 h 510"/>
                  <a:gd name="T28" fmla="*/ 648 w 855"/>
                  <a:gd name="T29" fmla="*/ 0 h 510"/>
                  <a:gd name="T30" fmla="*/ 690 w 855"/>
                  <a:gd name="T31" fmla="*/ 14 h 510"/>
                  <a:gd name="T32" fmla="*/ 703 w 855"/>
                  <a:gd name="T33" fmla="*/ 27 h 510"/>
                  <a:gd name="T34" fmla="*/ 745 w 855"/>
                  <a:gd name="T35" fmla="*/ 41 h 510"/>
                  <a:gd name="T36" fmla="*/ 786 w 855"/>
                  <a:gd name="T37" fmla="*/ 83 h 510"/>
                  <a:gd name="T38" fmla="*/ 841 w 855"/>
                  <a:gd name="T39" fmla="*/ 165 h 510"/>
                  <a:gd name="T40" fmla="*/ 855 w 855"/>
                  <a:gd name="T41" fmla="*/ 248 h 510"/>
                  <a:gd name="T42" fmla="*/ 855 w 855"/>
                  <a:gd name="T43" fmla="*/ 317 h 510"/>
                  <a:gd name="T44" fmla="*/ 841 w 855"/>
                  <a:gd name="T45" fmla="*/ 359 h 510"/>
                  <a:gd name="T46" fmla="*/ 828 w 855"/>
                  <a:gd name="T47" fmla="*/ 455 h 510"/>
                  <a:gd name="T48" fmla="*/ 772 w 855"/>
                  <a:gd name="T49" fmla="*/ 497 h 510"/>
                  <a:gd name="T50" fmla="*/ 717 w 855"/>
                  <a:gd name="T51" fmla="*/ 510 h 510"/>
                  <a:gd name="T52" fmla="*/ 662 w 855"/>
                  <a:gd name="T53" fmla="*/ 497 h 510"/>
                  <a:gd name="T54" fmla="*/ 593 w 855"/>
                  <a:gd name="T55" fmla="*/ 497 h 510"/>
                  <a:gd name="T56" fmla="*/ 538 w 855"/>
                  <a:gd name="T57" fmla="*/ 483 h 510"/>
                  <a:gd name="T58" fmla="*/ 483 w 855"/>
                  <a:gd name="T59" fmla="*/ 469 h 510"/>
                  <a:gd name="T60" fmla="*/ 427 w 855"/>
                  <a:gd name="T61" fmla="*/ 469 h 510"/>
                  <a:gd name="T62" fmla="*/ 372 w 855"/>
                  <a:gd name="T63" fmla="*/ 469 h 510"/>
                  <a:gd name="T64" fmla="*/ 331 w 855"/>
                  <a:gd name="T65" fmla="*/ 483 h 510"/>
                  <a:gd name="T66" fmla="*/ 289 w 855"/>
                  <a:gd name="T67" fmla="*/ 483 h 510"/>
                  <a:gd name="T68" fmla="*/ 248 w 855"/>
                  <a:gd name="T69" fmla="*/ 497 h 510"/>
                  <a:gd name="T70" fmla="*/ 207 w 855"/>
                  <a:gd name="T71" fmla="*/ 497 h 510"/>
                  <a:gd name="T72" fmla="*/ 165 w 855"/>
                  <a:gd name="T73" fmla="*/ 497 h 510"/>
                  <a:gd name="T74" fmla="*/ 138 w 855"/>
                  <a:gd name="T75" fmla="*/ 497 h 510"/>
                  <a:gd name="T76" fmla="*/ 96 w 855"/>
                  <a:gd name="T77" fmla="*/ 483 h 510"/>
                  <a:gd name="T78" fmla="*/ 82 w 855"/>
                  <a:gd name="T79" fmla="*/ 469 h 510"/>
                  <a:gd name="T80" fmla="*/ 69 w 855"/>
                  <a:gd name="T81" fmla="*/ 455 h 510"/>
                  <a:gd name="T82" fmla="*/ 55 w 855"/>
                  <a:gd name="T83" fmla="*/ 441 h 510"/>
                  <a:gd name="T84" fmla="*/ 41 w 855"/>
                  <a:gd name="T85" fmla="*/ 400 h 510"/>
                  <a:gd name="T86" fmla="*/ 13 w 855"/>
                  <a:gd name="T87" fmla="*/ 345 h 510"/>
                  <a:gd name="T88" fmla="*/ 13 w 855"/>
                  <a:gd name="T89" fmla="*/ 290 h 510"/>
                  <a:gd name="T90" fmla="*/ 0 w 855"/>
                  <a:gd name="T91" fmla="*/ 248 h 510"/>
                  <a:gd name="T92" fmla="*/ 13 w 855"/>
                  <a:gd name="T93" fmla="*/ 193 h 510"/>
                  <a:gd name="T94" fmla="*/ 13 w 855"/>
                  <a:gd name="T95" fmla="*/ 152 h 510"/>
                  <a:gd name="T96" fmla="*/ 27 w 855"/>
                  <a:gd name="T97" fmla="*/ 124 h 510"/>
                  <a:gd name="T98" fmla="*/ 27 w 855"/>
                  <a:gd name="T99" fmla="*/ 124 h 51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55"/>
                  <a:gd name="T151" fmla="*/ 0 h 510"/>
                  <a:gd name="T152" fmla="*/ 855 w 855"/>
                  <a:gd name="T153" fmla="*/ 510 h 51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55" h="510">
                    <a:moveTo>
                      <a:pt x="27" y="124"/>
                    </a:moveTo>
                    <a:lnTo>
                      <a:pt x="41" y="83"/>
                    </a:lnTo>
                    <a:lnTo>
                      <a:pt x="82" y="55"/>
                    </a:lnTo>
                    <a:lnTo>
                      <a:pt x="138" y="27"/>
                    </a:lnTo>
                    <a:lnTo>
                      <a:pt x="179" y="41"/>
                    </a:lnTo>
                    <a:lnTo>
                      <a:pt x="207" y="27"/>
                    </a:lnTo>
                    <a:lnTo>
                      <a:pt x="262" y="27"/>
                    </a:lnTo>
                    <a:lnTo>
                      <a:pt x="317" y="41"/>
                    </a:lnTo>
                    <a:lnTo>
                      <a:pt x="386" y="41"/>
                    </a:lnTo>
                    <a:lnTo>
                      <a:pt x="455" y="41"/>
                    </a:lnTo>
                    <a:lnTo>
                      <a:pt x="483" y="27"/>
                    </a:lnTo>
                    <a:lnTo>
                      <a:pt x="510" y="14"/>
                    </a:lnTo>
                    <a:lnTo>
                      <a:pt x="565" y="0"/>
                    </a:lnTo>
                    <a:lnTo>
                      <a:pt x="607" y="0"/>
                    </a:lnTo>
                    <a:lnTo>
                      <a:pt x="648" y="0"/>
                    </a:lnTo>
                    <a:lnTo>
                      <a:pt x="690" y="14"/>
                    </a:lnTo>
                    <a:lnTo>
                      <a:pt x="703" y="27"/>
                    </a:lnTo>
                    <a:lnTo>
                      <a:pt x="745" y="41"/>
                    </a:lnTo>
                    <a:lnTo>
                      <a:pt x="786" y="83"/>
                    </a:lnTo>
                    <a:lnTo>
                      <a:pt x="841" y="165"/>
                    </a:lnTo>
                    <a:lnTo>
                      <a:pt x="855" y="248"/>
                    </a:lnTo>
                    <a:lnTo>
                      <a:pt x="855" y="317"/>
                    </a:lnTo>
                    <a:lnTo>
                      <a:pt x="841" y="359"/>
                    </a:lnTo>
                    <a:lnTo>
                      <a:pt x="828" y="455"/>
                    </a:lnTo>
                    <a:lnTo>
                      <a:pt x="772" y="497"/>
                    </a:lnTo>
                    <a:lnTo>
                      <a:pt x="717" y="510"/>
                    </a:lnTo>
                    <a:lnTo>
                      <a:pt x="662" y="497"/>
                    </a:lnTo>
                    <a:lnTo>
                      <a:pt x="593" y="497"/>
                    </a:lnTo>
                    <a:lnTo>
                      <a:pt x="538" y="483"/>
                    </a:lnTo>
                    <a:lnTo>
                      <a:pt x="483" y="469"/>
                    </a:lnTo>
                    <a:lnTo>
                      <a:pt x="427" y="469"/>
                    </a:lnTo>
                    <a:lnTo>
                      <a:pt x="372" y="469"/>
                    </a:lnTo>
                    <a:lnTo>
                      <a:pt x="331" y="483"/>
                    </a:lnTo>
                    <a:lnTo>
                      <a:pt x="289" y="483"/>
                    </a:lnTo>
                    <a:lnTo>
                      <a:pt x="248" y="497"/>
                    </a:lnTo>
                    <a:lnTo>
                      <a:pt x="207" y="497"/>
                    </a:lnTo>
                    <a:lnTo>
                      <a:pt x="165" y="497"/>
                    </a:lnTo>
                    <a:lnTo>
                      <a:pt x="138" y="497"/>
                    </a:lnTo>
                    <a:lnTo>
                      <a:pt x="96" y="483"/>
                    </a:lnTo>
                    <a:lnTo>
                      <a:pt x="82" y="469"/>
                    </a:lnTo>
                    <a:lnTo>
                      <a:pt x="69" y="455"/>
                    </a:lnTo>
                    <a:lnTo>
                      <a:pt x="55" y="441"/>
                    </a:lnTo>
                    <a:lnTo>
                      <a:pt x="41" y="400"/>
                    </a:lnTo>
                    <a:lnTo>
                      <a:pt x="13" y="345"/>
                    </a:lnTo>
                    <a:lnTo>
                      <a:pt x="13" y="290"/>
                    </a:lnTo>
                    <a:lnTo>
                      <a:pt x="0" y="248"/>
                    </a:lnTo>
                    <a:lnTo>
                      <a:pt x="13" y="193"/>
                    </a:lnTo>
                    <a:lnTo>
                      <a:pt x="13" y="152"/>
                    </a:lnTo>
                    <a:lnTo>
                      <a:pt x="27" y="124"/>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61" name="Freeform 19">
                <a:extLst>
                  <a:ext uri="{FF2B5EF4-FFF2-40B4-BE49-F238E27FC236}">
                    <a16:creationId xmlns:a16="http://schemas.microsoft.com/office/drawing/2014/main" id="{87C0CA9A-DC19-7E59-5497-967272A8A320}"/>
                  </a:ext>
                </a:extLst>
              </p:cNvPr>
              <p:cNvSpPr>
                <a:spLocks/>
              </p:cNvSpPr>
              <p:nvPr/>
            </p:nvSpPr>
            <p:spPr bwMode="auto">
              <a:xfrm>
                <a:off x="2112" y="1561"/>
                <a:ext cx="662" cy="400"/>
              </a:xfrm>
              <a:custGeom>
                <a:avLst/>
                <a:gdLst>
                  <a:gd name="T0" fmla="*/ 27 w 662"/>
                  <a:gd name="T1" fmla="*/ 96 h 400"/>
                  <a:gd name="T2" fmla="*/ 41 w 662"/>
                  <a:gd name="T3" fmla="*/ 69 h 400"/>
                  <a:gd name="T4" fmla="*/ 69 w 662"/>
                  <a:gd name="T5" fmla="*/ 41 h 400"/>
                  <a:gd name="T6" fmla="*/ 110 w 662"/>
                  <a:gd name="T7" fmla="*/ 27 h 400"/>
                  <a:gd name="T8" fmla="*/ 138 w 662"/>
                  <a:gd name="T9" fmla="*/ 27 h 400"/>
                  <a:gd name="T10" fmla="*/ 165 w 662"/>
                  <a:gd name="T11" fmla="*/ 27 h 400"/>
                  <a:gd name="T12" fmla="*/ 193 w 662"/>
                  <a:gd name="T13" fmla="*/ 27 h 400"/>
                  <a:gd name="T14" fmla="*/ 248 w 662"/>
                  <a:gd name="T15" fmla="*/ 41 h 400"/>
                  <a:gd name="T16" fmla="*/ 303 w 662"/>
                  <a:gd name="T17" fmla="*/ 41 h 400"/>
                  <a:gd name="T18" fmla="*/ 345 w 662"/>
                  <a:gd name="T19" fmla="*/ 41 h 400"/>
                  <a:gd name="T20" fmla="*/ 372 w 662"/>
                  <a:gd name="T21" fmla="*/ 27 h 400"/>
                  <a:gd name="T22" fmla="*/ 400 w 662"/>
                  <a:gd name="T23" fmla="*/ 14 h 400"/>
                  <a:gd name="T24" fmla="*/ 441 w 662"/>
                  <a:gd name="T25" fmla="*/ 0 h 400"/>
                  <a:gd name="T26" fmla="*/ 483 w 662"/>
                  <a:gd name="T27" fmla="*/ 0 h 400"/>
                  <a:gd name="T28" fmla="*/ 510 w 662"/>
                  <a:gd name="T29" fmla="*/ 14 h 400"/>
                  <a:gd name="T30" fmla="*/ 538 w 662"/>
                  <a:gd name="T31" fmla="*/ 14 h 400"/>
                  <a:gd name="T32" fmla="*/ 552 w 662"/>
                  <a:gd name="T33" fmla="*/ 27 h 400"/>
                  <a:gd name="T34" fmla="*/ 579 w 662"/>
                  <a:gd name="T35" fmla="*/ 41 h 400"/>
                  <a:gd name="T36" fmla="*/ 621 w 662"/>
                  <a:gd name="T37" fmla="*/ 69 h 400"/>
                  <a:gd name="T38" fmla="*/ 648 w 662"/>
                  <a:gd name="T39" fmla="*/ 124 h 400"/>
                  <a:gd name="T40" fmla="*/ 662 w 662"/>
                  <a:gd name="T41" fmla="*/ 207 h 400"/>
                  <a:gd name="T42" fmla="*/ 662 w 662"/>
                  <a:gd name="T43" fmla="*/ 248 h 400"/>
                  <a:gd name="T44" fmla="*/ 662 w 662"/>
                  <a:gd name="T45" fmla="*/ 290 h 400"/>
                  <a:gd name="T46" fmla="*/ 634 w 662"/>
                  <a:gd name="T47" fmla="*/ 359 h 400"/>
                  <a:gd name="T48" fmla="*/ 607 w 662"/>
                  <a:gd name="T49" fmla="*/ 386 h 400"/>
                  <a:gd name="T50" fmla="*/ 565 w 662"/>
                  <a:gd name="T51" fmla="*/ 400 h 400"/>
                  <a:gd name="T52" fmla="*/ 510 w 662"/>
                  <a:gd name="T53" fmla="*/ 400 h 400"/>
                  <a:gd name="T54" fmla="*/ 469 w 662"/>
                  <a:gd name="T55" fmla="*/ 386 h 400"/>
                  <a:gd name="T56" fmla="*/ 414 w 662"/>
                  <a:gd name="T57" fmla="*/ 386 h 400"/>
                  <a:gd name="T58" fmla="*/ 372 w 662"/>
                  <a:gd name="T59" fmla="*/ 372 h 400"/>
                  <a:gd name="T60" fmla="*/ 331 w 662"/>
                  <a:gd name="T61" fmla="*/ 372 h 400"/>
                  <a:gd name="T62" fmla="*/ 289 w 662"/>
                  <a:gd name="T63" fmla="*/ 372 h 400"/>
                  <a:gd name="T64" fmla="*/ 262 w 662"/>
                  <a:gd name="T65" fmla="*/ 372 h 400"/>
                  <a:gd name="T66" fmla="*/ 221 w 662"/>
                  <a:gd name="T67" fmla="*/ 386 h 400"/>
                  <a:gd name="T68" fmla="*/ 193 w 662"/>
                  <a:gd name="T69" fmla="*/ 386 h 400"/>
                  <a:gd name="T70" fmla="*/ 165 w 662"/>
                  <a:gd name="T71" fmla="*/ 386 h 400"/>
                  <a:gd name="T72" fmla="*/ 138 w 662"/>
                  <a:gd name="T73" fmla="*/ 386 h 400"/>
                  <a:gd name="T74" fmla="*/ 110 w 662"/>
                  <a:gd name="T75" fmla="*/ 386 h 400"/>
                  <a:gd name="T76" fmla="*/ 83 w 662"/>
                  <a:gd name="T77" fmla="*/ 386 h 400"/>
                  <a:gd name="T78" fmla="*/ 55 w 662"/>
                  <a:gd name="T79" fmla="*/ 372 h 400"/>
                  <a:gd name="T80" fmla="*/ 55 w 662"/>
                  <a:gd name="T81" fmla="*/ 359 h 400"/>
                  <a:gd name="T82" fmla="*/ 41 w 662"/>
                  <a:gd name="T83" fmla="*/ 345 h 400"/>
                  <a:gd name="T84" fmla="*/ 27 w 662"/>
                  <a:gd name="T85" fmla="*/ 317 h 400"/>
                  <a:gd name="T86" fmla="*/ 14 w 662"/>
                  <a:gd name="T87" fmla="*/ 276 h 400"/>
                  <a:gd name="T88" fmla="*/ 14 w 662"/>
                  <a:gd name="T89" fmla="*/ 234 h 400"/>
                  <a:gd name="T90" fmla="*/ 0 w 662"/>
                  <a:gd name="T91" fmla="*/ 193 h 400"/>
                  <a:gd name="T92" fmla="*/ 14 w 662"/>
                  <a:gd name="T93" fmla="*/ 165 h 400"/>
                  <a:gd name="T94" fmla="*/ 14 w 662"/>
                  <a:gd name="T95" fmla="*/ 124 h 400"/>
                  <a:gd name="T96" fmla="*/ 27 w 662"/>
                  <a:gd name="T97" fmla="*/ 96 h 400"/>
                  <a:gd name="T98" fmla="*/ 27 w 662"/>
                  <a:gd name="T99" fmla="*/ 96 h 4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62"/>
                  <a:gd name="T151" fmla="*/ 0 h 400"/>
                  <a:gd name="T152" fmla="*/ 662 w 662"/>
                  <a:gd name="T153" fmla="*/ 400 h 40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62" h="400">
                    <a:moveTo>
                      <a:pt x="27" y="96"/>
                    </a:moveTo>
                    <a:lnTo>
                      <a:pt x="41" y="69"/>
                    </a:lnTo>
                    <a:lnTo>
                      <a:pt x="69" y="41"/>
                    </a:lnTo>
                    <a:lnTo>
                      <a:pt x="110" y="27"/>
                    </a:lnTo>
                    <a:lnTo>
                      <a:pt x="138" y="27"/>
                    </a:lnTo>
                    <a:lnTo>
                      <a:pt x="165" y="27"/>
                    </a:lnTo>
                    <a:lnTo>
                      <a:pt x="193" y="27"/>
                    </a:lnTo>
                    <a:lnTo>
                      <a:pt x="248" y="41"/>
                    </a:lnTo>
                    <a:lnTo>
                      <a:pt x="303" y="41"/>
                    </a:lnTo>
                    <a:lnTo>
                      <a:pt x="345" y="41"/>
                    </a:lnTo>
                    <a:lnTo>
                      <a:pt x="372" y="27"/>
                    </a:lnTo>
                    <a:lnTo>
                      <a:pt x="400" y="14"/>
                    </a:lnTo>
                    <a:lnTo>
                      <a:pt x="441" y="0"/>
                    </a:lnTo>
                    <a:lnTo>
                      <a:pt x="483" y="0"/>
                    </a:lnTo>
                    <a:lnTo>
                      <a:pt x="510" y="14"/>
                    </a:lnTo>
                    <a:lnTo>
                      <a:pt x="538" y="14"/>
                    </a:lnTo>
                    <a:lnTo>
                      <a:pt x="552" y="27"/>
                    </a:lnTo>
                    <a:lnTo>
                      <a:pt x="579" y="41"/>
                    </a:lnTo>
                    <a:lnTo>
                      <a:pt x="621" y="69"/>
                    </a:lnTo>
                    <a:lnTo>
                      <a:pt x="648" y="124"/>
                    </a:lnTo>
                    <a:lnTo>
                      <a:pt x="662" y="207"/>
                    </a:lnTo>
                    <a:lnTo>
                      <a:pt x="662" y="248"/>
                    </a:lnTo>
                    <a:lnTo>
                      <a:pt x="662" y="290"/>
                    </a:lnTo>
                    <a:lnTo>
                      <a:pt x="634" y="359"/>
                    </a:lnTo>
                    <a:lnTo>
                      <a:pt x="607" y="386"/>
                    </a:lnTo>
                    <a:lnTo>
                      <a:pt x="565" y="400"/>
                    </a:lnTo>
                    <a:lnTo>
                      <a:pt x="510" y="400"/>
                    </a:lnTo>
                    <a:lnTo>
                      <a:pt x="469" y="386"/>
                    </a:lnTo>
                    <a:lnTo>
                      <a:pt x="414" y="386"/>
                    </a:lnTo>
                    <a:lnTo>
                      <a:pt x="372" y="372"/>
                    </a:lnTo>
                    <a:lnTo>
                      <a:pt x="331" y="372"/>
                    </a:lnTo>
                    <a:lnTo>
                      <a:pt x="289" y="372"/>
                    </a:lnTo>
                    <a:lnTo>
                      <a:pt x="262" y="372"/>
                    </a:lnTo>
                    <a:lnTo>
                      <a:pt x="221" y="386"/>
                    </a:lnTo>
                    <a:lnTo>
                      <a:pt x="193" y="386"/>
                    </a:lnTo>
                    <a:lnTo>
                      <a:pt x="165" y="386"/>
                    </a:lnTo>
                    <a:lnTo>
                      <a:pt x="138" y="386"/>
                    </a:lnTo>
                    <a:lnTo>
                      <a:pt x="110" y="386"/>
                    </a:lnTo>
                    <a:lnTo>
                      <a:pt x="83" y="386"/>
                    </a:lnTo>
                    <a:lnTo>
                      <a:pt x="55" y="372"/>
                    </a:lnTo>
                    <a:lnTo>
                      <a:pt x="55" y="359"/>
                    </a:lnTo>
                    <a:lnTo>
                      <a:pt x="41" y="345"/>
                    </a:lnTo>
                    <a:lnTo>
                      <a:pt x="27" y="317"/>
                    </a:lnTo>
                    <a:lnTo>
                      <a:pt x="14" y="276"/>
                    </a:lnTo>
                    <a:lnTo>
                      <a:pt x="14" y="234"/>
                    </a:lnTo>
                    <a:lnTo>
                      <a:pt x="0" y="193"/>
                    </a:lnTo>
                    <a:lnTo>
                      <a:pt x="14" y="165"/>
                    </a:lnTo>
                    <a:lnTo>
                      <a:pt x="14" y="124"/>
                    </a:lnTo>
                    <a:lnTo>
                      <a:pt x="27" y="96"/>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62" name="Freeform 20">
                <a:extLst>
                  <a:ext uri="{FF2B5EF4-FFF2-40B4-BE49-F238E27FC236}">
                    <a16:creationId xmlns:a16="http://schemas.microsoft.com/office/drawing/2014/main" id="{30D8F1FB-5B41-1E88-3777-93E4A1868DD6}"/>
                  </a:ext>
                </a:extLst>
              </p:cNvPr>
              <p:cNvSpPr>
                <a:spLocks/>
              </p:cNvSpPr>
              <p:nvPr/>
            </p:nvSpPr>
            <p:spPr bwMode="auto">
              <a:xfrm>
                <a:off x="1463" y="2002"/>
                <a:ext cx="649" cy="401"/>
              </a:xfrm>
              <a:custGeom>
                <a:avLst/>
                <a:gdLst>
                  <a:gd name="T0" fmla="*/ 14 w 649"/>
                  <a:gd name="T1" fmla="*/ 97 h 401"/>
                  <a:gd name="T2" fmla="*/ 28 w 649"/>
                  <a:gd name="T3" fmla="*/ 69 h 401"/>
                  <a:gd name="T4" fmla="*/ 55 w 649"/>
                  <a:gd name="T5" fmla="*/ 42 h 401"/>
                  <a:gd name="T6" fmla="*/ 97 w 649"/>
                  <a:gd name="T7" fmla="*/ 28 h 401"/>
                  <a:gd name="T8" fmla="*/ 124 w 649"/>
                  <a:gd name="T9" fmla="*/ 28 h 401"/>
                  <a:gd name="T10" fmla="*/ 152 w 649"/>
                  <a:gd name="T11" fmla="*/ 28 h 401"/>
                  <a:gd name="T12" fmla="*/ 193 w 649"/>
                  <a:gd name="T13" fmla="*/ 28 h 401"/>
                  <a:gd name="T14" fmla="*/ 235 w 649"/>
                  <a:gd name="T15" fmla="*/ 28 h 401"/>
                  <a:gd name="T16" fmla="*/ 290 w 649"/>
                  <a:gd name="T17" fmla="*/ 42 h 401"/>
                  <a:gd name="T18" fmla="*/ 345 w 649"/>
                  <a:gd name="T19" fmla="*/ 42 h 401"/>
                  <a:gd name="T20" fmla="*/ 373 w 649"/>
                  <a:gd name="T21" fmla="*/ 28 h 401"/>
                  <a:gd name="T22" fmla="*/ 387 w 649"/>
                  <a:gd name="T23" fmla="*/ 0 h 401"/>
                  <a:gd name="T24" fmla="*/ 428 w 649"/>
                  <a:gd name="T25" fmla="*/ 0 h 401"/>
                  <a:gd name="T26" fmla="*/ 469 w 649"/>
                  <a:gd name="T27" fmla="*/ 0 h 401"/>
                  <a:gd name="T28" fmla="*/ 497 w 649"/>
                  <a:gd name="T29" fmla="*/ 0 h 401"/>
                  <a:gd name="T30" fmla="*/ 525 w 649"/>
                  <a:gd name="T31" fmla="*/ 14 h 401"/>
                  <a:gd name="T32" fmla="*/ 538 w 649"/>
                  <a:gd name="T33" fmla="*/ 28 h 401"/>
                  <a:gd name="T34" fmla="*/ 566 w 649"/>
                  <a:gd name="T35" fmla="*/ 42 h 401"/>
                  <a:gd name="T36" fmla="*/ 607 w 649"/>
                  <a:gd name="T37" fmla="*/ 69 h 401"/>
                  <a:gd name="T38" fmla="*/ 635 w 649"/>
                  <a:gd name="T39" fmla="*/ 125 h 401"/>
                  <a:gd name="T40" fmla="*/ 649 w 649"/>
                  <a:gd name="T41" fmla="*/ 194 h 401"/>
                  <a:gd name="T42" fmla="*/ 649 w 649"/>
                  <a:gd name="T43" fmla="*/ 249 h 401"/>
                  <a:gd name="T44" fmla="*/ 649 w 649"/>
                  <a:gd name="T45" fmla="*/ 276 h 401"/>
                  <a:gd name="T46" fmla="*/ 635 w 649"/>
                  <a:gd name="T47" fmla="*/ 345 h 401"/>
                  <a:gd name="T48" fmla="*/ 594 w 649"/>
                  <a:gd name="T49" fmla="*/ 387 h 401"/>
                  <a:gd name="T50" fmla="*/ 552 w 649"/>
                  <a:gd name="T51" fmla="*/ 401 h 401"/>
                  <a:gd name="T52" fmla="*/ 497 w 649"/>
                  <a:gd name="T53" fmla="*/ 387 h 401"/>
                  <a:gd name="T54" fmla="*/ 456 w 649"/>
                  <a:gd name="T55" fmla="*/ 387 h 401"/>
                  <a:gd name="T56" fmla="*/ 414 w 649"/>
                  <a:gd name="T57" fmla="*/ 373 h 401"/>
                  <a:gd name="T58" fmla="*/ 373 w 649"/>
                  <a:gd name="T59" fmla="*/ 373 h 401"/>
                  <a:gd name="T60" fmla="*/ 318 w 649"/>
                  <a:gd name="T61" fmla="*/ 373 h 401"/>
                  <a:gd name="T62" fmla="*/ 276 w 649"/>
                  <a:gd name="T63" fmla="*/ 373 h 401"/>
                  <a:gd name="T64" fmla="*/ 249 w 649"/>
                  <a:gd name="T65" fmla="*/ 373 h 401"/>
                  <a:gd name="T66" fmla="*/ 221 w 649"/>
                  <a:gd name="T67" fmla="*/ 373 h 401"/>
                  <a:gd name="T68" fmla="*/ 180 w 649"/>
                  <a:gd name="T69" fmla="*/ 387 h 401"/>
                  <a:gd name="T70" fmla="*/ 152 w 649"/>
                  <a:gd name="T71" fmla="*/ 387 h 401"/>
                  <a:gd name="T72" fmla="*/ 124 w 649"/>
                  <a:gd name="T73" fmla="*/ 387 h 401"/>
                  <a:gd name="T74" fmla="*/ 97 w 649"/>
                  <a:gd name="T75" fmla="*/ 387 h 401"/>
                  <a:gd name="T76" fmla="*/ 69 w 649"/>
                  <a:gd name="T77" fmla="*/ 373 h 401"/>
                  <a:gd name="T78" fmla="*/ 55 w 649"/>
                  <a:gd name="T79" fmla="*/ 373 h 401"/>
                  <a:gd name="T80" fmla="*/ 42 w 649"/>
                  <a:gd name="T81" fmla="*/ 359 h 401"/>
                  <a:gd name="T82" fmla="*/ 42 w 649"/>
                  <a:gd name="T83" fmla="*/ 345 h 401"/>
                  <a:gd name="T84" fmla="*/ 28 w 649"/>
                  <a:gd name="T85" fmla="*/ 318 h 401"/>
                  <a:gd name="T86" fmla="*/ 0 w 649"/>
                  <a:gd name="T87" fmla="*/ 263 h 401"/>
                  <a:gd name="T88" fmla="*/ 0 w 649"/>
                  <a:gd name="T89" fmla="*/ 235 h 401"/>
                  <a:gd name="T90" fmla="*/ 0 w 649"/>
                  <a:gd name="T91" fmla="*/ 194 h 401"/>
                  <a:gd name="T92" fmla="*/ 0 w 649"/>
                  <a:gd name="T93" fmla="*/ 152 h 401"/>
                  <a:gd name="T94" fmla="*/ 0 w 649"/>
                  <a:gd name="T95" fmla="*/ 111 h 401"/>
                  <a:gd name="T96" fmla="*/ 14 w 649"/>
                  <a:gd name="T97" fmla="*/ 97 h 401"/>
                  <a:gd name="T98" fmla="*/ 14 w 649"/>
                  <a:gd name="T99" fmla="*/ 97 h 40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49"/>
                  <a:gd name="T151" fmla="*/ 0 h 401"/>
                  <a:gd name="T152" fmla="*/ 649 w 649"/>
                  <a:gd name="T153" fmla="*/ 401 h 40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49" h="401">
                    <a:moveTo>
                      <a:pt x="14" y="97"/>
                    </a:moveTo>
                    <a:lnTo>
                      <a:pt x="28" y="69"/>
                    </a:lnTo>
                    <a:lnTo>
                      <a:pt x="55" y="42"/>
                    </a:lnTo>
                    <a:lnTo>
                      <a:pt x="97" y="28"/>
                    </a:lnTo>
                    <a:lnTo>
                      <a:pt x="124" y="28"/>
                    </a:lnTo>
                    <a:lnTo>
                      <a:pt x="152" y="28"/>
                    </a:lnTo>
                    <a:lnTo>
                      <a:pt x="193" y="28"/>
                    </a:lnTo>
                    <a:lnTo>
                      <a:pt x="235" y="28"/>
                    </a:lnTo>
                    <a:lnTo>
                      <a:pt x="290" y="42"/>
                    </a:lnTo>
                    <a:lnTo>
                      <a:pt x="345" y="42"/>
                    </a:lnTo>
                    <a:lnTo>
                      <a:pt x="373" y="28"/>
                    </a:lnTo>
                    <a:lnTo>
                      <a:pt x="387" y="0"/>
                    </a:lnTo>
                    <a:lnTo>
                      <a:pt x="428" y="0"/>
                    </a:lnTo>
                    <a:lnTo>
                      <a:pt x="469" y="0"/>
                    </a:lnTo>
                    <a:lnTo>
                      <a:pt x="497" y="0"/>
                    </a:lnTo>
                    <a:lnTo>
                      <a:pt x="525" y="14"/>
                    </a:lnTo>
                    <a:lnTo>
                      <a:pt x="538" y="28"/>
                    </a:lnTo>
                    <a:lnTo>
                      <a:pt x="566" y="42"/>
                    </a:lnTo>
                    <a:lnTo>
                      <a:pt x="607" y="69"/>
                    </a:lnTo>
                    <a:lnTo>
                      <a:pt x="635" y="125"/>
                    </a:lnTo>
                    <a:lnTo>
                      <a:pt x="649" y="194"/>
                    </a:lnTo>
                    <a:lnTo>
                      <a:pt x="649" y="249"/>
                    </a:lnTo>
                    <a:lnTo>
                      <a:pt x="649" y="276"/>
                    </a:lnTo>
                    <a:lnTo>
                      <a:pt x="635" y="345"/>
                    </a:lnTo>
                    <a:lnTo>
                      <a:pt x="594" y="387"/>
                    </a:lnTo>
                    <a:lnTo>
                      <a:pt x="552" y="401"/>
                    </a:lnTo>
                    <a:lnTo>
                      <a:pt x="497" y="387"/>
                    </a:lnTo>
                    <a:lnTo>
                      <a:pt x="456" y="387"/>
                    </a:lnTo>
                    <a:lnTo>
                      <a:pt x="414" y="373"/>
                    </a:lnTo>
                    <a:lnTo>
                      <a:pt x="373" y="373"/>
                    </a:lnTo>
                    <a:lnTo>
                      <a:pt x="318" y="373"/>
                    </a:lnTo>
                    <a:lnTo>
                      <a:pt x="276" y="373"/>
                    </a:lnTo>
                    <a:lnTo>
                      <a:pt x="249" y="373"/>
                    </a:lnTo>
                    <a:lnTo>
                      <a:pt x="221" y="373"/>
                    </a:lnTo>
                    <a:lnTo>
                      <a:pt x="180" y="387"/>
                    </a:lnTo>
                    <a:lnTo>
                      <a:pt x="152" y="387"/>
                    </a:lnTo>
                    <a:lnTo>
                      <a:pt x="124" y="387"/>
                    </a:lnTo>
                    <a:lnTo>
                      <a:pt x="97" y="387"/>
                    </a:lnTo>
                    <a:lnTo>
                      <a:pt x="69" y="373"/>
                    </a:lnTo>
                    <a:lnTo>
                      <a:pt x="55" y="373"/>
                    </a:lnTo>
                    <a:lnTo>
                      <a:pt x="42" y="359"/>
                    </a:lnTo>
                    <a:lnTo>
                      <a:pt x="42" y="345"/>
                    </a:lnTo>
                    <a:lnTo>
                      <a:pt x="28" y="318"/>
                    </a:lnTo>
                    <a:lnTo>
                      <a:pt x="0" y="263"/>
                    </a:lnTo>
                    <a:lnTo>
                      <a:pt x="0" y="235"/>
                    </a:lnTo>
                    <a:lnTo>
                      <a:pt x="0" y="194"/>
                    </a:lnTo>
                    <a:lnTo>
                      <a:pt x="0" y="152"/>
                    </a:lnTo>
                    <a:lnTo>
                      <a:pt x="0" y="111"/>
                    </a:lnTo>
                    <a:lnTo>
                      <a:pt x="14" y="97"/>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63" name="Freeform 21">
                <a:extLst>
                  <a:ext uri="{FF2B5EF4-FFF2-40B4-BE49-F238E27FC236}">
                    <a16:creationId xmlns:a16="http://schemas.microsoft.com/office/drawing/2014/main" id="{C99E1DAB-2BFD-DBA7-C4BD-EBC367C6C90D}"/>
                  </a:ext>
                </a:extLst>
              </p:cNvPr>
              <p:cNvSpPr>
                <a:spLocks/>
              </p:cNvSpPr>
              <p:nvPr/>
            </p:nvSpPr>
            <p:spPr bwMode="auto">
              <a:xfrm>
                <a:off x="4830" y="2651"/>
                <a:ext cx="855" cy="524"/>
              </a:xfrm>
              <a:custGeom>
                <a:avLst/>
                <a:gdLst>
                  <a:gd name="T0" fmla="*/ 28 w 855"/>
                  <a:gd name="T1" fmla="*/ 124 h 524"/>
                  <a:gd name="T2" fmla="*/ 41 w 855"/>
                  <a:gd name="T3" fmla="*/ 97 h 524"/>
                  <a:gd name="T4" fmla="*/ 97 w 855"/>
                  <a:gd name="T5" fmla="*/ 55 h 524"/>
                  <a:gd name="T6" fmla="*/ 138 w 855"/>
                  <a:gd name="T7" fmla="*/ 41 h 524"/>
                  <a:gd name="T8" fmla="*/ 179 w 855"/>
                  <a:gd name="T9" fmla="*/ 41 h 524"/>
                  <a:gd name="T10" fmla="*/ 207 w 855"/>
                  <a:gd name="T11" fmla="*/ 41 h 524"/>
                  <a:gd name="T12" fmla="*/ 262 w 855"/>
                  <a:gd name="T13" fmla="*/ 41 h 524"/>
                  <a:gd name="T14" fmla="*/ 317 w 855"/>
                  <a:gd name="T15" fmla="*/ 41 h 524"/>
                  <a:gd name="T16" fmla="*/ 386 w 855"/>
                  <a:gd name="T17" fmla="*/ 55 h 524"/>
                  <a:gd name="T18" fmla="*/ 455 w 855"/>
                  <a:gd name="T19" fmla="*/ 55 h 524"/>
                  <a:gd name="T20" fmla="*/ 483 w 855"/>
                  <a:gd name="T21" fmla="*/ 28 h 524"/>
                  <a:gd name="T22" fmla="*/ 510 w 855"/>
                  <a:gd name="T23" fmla="*/ 14 h 524"/>
                  <a:gd name="T24" fmla="*/ 566 w 855"/>
                  <a:gd name="T25" fmla="*/ 0 h 524"/>
                  <a:gd name="T26" fmla="*/ 621 w 855"/>
                  <a:gd name="T27" fmla="*/ 0 h 524"/>
                  <a:gd name="T28" fmla="*/ 648 w 855"/>
                  <a:gd name="T29" fmla="*/ 14 h 524"/>
                  <a:gd name="T30" fmla="*/ 690 w 855"/>
                  <a:gd name="T31" fmla="*/ 28 h 524"/>
                  <a:gd name="T32" fmla="*/ 704 w 855"/>
                  <a:gd name="T33" fmla="*/ 41 h 524"/>
                  <a:gd name="T34" fmla="*/ 745 w 855"/>
                  <a:gd name="T35" fmla="*/ 55 h 524"/>
                  <a:gd name="T36" fmla="*/ 786 w 855"/>
                  <a:gd name="T37" fmla="*/ 97 h 524"/>
                  <a:gd name="T38" fmla="*/ 842 w 855"/>
                  <a:gd name="T39" fmla="*/ 166 h 524"/>
                  <a:gd name="T40" fmla="*/ 855 w 855"/>
                  <a:gd name="T41" fmla="*/ 262 h 524"/>
                  <a:gd name="T42" fmla="*/ 855 w 855"/>
                  <a:gd name="T43" fmla="*/ 317 h 524"/>
                  <a:gd name="T44" fmla="*/ 842 w 855"/>
                  <a:gd name="T45" fmla="*/ 372 h 524"/>
                  <a:gd name="T46" fmla="*/ 828 w 855"/>
                  <a:gd name="T47" fmla="*/ 455 h 524"/>
                  <a:gd name="T48" fmla="*/ 773 w 855"/>
                  <a:gd name="T49" fmla="*/ 497 h 524"/>
                  <a:gd name="T50" fmla="*/ 717 w 855"/>
                  <a:gd name="T51" fmla="*/ 524 h 524"/>
                  <a:gd name="T52" fmla="*/ 662 w 855"/>
                  <a:gd name="T53" fmla="*/ 510 h 524"/>
                  <a:gd name="T54" fmla="*/ 593 w 855"/>
                  <a:gd name="T55" fmla="*/ 497 h 524"/>
                  <a:gd name="T56" fmla="*/ 538 w 855"/>
                  <a:gd name="T57" fmla="*/ 483 h 524"/>
                  <a:gd name="T58" fmla="*/ 483 w 855"/>
                  <a:gd name="T59" fmla="*/ 483 h 524"/>
                  <a:gd name="T60" fmla="*/ 428 w 855"/>
                  <a:gd name="T61" fmla="*/ 483 h 524"/>
                  <a:gd name="T62" fmla="*/ 372 w 855"/>
                  <a:gd name="T63" fmla="*/ 483 h 524"/>
                  <a:gd name="T64" fmla="*/ 331 w 855"/>
                  <a:gd name="T65" fmla="*/ 483 h 524"/>
                  <a:gd name="T66" fmla="*/ 290 w 855"/>
                  <a:gd name="T67" fmla="*/ 497 h 524"/>
                  <a:gd name="T68" fmla="*/ 248 w 855"/>
                  <a:gd name="T69" fmla="*/ 497 h 524"/>
                  <a:gd name="T70" fmla="*/ 207 w 855"/>
                  <a:gd name="T71" fmla="*/ 510 h 524"/>
                  <a:gd name="T72" fmla="*/ 166 w 855"/>
                  <a:gd name="T73" fmla="*/ 510 h 524"/>
                  <a:gd name="T74" fmla="*/ 138 w 855"/>
                  <a:gd name="T75" fmla="*/ 497 h 524"/>
                  <a:gd name="T76" fmla="*/ 110 w 855"/>
                  <a:gd name="T77" fmla="*/ 497 h 524"/>
                  <a:gd name="T78" fmla="*/ 83 w 855"/>
                  <a:gd name="T79" fmla="*/ 469 h 524"/>
                  <a:gd name="T80" fmla="*/ 69 w 855"/>
                  <a:gd name="T81" fmla="*/ 469 h 524"/>
                  <a:gd name="T82" fmla="*/ 55 w 855"/>
                  <a:gd name="T83" fmla="*/ 455 h 524"/>
                  <a:gd name="T84" fmla="*/ 41 w 855"/>
                  <a:gd name="T85" fmla="*/ 400 h 524"/>
                  <a:gd name="T86" fmla="*/ 14 w 855"/>
                  <a:gd name="T87" fmla="*/ 345 h 524"/>
                  <a:gd name="T88" fmla="*/ 14 w 855"/>
                  <a:gd name="T89" fmla="*/ 303 h 524"/>
                  <a:gd name="T90" fmla="*/ 0 w 855"/>
                  <a:gd name="T91" fmla="*/ 262 h 524"/>
                  <a:gd name="T92" fmla="*/ 14 w 855"/>
                  <a:gd name="T93" fmla="*/ 207 h 524"/>
                  <a:gd name="T94" fmla="*/ 14 w 855"/>
                  <a:gd name="T95" fmla="*/ 152 h 524"/>
                  <a:gd name="T96" fmla="*/ 28 w 855"/>
                  <a:gd name="T97" fmla="*/ 124 h 524"/>
                  <a:gd name="T98" fmla="*/ 28 w 855"/>
                  <a:gd name="T99" fmla="*/ 124 h 5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55"/>
                  <a:gd name="T151" fmla="*/ 0 h 524"/>
                  <a:gd name="T152" fmla="*/ 855 w 855"/>
                  <a:gd name="T153" fmla="*/ 524 h 52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55" h="524">
                    <a:moveTo>
                      <a:pt x="28" y="124"/>
                    </a:moveTo>
                    <a:lnTo>
                      <a:pt x="41" y="97"/>
                    </a:lnTo>
                    <a:lnTo>
                      <a:pt x="97" y="55"/>
                    </a:lnTo>
                    <a:lnTo>
                      <a:pt x="138" y="41"/>
                    </a:lnTo>
                    <a:lnTo>
                      <a:pt x="179" y="41"/>
                    </a:lnTo>
                    <a:lnTo>
                      <a:pt x="207" y="41"/>
                    </a:lnTo>
                    <a:lnTo>
                      <a:pt x="262" y="41"/>
                    </a:lnTo>
                    <a:lnTo>
                      <a:pt x="317" y="41"/>
                    </a:lnTo>
                    <a:lnTo>
                      <a:pt x="386" y="55"/>
                    </a:lnTo>
                    <a:lnTo>
                      <a:pt x="455" y="55"/>
                    </a:lnTo>
                    <a:lnTo>
                      <a:pt x="483" y="28"/>
                    </a:lnTo>
                    <a:lnTo>
                      <a:pt x="510" y="14"/>
                    </a:lnTo>
                    <a:lnTo>
                      <a:pt x="566" y="0"/>
                    </a:lnTo>
                    <a:lnTo>
                      <a:pt x="621" y="0"/>
                    </a:lnTo>
                    <a:lnTo>
                      <a:pt x="648" y="14"/>
                    </a:lnTo>
                    <a:lnTo>
                      <a:pt x="690" y="28"/>
                    </a:lnTo>
                    <a:lnTo>
                      <a:pt x="704" y="41"/>
                    </a:lnTo>
                    <a:lnTo>
                      <a:pt x="745" y="55"/>
                    </a:lnTo>
                    <a:lnTo>
                      <a:pt x="786" y="97"/>
                    </a:lnTo>
                    <a:lnTo>
                      <a:pt x="842" y="166"/>
                    </a:lnTo>
                    <a:lnTo>
                      <a:pt x="855" y="262"/>
                    </a:lnTo>
                    <a:lnTo>
                      <a:pt x="855" y="317"/>
                    </a:lnTo>
                    <a:lnTo>
                      <a:pt x="842" y="372"/>
                    </a:lnTo>
                    <a:lnTo>
                      <a:pt x="828" y="455"/>
                    </a:lnTo>
                    <a:lnTo>
                      <a:pt x="773" y="497"/>
                    </a:lnTo>
                    <a:lnTo>
                      <a:pt x="717" y="524"/>
                    </a:lnTo>
                    <a:lnTo>
                      <a:pt x="662" y="510"/>
                    </a:lnTo>
                    <a:lnTo>
                      <a:pt x="593" y="497"/>
                    </a:lnTo>
                    <a:lnTo>
                      <a:pt x="538" y="483"/>
                    </a:lnTo>
                    <a:lnTo>
                      <a:pt x="483" y="483"/>
                    </a:lnTo>
                    <a:lnTo>
                      <a:pt x="428" y="483"/>
                    </a:lnTo>
                    <a:lnTo>
                      <a:pt x="372" y="483"/>
                    </a:lnTo>
                    <a:lnTo>
                      <a:pt x="331" y="483"/>
                    </a:lnTo>
                    <a:lnTo>
                      <a:pt x="290" y="497"/>
                    </a:lnTo>
                    <a:lnTo>
                      <a:pt x="248" y="497"/>
                    </a:lnTo>
                    <a:lnTo>
                      <a:pt x="207" y="510"/>
                    </a:lnTo>
                    <a:lnTo>
                      <a:pt x="166" y="510"/>
                    </a:lnTo>
                    <a:lnTo>
                      <a:pt x="138" y="497"/>
                    </a:lnTo>
                    <a:lnTo>
                      <a:pt x="110" y="497"/>
                    </a:lnTo>
                    <a:lnTo>
                      <a:pt x="83" y="469"/>
                    </a:lnTo>
                    <a:lnTo>
                      <a:pt x="69" y="469"/>
                    </a:lnTo>
                    <a:lnTo>
                      <a:pt x="55" y="455"/>
                    </a:lnTo>
                    <a:lnTo>
                      <a:pt x="41" y="400"/>
                    </a:lnTo>
                    <a:lnTo>
                      <a:pt x="14" y="345"/>
                    </a:lnTo>
                    <a:lnTo>
                      <a:pt x="14" y="303"/>
                    </a:lnTo>
                    <a:lnTo>
                      <a:pt x="0" y="262"/>
                    </a:lnTo>
                    <a:lnTo>
                      <a:pt x="14" y="207"/>
                    </a:lnTo>
                    <a:lnTo>
                      <a:pt x="14" y="152"/>
                    </a:lnTo>
                    <a:lnTo>
                      <a:pt x="28" y="124"/>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64" name="Freeform 22">
                <a:extLst>
                  <a:ext uri="{FF2B5EF4-FFF2-40B4-BE49-F238E27FC236}">
                    <a16:creationId xmlns:a16="http://schemas.microsoft.com/office/drawing/2014/main" id="{EBF2FF9C-5FFD-F35A-E21E-95872B8A7A8E}"/>
                  </a:ext>
                </a:extLst>
              </p:cNvPr>
              <p:cNvSpPr>
                <a:spLocks/>
              </p:cNvSpPr>
              <p:nvPr/>
            </p:nvSpPr>
            <p:spPr bwMode="auto">
              <a:xfrm>
                <a:off x="4789" y="2058"/>
                <a:ext cx="496" cy="427"/>
              </a:xfrm>
              <a:custGeom>
                <a:avLst/>
                <a:gdLst>
                  <a:gd name="T0" fmla="*/ 13 w 496"/>
                  <a:gd name="T1" fmla="*/ 96 h 427"/>
                  <a:gd name="T2" fmla="*/ 13 w 496"/>
                  <a:gd name="T3" fmla="*/ 82 h 427"/>
                  <a:gd name="T4" fmla="*/ 41 w 496"/>
                  <a:gd name="T5" fmla="*/ 41 h 427"/>
                  <a:gd name="T6" fmla="*/ 69 w 496"/>
                  <a:gd name="T7" fmla="*/ 27 h 427"/>
                  <a:gd name="T8" fmla="*/ 96 w 496"/>
                  <a:gd name="T9" fmla="*/ 27 h 427"/>
                  <a:gd name="T10" fmla="*/ 110 w 496"/>
                  <a:gd name="T11" fmla="*/ 27 h 427"/>
                  <a:gd name="T12" fmla="*/ 138 w 496"/>
                  <a:gd name="T13" fmla="*/ 27 h 427"/>
                  <a:gd name="T14" fmla="*/ 179 w 496"/>
                  <a:gd name="T15" fmla="*/ 41 h 427"/>
                  <a:gd name="T16" fmla="*/ 220 w 496"/>
                  <a:gd name="T17" fmla="*/ 41 h 427"/>
                  <a:gd name="T18" fmla="*/ 248 w 496"/>
                  <a:gd name="T19" fmla="*/ 41 h 427"/>
                  <a:gd name="T20" fmla="*/ 275 w 496"/>
                  <a:gd name="T21" fmla="*/ 27 h 427"/>
                  <a:gd name="T22" fmla="*/ 289 w 496"/>
                  <a:gd name="T23" fmla="*/ 13 h 427"/>
                  <a:gd name="T24" fmla="*/ 317 w 496"/>
                  <a:gd name="T25" fmla="*/ 0 h 427"/>
                  <a:gd name="T26" fmla="*/ 344 w 496"/>
                  <a:gd name="T27" fmla="*/ 0 h 427"/>
                  <a:gd name="T28" fmla="*/ 372 w 496"/>
                  <a:gd name="T29" fmla="*/ 0 h 427"/>
                  <a:gd name="T30" fmla="*/ 400 w 496"/>
                  <a:gd name="T31" fmla="*/ 13 h 427"/>
                  <a:gd name="T32" fmla="*/ 413 w 496"/>
                  <a:gd name="T33" fmla="*/ 27 h 427"/>
                  <a:gd name="T34" fmla="*/ 427 w 496"/>
                  <a:gd name="T35" fmla="*/ 41 h 427"/>
                  <a:gd name="T36" fmla="*/ 455 w 496"/>
                  <a:gd name="T37" fmla="*/ 82 h 427"/>
                  <a:gd name="T38" fmla="*/ 482 w 496"/>
                  <a:gd name="T39" fmla="*/ 138 h 427"/>
                  <a:gd name="T40" fmla="*/ 482 w 496"/>
                  <a:gd name="T41" fmla="*/ 220 h 427"/>
                  <a:gd name="T42" fmla="*/ 496 w 496"/>
                  <a:gd name="T43" fmla="*/ 262 h 427"/>
                  <a:gd name="T44" fmla="*/ 482 w 496"/>
                  <a:gd name="T45" fmla="*/ 303 h 427"/>
                  <a:gd name="T46" fmla="*/ 469 w 496"/>
                  <a:gd name="T47" fmla="*/ 372 h 427"/>
                  <a:gd name="T48" fmla="*/ 441 w 496"/>
                  <a:gd name="T49" fmla="*/ 414 h 427"/>
                  <a:gd name="T50" fmla="*/ 413 w 496"/>
                  <a:gd name="T51" fmla="*/ 427 h 427"/>
                  <a:gd name="T52" fmla="*/ 372 w 496"/>
                  <a:gd name="T53" fmla="*/ 427 h 427"/>
                  <a:gd name="T54" fmla="*/ 344 w 496"/>
                  <a:gd name="T55" fmla="*/ 414 h 427"/>
                  <a:gd name="T56" fmla="*/ 303 w 496"/>
                  <a:gd name="T57" fmla="*/ 400 h 427"/>
                  <a:gd name="T58" fmla="*/ 275 w 496"/>
                  <a:gd name="T59" fmla="*/ 400 h 427"/>
                  <a:gd name="T60" fmla="*/ 248 w 496"/>
                  <a:gd name="T61" fmla="*/ 400 h 427"/>
                  <a:gd name="T62" fmla="*/ 207 w 496"/>
                  <a:gd name="T63" fmla="*/ 400 h 427"/>
                  <a:gd name="T64" fmla="*/ 179 w 496"/>
                  <a:gd name="T65" fmla="*/ 400 h 427"/>
                  <a:gd name="T66" fmla="*/ 165 w 496"/>
                  <a:gd name="T67" fmla="*/ 414 h 427"/>
                  <a:gd name="T68" fmla="*/ 138 w 496"/>
                  <a:gd name="T69" fmla="*/ 414 h 427"/>
                  <a:gd name="T70" fmla="*/ 110 w 496"/>
                  <a:gd name="T71" fmla="*/ 414 h 427"/>
                  <a:gd name="T72" fmla="*/ 96 w 496"/>
                  <a:gd name="T73" fmla="*/ 414 h 427"/>
                  <a:gd name="T74" fmla="*/ 69 w 496"/>
                  <a:gd name="T75" fmla="*/ 414 h 427"/>
                  <a:gd name="T76" fmla="*/ 55 w 496"/>
                  <a:gd name="T77" fmla="*/ 414 h 427"/>
                  <a:gd name="T78" fmla="*/ 41 w 496"/>
                  <a:gd name="T79" fmla="*/ 400 h 427"/>
                  <a:gd name="T80" fmla="*/ 27 w 496"/>
                  <a:gd name="T81" fmla="*/ 386 h 427"/>
                  <a:gd name="T82" fmla="*/ 27 w 496"/>
                  <a:gd name="T83" fmla="*/ 372 h 427"/>
                  <a:gd name="T84" fmla="*/ 13 w 496"/>
                  <a:gd name="T85" fmla="*/ 345 h 427"/>
                  <a:gd name="T86" fmla="*/ 0 w 496"/>
                  <a:gd name="T87" fmla="*/ 289 h 427"/>
                  <a:gd name="T88" fmla="*/ 0 w 496"/>
                  <a:gd name="T89" fmla="*/ 248 h 427"/>
                  <a:gd name="T90" fmla="*/ 0 w 496"/>
                  <a:gd name="T91" fmla="*/ 207 h 427"/>
                  <a:gd name="T92" fmla="*/ 0 w 496"/>
                  <a:gd name="T93" fmla="*/ 165 h 427"/>
                  <a:gd name="T94" fmla="*/ 0 w 496"/>
                  <a:gd name="T95" fmla="*/ 124 h 427"/>
                  <a:gd name="T96" fmla="*/ 13 w 496"/>
                  <a:gd name="T97" fmla="*/ 96 h 427"/>
                  <a:gd name="T98" fmla="*/ 13 w 496"/>
                  <a:gd name="T99" fmla="*/ 96 h 4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6"/>
                  <a:gd name="T151" fmla="*/ 0 h 427"/>
                  <a:gd name="T152" fmla="*/ 496 w 496"/>
                  <a:gd name="T153" fmla="*/ 427 h 42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6" h="427">
                    <a:moveTo>
                      <a:pt x="13" y="96"/>
                    </a:moveTo>
                    <a:lnTo>
                      <a:pt x="13" y="82"/>
                    </a:lnTo>
                    <a:lnTo>
                      <a:pt x="41" y="41"/>
                    </a:lnTo>
                    <a:lnTo>
                      <a:pt x="69" y="27"/>
                    </a:lnTo>
                    <a:lnTo>
                      <a:pt x="96" y="27"/>
                    </a:lnTo>
                    <a:lnTo>
                      <a:pt x="110" y="27"/>
                    </a:lnTo>
                    <a:lnTo>
                      <a:pt x="138" y="27"/>
                    </a:lnTo>
                    <a:lnTo>
                      <a:pt x="179" y="41"/>
                    </a:lnTo>
                    <a:lnTo>
                      <a:pt x="220" y="41"/>
                    </a:lnTo>
                    <a:lnTo>
                      <a:pt x="248" y="41"/>
                    </a:lnTo>
                    <a:lnTo>
                      <a:pt x="275" y="27"/>
                    </a:lnTo>
                    <a:lnTo>
                      <a:pt x="289" y="13"/>
                    </a:lnTo>
                    <a:lnTo>
                      <a:pt x="317" y="0"/>
                    </a:lnTo>
                    <a:lnTo>
                      <a:pt x="344" y="0"/>
                    </a:lnTo>
                    <a:lnTo>
                      <a:pt x="372" y="0"/>
                    </a:lnTo>
                    <a:lnTo>
                      <a:pt x="400" y="13"/>
                    </a:lnTo>
                    <a:lnTo>
                      <a:pt x="413" y="27"/>
                    </a:lnTo>
                    <a:lnTo>
                      <a:pt x="427" y="41"/>
                    </a:lnTo>
                    <a:lnTo>
                      <a:pt x="455" y="82"/>
                    </a:lnTo>
                    <a:lnTo>
                      <a:pt x="482" y="138"/>
                    </a:lnTo>
                    <a:lnTo>
                      <a:pt x="482" y="220"/>
                    </a:lnTo>
                    <a:lnTo>
                      <a:pt x="496" y="262"/>
                    </a:lnTo>
                    <a:lnTo>
                      <a:pt x="482" y="303"/>
                    </a:lnTo>
                    <a:lnTo>
                      <a:pt x="469" y="372"/>
                    </a:lnTo>
                    <a:lnTo>
                      <a:pt x="441" y="414"/>
                    </a:lnTo>
                    <a:lnTo>
                      <a:pt x="413" y="427"/>
                    </a:lnTo>
                    <a:lnTo>
                      <a:pt x="372" y="427"/>
                    </a:lnTo>
                    <a:lnTo>
                      <a:pt x="344" y="414"/>
                    </a:lnTo>
                    <a:lnTo>
                      <a:pt x="303" y="400"/>
                    </a:lnTo>
                    <a:lnTo>
                      <a:pt x="275" y="400"/>
                    </a:lnTo>
                    <a:lnTo>
                      <a:pt x="248" y="400"/>
                    </a:lnTo>
                    <a:lnTo>
                      <a:pt x="207" y="400"/>
                    </a:lnTo>
                    <a:lnTo>
                      <a:pt x="179" y="400"/>
                    </a:lnTo>
                    <a:lnTo>
                      <a:pt x="165" y="414"/>
                    </a:lnTo>
                    <a:lnTo>
                      <a:pt x="138" y="414"/>
                    </a:lnTo>
                    <a:lnTo>
                      <a:pt x="110" y="414"/>
                    </a:lnTo>
                    <a:lnTo>
                      <a:pt x="96" y="414"/>
                    </a:lnTo>
                    <a:lnTo>
                      <a:pt x="69" y="414"/>
                    </a:lnTo>
                    <a:lnTo>
                      <a:pt x="55" y="414"/>
                    </a:lnTo>
                    <a:lnTo>
                      <a:pt x="41" y="400"/>
                    </a:lnTo>
                    <a:lnTo>
                      <a:pt x="27" y="386"/>
                    </a:lnTo>
                    <a:lnTo>
                      <a:pt x="27" y="372"/>
                    </a:lnTo>
                    <a:lnTo>
                      <a:pt x="13" y="345"/>
                    </a:lnTo>
                    <a:lnTo>
                      <a:pt x="0" y="289"/>
                    </a:lnTo>
                    <a:lnTo>
                      <a:pt x="0" y="248"/>
                    </a:lnTo>
                    <a:lnTo>
                      <a:pt x="0" y="207"/>
                    </a:lnTo>
                    <a:lnTo>
                      <a:pt x="0" y="165"/>
                    </a:lnTo>
                    <a:lnTo>
                      <a:pt x="0" y="124"/>
                    </a:lnTo>
                    <a:lnTo>
                      <a:pt x="13" y="96"/>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65" name="Freeform 23">
                <a:extLst>
                  <a:ext uri="{FF2B5EF4-FFF2-40B4-BE49-F238E27FC236}">
                    <a16:creationId xmlns:a16="http://schemas.microsoft.com/office/drawing/2014/main" id="{4BA68C68-1A93-12E8-5867-8F5441C23688}"/>
                  </a:ext>
                </a:extLst>
              </p:cNvPr>
              <p:cNvSpPr>
                <a:spLocks/>
              </p:cNvSpPr>
              <p:nvPr/>
            </p:nvSpPr>
            <p:spPr bwMode="auto">
              <a:xfrm>
                <a:off x="787" y="1368"/>
                <a:ext cx="386" cy="331"/>
              </a:xfrm>
              <a:custGeom>
                <a:avLst/>
                <a:gdLst>
                  <a:gd name="T0" fmla="*/ 0 w 386"/>
                  <a:gd name="T1" fmla="*/ 83 h 331"/>
                  <a:gd name="T2" fmla="*/ 14 w 386"/>
                  <a:gd name="T3" fmla="*/ 55 h 331"/>
                  <a:gd name="T4" fmla="*/ 28 w 386"/>
                  <a:gd name="T5" fmla="*/ 27 h 331"/>
                  <a:gd name="T6" fmla="*/ 55 w 386"/>
                  <a:gd name="T7" fmla="*/ 27 h 331"/>
                  <a:gd name="T8" fmla="*/ 69 w 386"/>
                  <a:gd name="T9" fmla="*/ 27 h 331"/>
                  <a:gd name="T10" fmla="*/ 83 w 386"/>
                  <a:gd name="T11" fmla="*/ 27 h 331"/>
                  <a:gd name="T12" fmla="*/ 111 w 386"/>
                  <a:gd name="T13" fmla="*/ 27 h 331"/>
                  <a:gd name="T14" fmla="*/ 138 w 386"/>
                  <a:gd name="T15" fmla="*/ 27 h 331"/>
                  <a:gd name="T16" fmla="*/ 166 w 386"/>
                  <a:gd name="T17" fmla="*/ 27 h 331"/>
                  <a:gd name="T18" fmla="*/ 193 w 386"/>
                  <a:gd name="T19" fmla="*/ 27 h 331"/>
                  <a:gd name="T20" fmla="*/ 207 w 386"/>
                  <a:gd name="T21" fmla="*/ 14 h 331"/>
                  <a:gd name="T22" fmla="*/ 221 w 386"/>
                  <a:gd name="T23" fmla="*/ 0 h 331"/>
                  <a:gd name="T24" fmla="*/ 249 w 386"/>
                  <a:gd name="T25" fmla="*/ 0 h 331"/>
                  <a:gd name="T26" fmla="*/ 276 w 386"/>
                  <a:gd name="T27" fmla="*/ 0 h 331"/>
                  <a:gd name="T28" fmla="*/ 290 w 386"/>
                  <a:gd name="T29" fmla="*/ 0 h 331"/>
                  <a:gd name="T30" fmla="*/ 304 w 386"/>
                  <a:gd name="T31" fmla="*/ 14 h 331"/>
                  <a:gd name="T32" fmla="*/ 317 w 386"/>
                  <a:gd name="T33" fmla="*/ 14 h 331"/>
                  <a:gd name="T34" fmla="*/ 331 w 386"/>
                  <a:gd name="T35" fmla="*/ 27 h 331"/>
                  <a:gd name="T36" fmla="*/ 359 w 386"/>
                  <a:gd name="T37" fmla="*/ 55 h 331"/>
                  <a:gd name="T38" fmla="*/ 373 w 386"/>
                  <a:gd name="T39" fmla="*/ 110 h 331"/>
                  <a:gd name="T40" fmla="*/ 386 w 386"/>
                  <a:gd name="T41" fmla="*/ 165 h 331"/>
                  <a:gd name="T42" fmla="*/ 386 w 386"/>
                  <a:gd name="T43" fmla="*/ 207 h 331"/>
                  <a:gd name="T44" fmla="*/ 373 w 386"/>
                  <a:gd name="T45" fmla="*/ 234 h 331"/>
                  <a:gd name="T46" fmla="*/ 373 w 386"/>
                  <a:gd name="T47" fmla="*/ 289 h 331"/>
                  <a:gd name="T48" fmla="*/ 345 w 386"/>
                  <a:gd name="T49" fmla="*/ 317 h 331"/>
                  <a:gd name="T50" fmla="*/ 317 w 386"/>
                  <a:gd name="T51" fmla="*/ 331 h 331"/>
                  <a:gd name="T52" fmla="*/ 290 w 386"/>
                  <a:gd name="T53" fmla="*/ 331 h 331"/>
                  <a:gd name="T54" fmla="*/ 262 w 386"/>
                  <a:gd name="T55" fmla="*/ 317 h 331"/>
                  <a:gd name="T56" fmla="*/ 235 w 386"/>
                  <a:gd name="T57" fmla="*/ 317 h 331"/>
                  <a:gd name="T58" fmla="*/ 207 w 386"/>
                  <a:gd name="T59" fmla="*/ 303 h 331"/>
                  <a:gd name="T60" fmla="*/ 193 w 386"/>
                  <a:gd name="T61" fmla="*/ 303 h 331"/>
                  <a:gd name="T62" fmla="*/ 166 w 386"/>
                  <a:gd name="T63" fmla="*/ 303 h 331"/>
                  <a:gd name="T64" fmla="*/ 138 w 386"/>
                  <a:gd name="T65" fmla="*/ 317 h 331"/>
                  <a:gd name="T66" fmla="*/ 124 w 386"/>
                  <a:gd name="T67" fmla="*/ 317 h 331"/>
                  <a:gd name="T68" fmla="*/ 111 w 386"/>
                  <a:gd name="T69" fmla="*/ 317 h 331"/>
                  <a:gd name="T70" fmla="*/ 83 w 386"/>
                  <a:gd name="T71" fmla="*/ 317 h 331"/>
                  <a:gd name="T72" fmla="*/ 69 w 386"/>
                  <a:gd name="T73" fmla="*/ 331 h 331"/>
                  <a:gd name="T74" fmla="*/ 55 w 386"/>
                  <a:gd name="T75" fmla="*/ 317 h 331"/>
                  <a:gd name="T76" fmla="*/ 42 w 386"/>
                  <a:gd name="T77" fmla="*/ 317 h 331"/>
                  <a:gd name="T78" fmla="*/ 28 w 386"/>
                  <a:gd name="T79" fmla="*/ 303 h 331"/>
                  <a:gd name="T80" fmla="*/ 28 w 386"/>
                  <a:gd name="T81" fmla="*/ 303 h 331"/>
                  <a:gd name="T82" fmla="*/ 14 w 386"/>
                  <a:gd name="T83" fmla="*/ 289 h 331"/>
                  <a:gd name="T84" fmla="*/ 14 w 386"/>
                  <a:gd name="T85" fmla="*/ 262 h 331"/>
                  <a:gd name="T86" fmla="*/ 0 w 386"/>
                  <a:gd name="T87" fmla="*/ 220 h 331"/>
                  <a:gd name="T88" fmla="*/ 0 w 386"/>
                  <a:gd name="T89" fmla="*/ 193 h 331"/>
                  <a:gd name="T90" fmla="*/ 0 w 386"/>
                  <a:gd name="T91" fmla="*/ 165 h 331"/>
                  <a:gd name="T92" fmla="*/ 0 w 386"/>
                  <a:gd name="T93" fmla="*/ 124 h 331"/>
                  <a:gd name="T94" fmla="*/ 0 w 386"/>
                  <a:gd name="T95" fmla="*/ 96 h 331"/>
                  <a:gd name="T96" fmla="*/ 0 w 386"/>
                  <a:gd name="T97" fmla="*/ 83 h 331"/>
                  <a:gd name="T98" fmla="*/ 0 w 386"/>
                  <a:gd name="T99" fmla="*/ 83 h 3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86"/>
                  <a:gd name="T151" fmla="*/ 0 h 331"/>
                  <a:gd name="T152" fmla="*/ 386 w 386"/>
                  <a:gd name="T153" fmla="*/ 331 h 33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86" h="331">
                    <a:moveTo>
                      <a:pt x="0" y="83"/>
                    </a:moveTo>
                    <a:lnTo>
                      <a:pt x="14" y="55"/>
                    </a:lnTo>
                    <a:lnTo>
                      <a:pt x="28" y="27"/>
                    </a:lnTo>
                    <a:lnTo>
                      <a:pt x="55" y="27"/>
                    </a:lnTo>
                    <a:lnTo>
                      <a:pt x="69" y="27"/>
                    </a:lnTo>
                    <a:lnTo>
                      <a:pt x="83" y="27"/>
                    </a:lnTo>
                    <a:lnTo>
                      <a:pt x="111" y="27"/>
                    </a:lnTo>
                    <a:lnTo>
                      <a:pt x="138" y="27"/>
                    </a:lnTo>
                    <a:lnTo>
                      <a:pt x="166" y="27"/>
                    </a:lnTo>
                    <a:lnTo>
                      <a:pt x="193" y="27"/>
                    </a:lnTo>
                    <a:lnTo>
                      <a:pt x="207" y="14"/>
                    </a:lnTo>
                    <a:lnTo>
                      <a:pt x="221" y="0"/>
                    </a:lnTo>
                    <a:lnTo>
                      <a:pt x="249" y="0"/>
                    </a:lnTo>
                    <a:lnTo>
                      <a:pt x="276" y="0"/>
                    </a:lnTo>
                    <a:lnTo>
                      <a:pt x="290" y="0"/>
                    </a:lnTo>
                    <a:lnTo>
                      <a:pt x="304" y="14"/>
                    </a:lnTo>
                    <a:lnTo>
                      <a:pt x="317" y="14"/>
                    </a:lnTo>
                    <a:lnTo>
                      <a:pt x="331" y="27"/>
                    </a:lnTo>
                    <a:lnTo>
                      <a:pt x="359" y="55"/>
                    </a:lnTo>
                    <a:lnTo>
                      <a:pt x="373" y="110"/>
                    </a:lnTo>
                    <a:lnTo>
                      <a:pt x="386" y="165"/>
                    </a:lnTo>
                    <a:lnTo>
                      <a:pt x="386" y="207"/>
                    </a:lnTo>
                    <a:lnTo>
                      <a:pt x="373" y="234"/>
                    </a:lnTo>
                    <a:lnTo>
                      <a:pt x="373" y="289"/>
                    </a:lnTo>
                    <a:lnTo>
                      <a:pt x="345" y="317"/>
                    </a:lnTo>
                    <a:lnTo>
                      <a:pt x="317" y="331"/>
                    </a:lnTo>
                    <a:lnTo>
                      <a:pt x="290" y="331"/>
                    </a:lnTo>
                    <a:lnTo>
                      <a:pt x="262" y="317"/>
                    </a:lnTo>
                    <a:lnTo>
                      <a:pt x="235" y="317"/>
                    </a:lnTo>
                    <a:lnTo>
                      <a:pt x="207" y="303"/>
                    </a:lnTo>
                    <a:lnTo>
                      <a:pt x="193" y="303"/>
                    </a:lnTo>
                    <a:lnTo>
                      <a:pt x="166" y="303"/>
                    </a:lnTo>
                    <a:lnTo>
                      <a:pt x="138" y="317"/>
                    </a:lnTo>
                    <a:lnTo>
                      <a:pt x="124" y="317"/>
                    </a:lnTo>
                    <a:lnTo>
                      <a:pt x="111" y="317"/>
                    </a:lnTo>
                    <a:lnTo>
                      <a:pt x="83" y="317"/>
                    </a:lnTo>
                    <a:lnTo>
                      <a:pt x="69" y="331"/>
                    </a:lnTo>
                    <a:lnTo>
                      <a:pt x="55" y="317"/>
                    </a:lnTo>
                    <a:lnTo>
                      <a:pt x="42" y="317"/>
                    </a:lnTo>
                    <a:lnTo>
                      <a:pt x="28" y="303"/>
                    </a:lnTo>
                    <a:lnTo>
                      <a:pt x="14" y="289"/>
                    </a:lnTo>
                    <a:lnTo>
                      <a:pt x="14" y="262"/>
                    </a:lnTo>
                    <a:lnTo>
                      <a:pt x="0" y="220"/>
                    </a:lnTo>
                    <a:lnTo>
                      <a:pt x="0" y="193"/>
                    </a:lnTo>
                    <a:lnTo>
                      <a:pt x="0" y="165"/>
                    </a:lnTo>
                    <a:lnTo>
                      <a:pt x="0" y="124"/>
                    </a:lnTo>
                    <a:lnTo>
                      <a:pt x="0" y="96"/>
                    </a:lnTo>
                    <a:lnTo>
                      <a:pt x="0" y="83"/>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66" name="Rectangle 24">
                <a:extLst>
                  <a:ext uri="{FF2B5EF4-FFF2-40B4-BE49-F238E27FC236}">
                    <a16:creationId xmlns:a16="http://schemas.microsoft.com/office/drawing/2014/main" id="{FD2C1EAB-78FB-28AA-281B-E00B0CF5D83C}"/>
                  </a:ext>
                </a:extLst>
              </p:cNvPr>
              <p:cNvSpPr>
                <a:spLocks noChangeArrowheads="1"/>
              </p:cNvSpPr>
              <p:nvPr/>
            </p:nvSpPr>
            <p:spPr bwMode="auto">
              <a:xfrm>
                <a:off x="899" y="1498"/>
                <a:ext cx="221"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400">
                    <a:solidFill>
                      <a:srgbClr val="000000"/>
                    </a:solidFill>
                    <a:latin typeface="Arial" panose="020B0604020202020204" pitchFamily="34" charset="0"/>
                  </a:rPr>
                  <a:t>ISP</a:t>
                </a:r>
                <a:endParaRPr lang="en-GB" altLang="en-US" sz="2400">
                  <a:latin typeface="Times" panose="02020603050405020304" pitchFamily="18" charset="0"/>
                </a:endParaRPr>
              </a:p>
            </p:txBody>
          </p:sp>
          <p:sp>
            <p:nvSpPr>
              <p:cNvPr id="36167" name="Rectangle 25">
                <a:extLst>
                  <a:ext uri="{FF2B5EF4-FFF2-40B4-BE49-F238E27FC236}">
                    <a16:creationId xmlns:a16="http://schemas.microsoft.com/office/drawing/2014/main" id="{1A9B8C69-BD34-DC34-EF44-D2F3AD74DC48}"/>
                  </a:ext>
                </a:extLst>
              </p:cNvPr>
              <p:cNvSpPr>
                <a:spLocks noChangeArrowheads="1"/>
              </p:cNvSpPr>
              <p:nvPr/>
            </p:nvSpPr>
            <p:spPr bwMode="auto">
              <a:xfrm>
                <a:off x="1725" y="1533"/>
                <a:ext cx="28" cy="594"/>
              </a:xfrm>
              <a:prstGeom prst="rect">
                <a:avLst/>
              </a:prstGeom>
              <a:solidFill>
                <a:srgbClr val="FFD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68" name="Rectangle 26">
                <a:extLst>
                  <a:ext uri="{FF2B5EF4-FFF2-40B4-BE49-F238E27FC236}">
                    <a16:creationId xmlns:a16="http://schemas.microsoft.com/office/drawing/2014/main" id="{1289F8E8-AFF1-7F5C-F679-DE2CAE451ACE}"/>
                  </a:ext>
                </a:extLst>
              </p:cNvPr>
              <p:cNvSpPr>
                <a:spLocks noChangeArrowheads="1"/>
              </p:cNvSpPr>
              <p:nvPr/>
            </p:nvSpPr>
            <p:spPr bwMode="auto">
              <a:xfrm>
                <a:off x="1725" y="1533"/>
                <a:ext cx="42" cy="607"/>
              </a:xfrm>
              <a:prstGeom prst="rect">
                <a:avLst/>
              </a:prstGeom>
              <a:noFill/>
              <a:ln w="31750">
                <a:solidFill>
                  <a:srgbClr val="FFDC99"/>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69" name="Freeform 27">
                <a:extLst>
                  <a:ext uri="{FF2B5EF4-FFF2-40B4-BE49-F238E27FC236}">
                    <a16:creationId xmlns:a16="http://schemas.microsoft.com/office/drawing/2014/main" id="{72097A16-27DF-4938-FCEB-851470EAEE1F}"/>
                  </a:ext>
                </a:extLst>
              </p:cNvPr>
              <p:cNvSpPr>
                <a:spLocks/>
              </p:cNvSpPr>
              <p:nvPr/>
            </p:nvSpPr>
            <p:spPr bwMode="auto">
              <a:xfrm>
                <a:off x="3823" y="2458"/>
                <a:ext cx="1021" cy="496"/>
              </a:xfrm>
              <a:custGeom>
                <a:avLst/>
                <a:gdLst>
                  <a:gd name="T0" fmla="*/ 1021 w 1021"/>
                  <a:gd name="T1" fmla="*/ 469 h 496"/>
                  <a:gd name="T2" fmla="*/ 1007 w 1021"/>
                  <a:gd name="T3" fmla="*/ 496 h 496"/>
                  <a:gd name="T4" fmla="*/ 0 w 1021"/>
                  <a:gd name="T5" fmla="*/ 27 h 496"/>
                  <a:gd name="T6" fmla="*/ 13 w 1021"/>
                  <a:gd name="T7" fmla="*/ 0 h 496"/>
                  <a:gd name="T8" fmla="*/ 1021 w 1021"/>
                  <a:gd name="T9" fmla="*/ 469 h 496"/>
                  <a:gd name="T10" fmla="*/ 0 60000 65536"/>
                  <a:gd name="T11" fmla="*/ 0 60000 65536"/>
                  <a:gd name="T12" fmla="*/ 0 60000 65536"/>
                  <a:gd name="T13" fmla="*/ 0 60000 65536"/>
                  <a:gd name="T14" fmla="*/ 0 60000 65536"/>
                  <a:gd name="T15" fmla="*/ 0 w 1021"/>
                  <a:gd name="T16" fmla="*/ 0 h 496"/>
                  <a:gd name="T17" fmla="*/ 1021 w 1021"/>
                  <a:gd name="T18" fmla="*/ 496 h 496"/>
                </a:gdLst>
                <a:ahLst/>
                <a:cxnLst>
                  <a:cxn ang="T10">
                    <a:pos x="T0" y="T1"/>
                  </a:cxn>
                  <a:cxn ang="T11">
                    <a:pos x="T2" y="T3"/>
                  </a:cxn>
                  <a:cxn ang="T12">
                    <a:pos x="T4" y="T5"/>
                  </a:cxn>
                  <a:cxn ang="T13">
                    <a:pos x="T6" y="T7"/>
                  </a:cxn>
                  <a:cxn ang="T14">
                    <a:pos x="T8" y="T9"/>
                  </a:cxn>
                </a:cxnLst>
                <a:rect l="T15" t="T16" r="T17" b="T18"/>
                <a:pathLst>
                  <a:path w="1021" h="496">
                    <a:moveTo>
                      <a:pt x="1021" y="469"/>
                    </a:moveTo>
                    <a:lnTo>
                      <a:pt x="1007" y="496"/>
                    </a:lnTo>
                    <a:lnTo>
                      <a:pt x="0" y="27"/>
                    </a:lnTo>
                    <a:lnTo>
                      <a:pt x="13" y="0"/>
                    </a:lnTo>
                    <a:lnTo>
                      <a:pt x="1021" y="469"/>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70" name="Freeform 28">
                <a:extLst>
                  <a:ext uri="{FF2B5EF4-FFF2-40B4-BE49-F238E27FC236}">
                    <a16:creationId xmlns:a16="http://schemas.microsoft.com/office/drawing/2014/main" id="{0819FE30-EBDC-2A3A-E30A-F3403A8BB201}"/>
                  </a:ext>
                </a:extLst>
              </p:cNvPr>
              <p:cNvSpPr>
                <a:spLocks/>
              </p:cNvSpPr>
              <p:nvPr/>
            </p:nvSpPr>
            <p:spPr bwMode="auto">
              <a:xfrm>
                <a:off x="4250" y="2044"/>
                <a:ext cx="663" cy="317"/>
              </a:xfrm>
              <a:custGeom>
                <a:avLst/>
                <a:gdLst>
                  <a:gd name="T0" fmla="*/ 663 w 663"/>
                  <a:gd name="T1" fmla="*/ 290 h 317"/>
                  <a:gd name="T2" fmla="*/ 649 w 663"/>
                  <a:gd name="T3" fmla="*/ 317 h 317"/>
                  <a:gd name="T4" fmla="*/ 0 w 663"/>
                  <a:gd name="T5" fmla="*/ 27 h 317"/>
                  <a:gd name="T6" fmla="*/ 28 w 663"/>
                  <a:gd name="T7" fmla="*/ 0 h 317"/>
                  <a:gd name="T8" fmla="*/ 663 w 663"/>
                  <a:gd name="T9" fmla="*/ 290 h 317"/>
                  <a:gd name="T10" fmla="*/ 0 60000 65536"/>
                  <a:gd name="T11" fmla="*/ 0 60000 65536"/>
                  <a:gd name="T12" fmla="*/ 0 60000 65536"/>
                  <a:gd name="T13" fmla="*/ 0 60000 65536"/>
                  <a:gd name="T14" fmla="*/ 0 60000 65536"/>
                  <a:gd name="T15" fmla="*/ 0 w 663"/>
                  <a:gd name="T16" fmla="*/ 0 h 317"/>
                  <a:gd name="T17" fmla="*/ 663 w 663"/>
                  <a:gd name="T18" fmla="*/ 317 h 317"/>
                </a:gdLst>
                <a:ahLst/>
                <a:cxnLst>
                  <a:cxn ang="T10">
                    <a:pos x="T0" y="T1"/>
                  </a:cxn>
                  <a:cxn ang="T11">
                    <a:pos x="T2" y="T3"/>
                  </a:cxn>
                  <a:cxn ang="T12">
                    <a:pos x="T4" y="T5"/>
                  </a:cxn>
                  <a:cxn ang="T13">
                    <a:pos x="T6" y="T7"/>
                  </a:cxn>
                  <a:cxn ang="T14">
                    <a:pos x="T8" y="T9"/>
                  </a:cxn>
                </a:cxnLst>
                <a:rect l="T15" t="T16" r="T17" b="T18"/>
                <a:pathLst>
                  <a:path w="663" h="317">
                    <a:moveTo>
                      <a:pt x="663" y="290"/>
                    </a:moveTo>
                    <a:lnTo>
                      <a:pt x="649" y="317"/>
                    </a:lnTo>
                    <a:lnTo>
                      <a:pt x="0" y="27"/>
                    </a:lnTo>
                    <a:lnTo>
                      <a:pt x="28" y="0"/>
                    </a:lnTo>
                    <a:lnTo>
                      <a:pt x="663" y="290"/>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71" name="Freeform 29">
                <a:extLst>
                  <a:ext uri="{FF2B5EF4-FFF2-40B4-BE49-F238E27FC236}">
                    <a16:creationId xmlns:a16="http://schemas.microsoft.com/office/drawing/2014/main" id="{150CE517-8103-2B3A-09FE-E3EC2D226FF9}"/>
                  </a:ext>
                </a:extLst>
              </p:cNvPr>
              <p:cNvSpPr>
                <a:spLocks/>
              </p:cNvSpPr>
              <p:nvPr/>
            </p:nvSpPr>
            <p:spPr bwMode="auto">
              <a:xfrm>
                <a:off x="1891" y="2223"/>
                <a:ext cx="497" cy="262"/>
              </a:xfrm>
              <a:custGeom>
                <a:avLst/>
                <a:gdLst>
                  <a:gd name="T0" fmla="*/ 497 w 497"/>
                  <a:gd name="T1" fmla="*/ 235 h 262"/>
                  <a:gd name="T2" fmla="*/ 483 w 497"/>
                  <a:gd name="T3" fmla="*/ 262 h 262"/>
                  <a:gd name="T4" fmla="*/ 0 w 497"/>
                  <a:gd name="T5" fmla="*/ 28 h 262"/>
                  <a:gd name="T6" fmla="*/ 14 w 497"/>
                  <a:gd name="T7" fmla="*/ 0 h 262"/>
                  <a:gd name="T8" fmla="*/ 497 w 497"/>
                  <a:gd name="T9" fmla="*/ 235 h 262"/>
                  <a:gd name="T10" fmla="*/ 0 60000 65536"/>
                  <a:gd name="T11" fmla="*/ 0 60000 65536"/>
                  <a:gd name="T12" fmla="*/ 0 60000 65536"/>
                  <a:gd name="T13" fmla="*/ 0 60000 65536"/>
                  <a:gd name="T14" fmla="*/ 0 60000 65536"/>
                  <a:gd name="T15" fmla="*/ 0 w 497"/>
                  <a:gd name="T16" fmla="*/ 0 h 262"/>
                  <a:gd name="T17" fmla="*/ 497 w 497"/>
                  <a:gd name="T18" fmla="*/ 262 h 262"/>
                </a:gdLst>
                <a:ahLst/>
                <a:cxnLst>
                  <a:cxn ang="T10">
                    <a:pos x="T0" y="T1"/>
                  </a:cxn>
                  <a:cxn ang="T11">
                    <a:pos x="T2" y="T3"/>
                  </a:cxn>
                  <a:cxn ang="T12">
                    <a:pos x="T4" y="T5"/>
                  </a:cxn>
                  <a:cxn ang="T13">
                    <a:pos x="T6" y="T7"/>
                  </a:cxn>
                  <a:cxn ang="T14">
                    <a:pos x="T8" y="T9"/>
                  </a:cxn>
                </a:cxnLst>
                <a:rect l="T15" t="T16" r="T17" b="T18"/>
                <a:pathLst>
                  <a:path w="497" h="262">
                    <a:moveTo>
                      <a:pt x="497" y="235"/>
                    </a:moveTo>
                    <a:lnTo>
                      <a:pt x="483" y="262"/>
                    </a:lnTo>
                    <a:lnTo>
                      <a:pt x="0" y="28"/>
                    </a:lnTo>
                    <a:lnTo>
                      <a:pt x="14" y="0"/>
                    </a:lnTo>
                    <a:lnTo>
                      <a:pt x="497" y="235"/>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72" name="Freeform 30">
                <a:extLst>
                  <a:ext uri="{FF2B5EF4-FFF2-40B4-BE49-F238E27FC236}">
                    <a16:creationId xmlns:a16="http://schemas.microsoft.com/office/drawing/2014/main" id="{8474CBB7-DFBF-555A-0B9B-C06074004A43}"/>
                  </a:ext>
                </a:extLst>
              </p:cNvPr>
              <p:cNvSpPr>
                <a:spLocks/>
              </p:cNvSpPr>
              <p:nvPr/>
            </p:nvSpPr>
            <p:spPr bwMode="auto">
              <a:xfrm>
                <a:off x="1118" y="1533"/>
                <a:ext cx="621" cy="318"/>
              </a:xfrm>
              <a:custGeom>
                <a:avLst/>
                <a:gdLst>
                  <a:gd name="T0" fmla="*/ 621 w 621"/>
                  <a:gd name="T1" fmla="*/ 290 h 318"/>
                  <a:gd name="T2" fmla="*/ 621 w 621"/>
                  <a:gd name="T3" fmla="*/ 318 h 318"/>
                  <a:gd name="T4" fmla="*/ 0 w 621"/>
                  <a:gd name="T5" fmla="*/ 28 h 318"/>
                  <a:gd name="T6" fmla="*/ 14 w 621"/>
                  <a:gd name="T7" fmla="*/ 0 h 318"/>
                  <a:gd name="T8" fmla="*/ 621 w 621"/>
                  <a:gd name="T9" fmla="*/ 290 h 318"/>
                  <a:gd name="T10" fmla="*/ 0 60000 65536"/>
                  <a:gd name="T11" fmla="*/ 0 60000 65536"/>
                  <a:gd name="T12" fmla="*/ 0 60000 65536"/>
                  <a:gd name="T13" fmla="*/ 0 60000 65536"/>
                  <a:gd name="T14" fmla="*/ 0 60000 65536"/>
                  <a:gd name="T15" fmla="*/ 0 w 621"/>
                  <a:gd name="T16" fmla="*/ 0 h 318"/>
                  <a:gd name="T17" fmla="*/ 621 w 621"/>
                  <a:gd name="T18" fmla="*/ 318 h 318"/>
                </a:gdLst>
                <a:ahLst/>
                <a:cxnLst>
                  <a:cxn ang="T10">
                    <a:pos x="T0" y="T1"/>
                  </a:cxn>
                  <a:cxn ang="T11">
                    <a:pos x="T2" y="T3"/>
                  </a:cxn>
                  <a:cxn ang="T12">
                    <a:pos x="T4" y="T5"/>
                  </a:cxn>
                  <a:cxn ang="T13">
                    <a:pos x="T6" y="T7"/>
                  </a:cxn>
                  <a:cxn ang="T14">
                    <a:pos x="T8" y="T9"/>
                  </a:cxn>
                </a:cxnLst>
                <a:rect l="T15" t="T16" r="T17" b="T18"/>
                <a:pathLst>
                  <a:path w="621" h="318">
                    <a:moveTo>
                      <a:pt x="621" y="290"/>
                    </a:moveTo>
                    <a:lnTo>
                      <a:pt x="621" y="318"/>
                    </a:lnTo>
                    <a:lnTo>
                      <a:pt x="0" y="28"/>
                    </a:lnTo>
                    <a:lnTo>
                      <a:pt x="14" y="0"/>
                    </a:lnTo>
                    <a:lnTo>
                      <a:pt x="621" y="290"/>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73" name="Freeform 31">
                <a:extLst>
                  <a:ext uri="{FF2B5EF4-FFF2-40B4-BE49-F238E27FC236}">
                    <a16:creationId xmlns:a16="http://schemas.microsoft.com/office/drawing/2014/main" id="{659ADAAC-8917-D901-0C5A-127FBE326A36}"/>
                  </a:ext>
                </a:extLst>
              </p:cNvPr>
              <p:cNvSpPr>
                <a:spLocks/>
              </p:cNvSpPr>
              <p:nvPr/>
            </p:nvSpPr>
            <p:spPr bwMode="auto">
              <a:xfrm>
                <a:off x="4306" y="1271"/>
                <a:ext cx="248" cy="593"/>
              </a:xfrm>
              <a:custGeom>
                <a:avLst/>
                <a:gdLst>
                  <a:gd name="T0" fmla="*/ 248 w 248"/>
                  <a:gd name="T1" fmla="*/ 580 h 593"/>
                  <a:gd name="T2" fmla="*/ 220 w 248"/>
                  <a:gd name="T3" fmla="*/ 593 h 593"/>
                  <a:gd name="T4" fmla="*/ 0 w 248"/>
                  <a:gd name="T5" fmla="*/ 14 h 593"/>
                  <a:gd name="T6" fmla="*/ 27 w 248"/>
                  <a:gd name="T7" fmla="*/ 0 h 593"/>
                  <a:gd name="T8" fmla="*/ 248 w 248"/>
                  <a:gd name="T9" fmla="*/ 580 h 593"/>
                  <a:gd name="T10" fmla="*/ 0 60000 65536"/>
                  <a:gd name="T11" fmla="*/ 0 60000 65536"/>
                  <a:gd name="T12" fmla="*/ 0 60000 65536"/>
                  <a:gd name="T13" fmla="*/ 0 60000 65536"/>
                  <a:gd name="T14" fmla="*/ 0 60000 65536"/>
                  <a:gd name="T15" fmla="*/ 0 w 248"/>
                  <a:gd name="T16" fmla="*/ 0 h 593"/>
                  <a:gd name="T17" fmla="*/ 248 w 248"/>
                  <a:gd name="T18" fmla="*/ 593 h 593"/>
                </a:gdLst>
                <a:ahLst/>
                <a:cxnLst>
                  <a:cxn ang="T10">
                    <a:pos x="T0" y="T1"/>
                  </a:cxn>
                  <a:cxn ang="T11">
                    <a:pos x="T2" y="T3"/>
                  </a:cxn>
                  <a:cxn ang="T12">
                    <a:pos x="T4" y="T5"/>
                  </a:cxn>
                  <a:cxn ang="T13">
                    <a:pos x="T6" y="T7"/>
                  </a:cxn>
                  <a:cxn ang="T14">
                    <a:pos x="T8" y="T9"/>
                  </a:cxn>
                </a:cxnLst>
                <a:rect l="T15" t="T16" r="T17" b="T18"/>
                <a:pathLst>
                  <a:path w="248" h="593">
                    <a:moveTo>
                      <a:pt x="248" y="580"/>
                    </a:moveTo>
                    <a:lnTo>
                      <a:pt x="220" y="593"/>
                    </a:lnTo>
                    <a:lnTo>
                      <a:pt x="0" y="14"/>
                    </a:lnTo>
                    <a:lnTo>
                      <a:pt x="27" y="0"/>
                    </a:lnTo>
                    <a:lnTo>
                      <a:pt x="248" y="580"/>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74" name="Rectangle 32">
                <a:extLst>
                  <a:ext uri="{FF2B5EF4-FFF2-40B4-BE49-F238E27FC236}">
                    <a16:creationId xmlns:a16="http://schemas.microsoft.com/office/drawing/2014/main" id="{6B87A939-1527-F7D9-9EA4-A7CAAC608F57}"/>
                  </a:ext>
                </a:extLst>
              </p:cNvPr>
              <p:cNvSpPr>
                <a:spLocks noChangeArrowheads="1"/>
              </p:cNvSpPr>
              <p:nvPr/>
            </p:nvSpPr>
            <p:spPr bwMode="auto">
              <a:xfrm>
                <a:off x="1122" y="3071"/>
                <a:ext cx="95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400">
                    <a:solidFill>
                      <a:srgbClr val="000000"/>
                    </a:solidFill>
                    <a:latin typeface="Arial" panose="020B0604020202020204" pitchFamily="34" charset="0"/>
                  </a:rPr>
                  <a:t>desktop computer:</a:t>
                </a:r>
                <a:endParaRPr lang="en-GB" altLang="en-US" sz="2400">
                  <a:latin typeface="Times" panose="02020603050405020304" pitchFamily="18" charset="0"/>
                </a:endParaRPr>
              </a:p>
            </p:txBody>
          </p:sp>
          <p:sp>
            <p:nvSpPr>
              <p:cNvPr id="36175" name="Freeform 33">
                <a:extLst>
                  <a:ext uri="{FF2B5EF4-FFF2-40B4-BE49-F238E27FC236}">
                    <a16:creationId xmlns:a16="http://schemas.microsoft.com/office/drawing/2014/main" id="{888CA4EA-C80F-5CE1-D3D7-24030BC92D61}"/>
                  </a:ext>
                </a:extLst>
              </p:cNvPr>
              <p:cNvSpPr>
                <a:spLocks/>
              </p:cNvSpPr>
              <p:nvPr/>
            </p:nvSpPr>
            <p:spPr bwMode="auto">
              <a:xfrm>
                <a:off x="553" y="1782"/>
                <a:ext cx="41" cy="69"/>
              </a:xfrm>
              <a:custGeom>
                <a:avLst/>
                <a:gdLst>
                  <a:gd name="T0" fmla="*/ 0 w 41"/>
                  <a:gd name="T1" fmla="*/ 0 h 69"/>
                  <a:gd name="T2" fmla="*/ 41 w 41"/>
                  <a:gd name="T3" fmla="*/ 13 h 69"/>
                  <a:gd name="T4" fmla="*/ 41 w 41"/>
                  <a:gd name="T5" fmla="*/ 69 h 69"/>
                  <a:gd name="T6" fmla="*/ 0 60000 65536"/>
                  <a:gd name="T7" fmla="*/ 0 60000 65536"/>
                  <a:gd name="T8" fmla="*/ 0 60000 65536"/>
                  <a:gd name="T9" fmla="*/ 0 w 41"/>
                  <a:gd name="T10" fmla="*/ 0 h 69"/>
                  <a:gd name="T11" fmla="*/ 41 w 41"/>
                  <a:gd name="T12" fmla="*/ 69 h 69"/>
                </a:gdLst>
                <a:ahLst/>
                <a:cxnLst>
                  <a:cxn ang="T6">
                    <a:pos x="T0" y="T1"/>
                  </a:cxn>
                  <a:cxn ang="T7">
                    <a:pos x="T2" y="T3"/>
                  </a:cxn>
                  <a:cxn ang="T8">
                    <a:pos x="T4" y="T5"/>
                  </a:cxn>
                </a:cxnLst>
                <a:rect l="T9" t="T10" r="T11" b="T12"/>
                <a:pathLst>
                  <a:path w="41" h="69">
                    <a:moveTo>
                      <a:pt x="0" y="0"/>
                    </a:moveTo>
                    <a:lnTo>
                      <a:pt x="41" y="13"/>
                    </a:lnTo>
                    <a:lnTo>
                      <a:pt x="41"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76" name="AutoShape 34">
                <a:extLst>
                  <a:ext uri="{FF2B5EF4-FFF2-40B4-BE49-F238E27FC236}">
                    <a16:creationId xmlns:a16="http://schemas.microsoft.com/office/drawing/2014/main" id="{50B253AA-DC24-334B-FF06-BD738C5F73DA}"/>
                  </a:ext>
                </a:extLst>
              </p:cNvPr>
              <p:cNvSpPr>
                <a:spLocks noChangeArrowheads="1"/>
              </p:cNvSpPr>
              <p:nvPr/>
            </p:nvSpPr>
            <p:spPr bwMode="auto">
              <a:xfrm>
                <a:off x="456" y="1685"/>
                <a:ext cx="110" cy="83"/>
              </a:xfrm>
              <a:prstGeom prst="roundRect">
                <a:avLst>
                  <a:gd name="adj" fmla="val 50000"/>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77" name="AutoShape 35">
                <a:extLst>
                  <a:ext uri="{FF2B5EF4-FFF2-40B4-BE49-F238E27FC236}">
                    <a16:creationId xmlns:a16="http://schemas.microsoft.com/office/drawing/2014/main" id="{0230D56B-C811-6A50-8129-124823D7D72A}"/>
                  </a:ext>
                </a:extLst>
              </p:cNvPr>
              <p:cNvSpPr>
                <a:spLocks noChangeArrowheads="1"/>
              </p:cNvSpPr>
              <p:nvPr/>
            </p:nvSpPr>
            <p:spPr bwMode="auto">
              <a:xfrm>
                <a:off x="442" y="1671"/>
                <a:ext cx="138" cy="111"/>
              </a:xfrm>
              <a:prstGeom prst="roundRect">
                <a:avLst>
                  <a:gd name="adj" fmla="val 40088"/>
                </a:avLst>
              </a:prstGeom>
              <a:noFill/>
              <a:ln w="53975">
                <a:solidFill>
                  <a:srgbClr val="999999"/>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78" name="Rectangle 36">
                <a:extLst>
                  <a:ext uri="{FF2B5EF4-FFF2-40B4-BE49-F238E27FC236}">
                    <a16:creationId xmlns:a16="http://schemas.microsoft.com/office/drawing/2014/main" id="{C05F17FF-59B3-87B6-0AF7-35644E65590C}"/>
                  </a:ext>
                </a:extLst>
              </p:cNvPr>
              <p:cNvSpPr>
                <a:spLocks noChangeArrowheads="1"/>
              </p:cNvSpPr>
              <p:nvPr/>
            </p:nvSpPr>
            <p:spPr bwMode="auto">
              <a:xfrm>
                <a:off x="470" y="1713"/>
                <a:ext cx="83"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79" name="Rectangle 37">
                <a:extLst>
                  <a:ext uri="{FF2B5EF4-FFF2-40B4-BE49-F238E27FC236}">
                    <a16:creationId xmlns:a16="http://schemas.microsoft.com/office/drawing/2014/main" id="{CA714D02-EAAF-FC24-62E8-183E9A0E13F7}"/>
                  </a:ext>
                </a:extLst>
              </p:cNvPr>
              <p:cNvSpPr>
                <a:spLocks noChangeArrowheads="1"/>
              </p:cNvSpPr>
              <p:nvPr/>
            </p:nvSpPr>
            <p:spPr bwMode="auto">
              <a:xfrm>
                <a:off x="470" y="1713"/>
                <a:ext cx="96"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80" name="Freeform 38">
                <a:extLst>
                  <a:ext uri="{FF2B5EF4-FFF2-40B4-BE49-F238E27FC236}">
                    <a16:creationId xmlns:a16="http://schemas.microsoft.com/office/drawing/2014/main" id="{21CAA8A5-CD91-8596-757F-AD33BDAF85D5}"/>
                  </a:ext>
                </a:extLst>
              </p:cNvPr>
              <p:cNvSpPr>
                <a:spLocks/>
              </p:cNvSpPr>
              <p:nvPr/>
            </p:nvSpPr>
            <p:spPr bwMode="auto">
              <a:xfrm>
                <a:off x="580" y="1837"/>
                <a:ext cx="28" cy="27"/>
              </a:xfrm>
              <a:custGeom>
                <a:avLst/>
                <a:gdLst>
                  <a:gd name="T0" fmla="*/ 14 w 28"/>
                  <a:gd name="T1" fmla="*/ 0 h 27"/>
                  <a:gd name="T2" fmla="*/ 14 w 28"/>
                  <a:gd name="T3" fmla="*/ 0 h 27"/>
                  <a:gd name="T4" fmla="*/ 28 w 28"/>
                  <a:gd name="T5" fmla="*/ 14 h 27"/>
                  <a:gd name="T6" fmla="*/ 28 w 28"/>
                  <a:gd name="T7" fmla="*/ 27 h 27"/>
                  <a:gd name="T8" fmla="*/ 14 w 28"/>
                  <a:gd name="T9" fmla="*/ 27 h 27"/>
                  <a:gd name="T10" fmla="*/ 14 w 28"/>
                  <a:gd name="T11" fmla="*/ 27 h 27"/>
                  <a:gd name="T12" fmla="*/ 0 w 28"/>
                  <a:gd name="T13" fmla="*/ 27 h 27"/>
                  <a:gd name="T14" fmla="*/ 0 w 28"/>
                  <a:gd name="T15" fmla="*/ 14 h 27"/>
                  <a:gd name="T16" fmla="*/ 0 w 28"/>
                  <a:gd name="T17" fmla="*/ 0 h 27"/>
                  <a:gd name="T18" fmla="*/ 14 w 28"/>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27"/>
                  <a:gd name="T32" fmla="*/ 28 w 28"/>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27">
                    <a:moveTo>
                      <a:pt x="14" y="0"/>
                    </a:moveTo>
                    <a:lnTo>
                      <a:pt x="14" y="0"/>
                    </a:lnTo>
                    <a:lnTo>
                      <a:pt x="28" y="14"/>
                    </a:lnTo>
                    <a:lnTo>
                      <a:pt x="28" y="27"/>
                    </a:lnTo>
                    <a:lnTo>
                      <a:pt x="14" y="27"/>
                    </a:lnTo>
                    <a:lnTo>
                      <a:pt x="0" y="27"/>
                    </a:lnTo>
                    <a:lnTo>
                      <a:pt x="0" y="14"/>
                    </a:lnTo>
                    <a:lnTo>
                      <a:pt x="0" y="0"/>
                    </a:lnTo>
                    <a:lnTo>
                      <a:pt x="14" y="0"/>
                    </a:lnTo>
                    <a:close/>
                  </a:path>
                </a:pathLst>
              </a:custGeom>
              <a:solidFill>
                <a:srgbClr val="999999"/>
              </a:solidFill>
              <a:ln w="31750">
                <a:solidFill>
                  <a:srgbClr val="999999"/>
                </a:solidFill>
                <a:prstDash val="solid"/>
                <a:round/>
                <a:headEnd/>
                <a:tailEnd/>
              </a:ln>
            </p:spPr>
            <p:txBody>
              <a:bodyPr/>
              <a:lstStyle/>
              <a:p>
                <a:endParaRPr lang="en-US" sz="2400"/>
              </a:p>
            </p:txBody>
          </p:sp>
          <p:pic>
            <p:nvPicPr>
              <p:cNvPr id="36181" name="Picture 39">
                <a:extLst>
                  <a:ext uri="{FF2B5EF4-FFF2-40B4-BE49-F238E27FC236}">
                    <a16:creationId xmlns:a16="http://schemas.microsoft.com/office/drawing/2014/main" id="{13CC283C-AA8C-8F20-096A-2985BF3BE6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 y="1713"/>
                <a:ext cx="83" cy="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182" name="Freeform 40">
                <a:extLst>
                  <a:ext uri="{FF2B5EF4-FFF2-40B4-BE49-F238E27FC236}">
                    <a16:creationId xmlns:a16="http://schemas.microsoft.com/office/drawing/2014/main" id="{AE042659-953C-AE6B-CDE2-9F17A9681900}"/>
                  </a:ext>
                </a:extLst>
              </p:cNvPr>
              <p:cNvSpPr>
                <a:spLocks/>
              </p:cNvSpPr>
              <p:nvPr/>
            </p:nvSpPr>
            <p:spPr bwMode="auto">
              <a:xfrm>
                <a:off x="594" y="1851"/>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83" name="Line 41">
                <a:extLst>
                  <a:ext uri="{FF2B5EF4-FFF2-40B4-BE49-F238E27FC236}">
                    <a16:creationId xmlns:a16="http://schemas.microsoft.com/office/drawing/2014/main" id="{2DF61C15-9751-9CF1-7B8D-A9F4FE683FE1}"/>
                  </a:ext>
                </a:extLst>
              </p:cNvPr>
              <p:cNvSpPr>
                <a:spLocks noChangeShapeType="1"/>
              </p:cNvSpPr>
              <p:nvPr/>
            </p:nvSpPr>
            <p:spPr bwMode="auto">
              <a:xfrm>
                <a:off x="608" y="1851"/>
                <a:ext cx="1"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84" name="Rectangle 42">
                <a:extLst>
                  <a:ext uri="{FF2B5EF4-FFF2-40B4-BE49-F238E27FC236}">
                    <a16:creationId xmlns:a16="http://schemas.microsoft.com/office/drawing/2014/main" id="{6237D18C-4FBC-4B57-6F28-B9A72AD3854F}"/>
                  </a:ext>
                </a:extLst>
              </p:cNvPr>
              <p:cNvSpPr>
                <a:spLocks noChangeArrowheads="1"/>
              </p:cNvSpPr>
              <p:nvPr/>
            </p:nvSpPr>
            <p:spPr bwMode="auto">
              <a:xfrm>
                <a:off x="456" y="1768"/>
                <a:ext cx="97" cy="27"/>
              </a:xfrm>
              <a:prstGeom prst="rect">
                <a:avLst/>
              </a:prstGeom>
              <a:solidFill>
                <a:srgbClr val="D9AA73"/>
              </a:solidFill>
              <a:ln w="31750">
                <a:solidFill>
                  <a:srgbClr val="D9AA73"/>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85" name="Freeform 43">
                <a:extLst>
                  <a:ext uri="{FF2B5EF4-FFF2-40B4-BE49-F238E27FC236}">
                    <a16:creationId xmlns:a16="http://schemas.microsoft.com/office/drawing/2014/main" id="{BAB0354D-FFA0-4641-3363-78CED32857BE}"/>
                  </a:ext>
                </a:extLst>
              </p:cNvPr>
              <p:cNvSpPr>
                <a:spLocks/>
              </p:cNvSpPr>
              <p:nvPr/>
            </p:nvSpPr>
            <p:spPr bwMode="auto">
              <a:xfrm>
                <a:off x="442" y="1795"/>
                <a:ext cx="138" cy="14"/>
              </a:xfrm>
              <a:custGeom>
                <a:avLst/>
                <a:gdLst>
                  <a:gd name="T0" fmla="*/ 14 w 138"/>
                  <a:gd name="T1" fmla="*/ 0 h 14"/>
                  <a:gd name="T2" fmla="*/ 0 w 138"/>
                  <a:gd name="T3" fmla="*/ 14 h 14"/>
                  <a:gd name="T4" fmla="*/ 138 w 138"/>
                  <a:gd name="T5" fmla="*/ 14 h 14"/>
                  <a:gd name="T6" fmla="*/ 124 w 138"/>
                  <a:gd name="T7" fmla="*/ 0 h 14"/>
                  <a:gd name="T8" fmla="*/ 14 w 138"/>
                  <a:gd name="T9" fmla="*/ 0 h 14"/>
                  <a:gd name="T10" fmla="*/ 0 60000 65536"/>
                  <a:gd name="T11" fmla="*/ 0 60000 65536"/>
                  <a:gd name="T12" fmla="*/ 0 60000 65536"/>
                  <a:gd name="T13" fmla="*/ 0 60000 65536"/>
                  <a:gd name="T14" fmla="*/ 0 60000 65536"/>
                  <a:gd name="T15" fmla="*/ 0 w 138"/>
                  <a:gd name="T16" fmla="*/ 0 h 14"/>
                  <a:gd name="T17" fmla="*/ 138 w 138"/>
                  <a:gd name="T18" fmla="*/ 14 h 14"/>
                </a:gdLst>
                <a:ahLst/>
                <a:cxnLst>
                  <a:cxn ang="T10">
                    <a:pos x="T0" y="T1"/>
                  </a:cxn>
                  <a:cxn ang="T11">
                    <a:pos x="T2" y="T3"/>
                  </a:cxn>
                  <a:cxn ang="T12">
                    <a:pos x="T4" y="T5"/>
                  </a:cxn>
                  <a:cxn ang="T13">
                    <a:pos x="T6" y="T7"/>
                  </a:cxn>
                  <a:cxn ang="T14">
                    <a:pos x="T8" y="T9"/>
                  </a:cxn>
                </a:cxnLst>
                <a:rect l="T15" t="T16" r="T17" b="T18"/>
                <a:pathLst>
                  <a:path w="138" h="14">
                    <a:moveTo>
                      <a:pt x="14" y="0"/>
                    </a:moveTo>
                    <a:lnTo>
                      <a:pt x="0" y="14"/>
                    </a:lnTo>
                    <a:lnTo>
                      <a:pt x="138" y="14"/>
                    </a:lnTo>
                    <a:lnTo>
                      <a:pt x="124"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86" name="Line 44">
                <a:extLst>
                  <a:ext uri="{FF2B5EF4-FFF2-40B4-BE49-F238E27FC236}">
                    <a16:creationId xmlns:a16="http://schemas.microsoft.com/office/drawing/2014/main" id="{E04F8F79-4B01-0160-F0EA-00CE3027CE97}"/>
                  </a:ext>
                </a:extLst>
              </p:cNvPr>
              <p:cNvSpPr>
                <a:spLocks noChangeShapeType="1"/>
              </p:cNvSpPr>
              <p:nvPr/>
            </p:nvSpPr>
            <p:spPr bwMode="auto">
              <a:xfrm>
                <a:off x="456" y="1809"/>
                <a:ext cx="28"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87" name="Line 45">
                <a:extLst>
                  <a:ext uri="{FF2B5EF4-FFF2-40B4-BE49-F238E27FC236}">
                    <a16:creationId xmlns:a16="http://schemas.microsoft.com/office/drawing/2014/main" id="{CDABFA9D-C714-D954-F9CB-472412A71BEA}"/>
                  </a:ext>
                </a:extLst>
              </p:cNvPr>
              <p:cNvSpPr>
                <a:spLocks noChangeShapeType="1"/>
              </p:cNvSpPr>
              <p:nvPr/>
            </p:nvSpPr>
            <p:spPr bwMode="auto">
              <a:xfrm>
                <a:off x="470" y="1795"/>
                <a:ext cx="8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88" name="Line 46">
                <a:extLst>
                  <a:ext uri="{FF2B5EF4-FFF2-40B4-BE49-F238E27FC236}">
                    <a16:creationId xmlns:a16="http://schemas.microsoft.com/office/drawing/2014/main" id="{FF6074BE-6D79-7406-FFA5-3C6B427178D2}"/>
                  </a:ext>
                </a:extLst>
              </p:cNvPr>
              <p:cNvSpPr>
                <a:spLocks noChangeShapeType="1"/>
              </p:cNvSpPr>
              <p:nvPr/>
            </p:nvSpPr>
            <p:spPr bwMode="auto">
              <a:xfrm>
                <a:off x="456" y="1795"/>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89" name="Line 47">
                <a:extLst>
                  <a:ext uri="{FF2B5EF4-FFF2-40B4-BE49-F238E27FC236}">
                    <a16:creationId xmlns:a16="http://schemas.microsoft.com/office/drawing/2014/main" id="{457F71A0-5802-ECE8-A762-AD6DBE8149A3}"/>
                  </a:ext>
                </a:extLst>
              </p:cNvPr>
              <p:cNvSpPr>
                <a:spLocks noChangeShapeType="1"/>
              </p:cNvSpPr>
              <p:nvPr/>
            </p:nvSpPr>
            <p:spPr bwMode="auto">
              <a:xfrm>
                <a:off x="484" y="1809"/>
                <a:ext cx="55"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90" name="Line 48">
                <a:extLst>
                  <a:ext uri="{FF2B5EF4-FFF2-40B4-BE49-F238E27FC236}">
                    <a16:creationId xmlns:a16="http://schemas.microsoft.com/office/drawing/2014/main" id="{25BCBFC3-38EF-1683-4129-4F2DA9D0431E}"/>
                  </a:ext>
                </a:extLst>
              </p:cNvPr>
              <p:cNvSpPr>
                <a:spLocks noChangeShapeType="1"/>
              </p:cNvSpPr>
              <p:nvPr/>
            </p:nvSpPr>
            <p:spPr bwMode="auto">
              <a:xfrm>
                <a:off x="539" y="1795"/>
                <a:ext cx="27"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91" name="Line 49">
                <a:extLst>
                  <a:ext uri="{FF2B5EF4-FFF2-40B4-BE49-F238E27FC236}">
                    <a16:creationId xmlns:a16="http://schemas.microsoft.com/office/drawing/2014/main" id="{8CDD9152-013A-61E3-0065-151B5EAFA1FE}"/>
                  </a:ext>
                </a:extLst>
              </p:cNvPr>
              <p:cNvSpPr>
                <a:spLocks noChangeShapeType="1"/>
              </p:cNvSpPr>
              <p:nvPr/>
            </p:nvSpPr>
            <p:spPr bwMode="auto">
              <a:xfrm>
                <a:off x="553" y="1809"/>
                <a:ext cx="1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92" name="Rectangle 50">
                <a:extLst>
                  <a:ext uri="{FF2B5EF4-FFF2-40B4-BE49-F238E27FC236}">
                    <a16:creationId xmlns:a16="http://schemas.microsoft.com/office/drawing/2014/main" id="{44870EA6-2657-2091-4B49-3332E45FA094}"/>
                  </a:ext>
                </a:extLst>
              </p:cNvPr>
              <p:cNvSpPr>
                <a:spLocks noChangeArrowheads="1"/>
              </p:cNvSpPr>
              <p:nvPr/>
            </p:nvSpPr>
            <p:spPr bwMode="auto">
              <a:xfrm>
                <a:off x="497" y="1699"/>
                <a:ext cx="42"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93" name="Rectangle 51">
                <a:extLst>
                  <a:ext uri="{FF2B5EF4-FFF2-40B4-BE49-F238E27FC236}">
                    <a16:creationId xmlns:a16="http://schemas.microsoft.com/office/drawing/2014/main" id="{63DC65D8-F6B8-D134-816D-38E2B0B66EFD}"/>
                  </a:ext>
                </a:extLst>
              </p:cNvPr>
              <p:cNvSpPr>
                <a:spLocks noChangeArrowheads="1"/>
              </p:cNvSpPr>
              <p:nvPr/>
            </p:nvSpPr>
            <p:spPr bwMode="auto">
              <a:xfrm>
                <a:off x="497" y="1699"/>
                <a:ext cx="56"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94" name="Freeform 52">
                <a:extLst>
                  <a:ext uri="{FF2B5EF4-FFF2-40B4-BE49-F238E27FC236}">
                    <a16:creationId xmlns:a16="http://schemas.microsoft.com/office/drawing/2014/main" id="{F194FD7B-1499-A268-FF1C-923CAF38F5DB}"/>
                  </a:ext>
                </a:extLst>
              </p:cNvPr>
              <p:cNvSpPr>
                <a:spLocks/>
              </p:cNvSpPr>
              <p:nvPr/>
            </p:nvSpPr>
            <p:spPr bwMode="auto">
              <a:xfrm>
                <a:off x="2043" y="1299"/>
                <a:ext cx="1738" cy="1476"/>
              </a:xfrm>
              <a:custGeom>
                <a:avLst/>
                <a:gdLst>
                  <a:gd name="T0" fmla="*/ 1683 w 1738"/>
                  <a:gd name="T1" fmla="*/ 0 h 1476"/>
                  <a:gd name="T2" fmla="*/ 1738 w 1738"/>
                  <a:gd name="T3" fmla="*/ 55 h 1476"/>
                  <a:gd name="T4" fmla="*/ 41 w 1738"/>
                  <a:gd name="T5" fmla="*/ 1476 h 1476"/>
                  <a:gd name="T6" fmla="*/ 0 w 1738"/>
                  <a:gd name="T7" fmla="*/ 1421 h 1476"/>
                  <a:gd name="T8" fmla="*/ 1683 w 1738"/>
                  <a:gd name="T9" fmla="*/ 0 h 1476"/>
                  <a:gd name="T10" fmla="*/ 0 60000 65536"/>
                  <a:gd name="T11" fmla="*/ 0 60000 65536"/>
                  <a:gd name="T12" fmla="*/ 0 60000 65536"/>
                  <a:gd name="T13" fmla="*/ 0 60000 65536"/>
                  <a:gd name="T14" fmla="*/ 0 60000 65536"/>
                  <a:gd name="T15" fmla="*/ 0 w 1738"/>
                  <a:gd name="T16" fmla="*/ 0 h 1476"/>
                  <a:gd name="T17" fmla="*/ 1738 w 1738"/>
                  <a:gd name="T18" fmla="*/ 1476 h 1476"/>
                </a:gdLst>
                <a:ahLst/>
                <a:cxnLst>
                  <a:cxn ang="T10">
                    <a:pos x="T0" y="T1"/>
                  </a:cxn>
                  <a:cxn ang="T11">
                    <a:pos x="T2" y="T3"/>
                  </a:cxn>
                  <a:cxn ang="T12">
                    <a:pos x="T4" y="T5"/>
                  </a:cxn>
                  <a:cxn ang="T13">
                    <a:pos x="T6" y="T7"/>
                  </a:cxn>
                  <a:cxn ang="T14">
                    <a:pos x="T8" y="T9"/>
                  </a:cxn>
                </a:cxnLst>
                <a:rect l="T15" t="T16" r="T17" b="T18"/>
                <a:pathLst>
                  <a:path w="1738" h="1476">
                    <a:moveTo>
                      <a:pt x="1683" y="0"/>
                    </a:moveTo>
                    <a:lnTo>
                      <a:pt x="1738" y="55"/>
                    </a:lnTo>
                    <a:lnTo>
                      <a:pt x="41" y="1476"/>
                    </a:lnTo>
                    <a:lnTo>
                      <a:pt x="0" y="1421"/>
                    </a:lnTo>
                    <a:lnTo>
                      <a:pt x="1683" y="0"/>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95" name="Freeform 53">
                <a:extLst>
                  <a:ext uri="{FF2B5EF4-FFF2-40B4-BE49-F238E27FC236}">
                    <a16:creationId xmlns:a16="http://schemas.microsoft.com/office/drawing/2014/main" id="{DBB38620-1CDE-37C2-F0B6-87B0BBE33E48}"/>
                  </a:ext>
                </a:extLst>
              </p:cNvPr>
              <p:cNvSpPr>
                <a:spLocks/>
              </p:cNvSpPr>
              <p:nvPr/>
            </p:nvSpPr>
            <p:spPr bwMode="auto">
              <a:xfrm>
                <a:off x="2608" y="2237"/>
                <a:ext cx="649" cy="759"/>
              </a:xfrm>
              <a:custGeom>
                <a:avLst/>
                <a:gdLst>
                  <a:gd name="T0" fmla="*/ 649 w 649"/>
                  <a:gd name="T1" fmla="*/ 717 h 759"/>
                  <a:gd name="T2" fmla="*/ 594 w 649"/>
                  <a:gd name="T3" fmla="*/ 759 h 759"/>
                  <a:gd name="T4" fmla="*/ 0 w 649"/>
                  <a:gd name="T5" fmla="*/ 41 h 759"/>
                  <a:gd name="T6" fmla="*/ 42 w 649"/>
                  <a:gd name="T7" fmla="*/ 0 h 759"/>
                  <a:gd name="T8" fmla="*/ 649 w 649"/>
                  <a:gd name="T9" fmla="*/ 717 h 759"/>
                  <a:gd name="T10" fmla="*/ 0 60000 65536"/>
                  <a:gd name="T11" fmla="*/ 0 60000 65536"/>
                  <a:gd name="T12" fmla="*/ 0 60000 65536"/>
                  <a:gd name="T13" fmla="*/ 0 60000 65536"/>
                  <a:gd name="T14" fmla="*/ 0 60000 65536"/>
                  <a:gd name="T15" fmla="*/ 0 w 649"/>
                  <a:gd name="T16" fmla="*/ 0 h 759"/>
                  <a:gd name="T17" fmla="*/ 649 w 649"/>
                  <a:gd name="T18" fmla="*/ 759 h 759"/>
                </a:gdLst>
                <a:ahLst/>
                <a:cxnLst>
                  <a:cxn ang="T10">
                    <a:pos x="T0" y="T1"/>
                  </a:cxn>
                  <a:cxn ang="T11">
                    <a:pos x="T2" y="T3"/>
                  </a:cxn>
                  <a:cxn ang="T12">
                    <a:pos x="T4" y="T5"/>
                  </a:cxn>
                  <a:cxn ang="T13">
                    <a:pos x="T6" y="T7"/>
                  </a:cxn>
                  <a:cxn ang="T14">
                    <a:pos x="T8" y="T9"/>
                  </a:cxn>
                </a:cxnLst>
                <a:rect l="T15" t="T16" r="T17" b="T18"/>
                <a:pathLst>
                  <a:path w="649" h="759">
                    <a:moveTo>
                      <a:pt x="649" y="717"/>
                    </a:moveTo>
                    <a:lnTo>
                      <a:pt x="594" y="759"/>
                    </a:lnTo>
                    <a:lnTo>
                      <a:pt x="0" y="41"/>
                    </a:lnTo>
                    <a:lnTo>
                      <a:pt x="42" y="0"/>
                    </a:lnTo>
                    <a:lnTo>
                      <a:pt x="649" y="717"/>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96" name="Freeform 54">
                <a:extLst>
                  <a:ext uri="{FF2B5EF4-FFF2-40B4-BE49-F238E27FC236}">
                    <a16:creationId xmlns:a16="http://schemas.microsoft.com/office/drawing/2014/main" id="{D2216EE0-0239-5864-1B90-4D2576D25983}"/>
                  </a:ext>
                </a:extLst>
              </p:cNvPr>
              <p:cNvSpPr>
                <a:spLocks/>
              </p:cNvSpPr>
              <p:nvPr/>
            </p:nvSpPr>
            <p:spPr bwMode="auto">
              <a:xfrm>
                <a:off x="3091" y="3051"/>
                <a:ext cx="704" cy="359"/>
              </a:xfrm>
              <a:custGeom>
                <a:avLst/>
                <a:gdLst>
                  <a:gd name="T0" fmla="*/ 704 w 704"/>
                  <a:gd name="T1" fmla="*/ 317 h 359"/>
                  <a:gd name="T2" fmla="*/ 690 w 704"/>
                  <a:gd name="T3" fmla="*/ 359 h 359"/>
                  <a:gd name="T4" fmla="*/ 0 w 704"/>
                  <a:gd name="T5" fmla="*/ 28 h 359"/>
                  <a:gd name="T6" fmla="*/ 14 w 704"/>
                  <a:gd name="T7" fmla="*/ 0 h 359"/>
                  <a:gd name="T8" fmla="*/ 704 w 704"/>
                  <a:gd name="T9" fmla="*/ 317 h 359"/>
                  <a:gd name="T10" fmla="*/ 0 60000 65536"/>
                  <a:gd name="T11" fmla="*/ 0 60000 65536"/>
                  <a:gd name="T12" fmla="*/ 0 60000 65536"/>
                  <a:gd name="T13" fmla="*/ 0 60000 65536"/>
                  <a:gd name="T14" fmla="*/ 0 60000 65536"/>
                  <a:gd name="T15" fmla="*/ 0 w 704"/>
                  <a:gd name="T16" fmla="*/ 0 h 359"/>
                  <a:gd name="T17" fmla="*/ 704 w 704"/>
                  <a:gd name="T18" fmla="*/ 359 h 359"/>
                </a:gdLst>
                <a:ahLst/>
                <a:cxnLst>
                  <a:cxn ang="T10">
                    <a:pos x="T0" y="T1"/>
                  </a:cxn>
                  <a:cxn ang="T11">
                    <a:pos x="T2" y="T3"/>
                  </a:cxn>
                  <a:cxn ang="T12">
                    <a:pos x="T4" y="T5"/>
                  </a:cxn>
                  <a:cxn ang="T13">
                    <a:pos x="T6" y="T7"/>
                  </a:cxn>
                  <a:cxn ang="T14">
                    <a:pos x="T8" y="T9"/>
                  </a:cxn>
                </a:cxnLst>
                <a:rect l="T15" t="T16" r="T17" b="T18"/>
                <a:pathLst>
                  <a:path w="704" h="359">
                    <a:moveTo>
                      <a:pt x="704" y="317"/>
                    </a:moveTo>
                    <a:lnTo>
                      <a:pt x="690" y="359"/>
                    </a:lnTo>
                    <a:lnTo>
                      <a:pt x="0" y="28"/>
                    </a:lnTo>
                    <a:lnTo>
                      <a:pt x="14" y="0"/>
                    </a:lnTo>
                    <a:lnTo>
                      <a:pt x="704" y="317"/>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97" name="Freeform 55">
                <a:extLst>
                  <a:ext uri="{FF2B5EF4-FFF2-40B4-BE49-F238E27FC236}">
                    <a16:creationId xmlns:a16="http://schemas.microsoft.com/office/drawing/2014/main" id="{FD7C0AB7-0222-A433-F272-637390091A67}"/>
                  </a:ext>
                </a:extLst>
              </p:cNvPr>
              <p:cNvSpPr>
                <a:spLocks/>
              </p:cNvSpPr>
              <p:nvPr/>
            </p:nvSpPr>
            <p:spPr bwMode="auto">
              <a:xfrm>
                <a:off x="2553" y="1699"/>
                <a:ext cx="359" cy="359"/>
              </a:xfrm>
              <a:custGeom>
                <a:avLst/>
                <a:gdLst>
                  <a:gd name="T0" fmla="*/ 359 w 359"/>
                  <a:gd name="T1" fmla="*/ 331 h 359"/>
                  <a:gd name="T2" fmla="*/ 331 w 359"/>
                  <a:gd name="T3" fmla="*/ 359 h 359"/>
                  <a:gd name="T4" fmla="*/ 0 w 359"/>
                  <a:gd name="T5" fmla="*/ 14 h 359"/>
                  <a:gd name="T6" fmla="*/ 14 w 359"/>
                  <a:gd name="T7" fmla="*/ 0 h 359"/>
                  <a:gd name="T8" fmla="*/ 359 w 359"/>
                  <a:gd name="T9" fmla="*/ 331 h 359"/>
                  <a:gd name="T10" fmla="*/ 0 60000 65536"/>
                  <a:gd name="T11" fmla="*/ 0 60000 65536"/>
                  <a:gd name="T12" fmla="*/ 0 60000 65536"/>
                  <a:gd name="T13" fmla="*/ 0 60000 65536"/>
                  <a:gd name="T14" fmla="*/ 0 60000 65536"/>
                  <a:gd name="T15" fmla="*/ 0 w 359"/>
                  <a:gd name="T16" fmla="*/ 0 h 359"/>
                  <a:gd name="T17" fmla="*/ 359 w 359"/>
                  <a:gd name="T18" fmla="*/ 359 h 359"/>
                </a:gdLst>
                <a:ahLst/>
                <a:cxnLst>
                  <a:cxn ang="T10">
                    <a:pos x="T0" y="T1"/>
                  </a:cxn>
                  <a:cxn ang="T11">
                    <a:pos x="T2" y="T3"/>
                  </a:cxn>
                  <a:cxn ang="T12">
                    <a:pos x="T4" y="T5"/>
                  </a:cxn>
                  <a:cxn ang="T13">
                    <a:pos x="T6" y="T7"/>
                  </a:cxn>
                  <a:cxn ang="T14">
                    <a:pos x="T8" y="T9"/>
                  </a:cxn>
                </a:cxnLst>
                <a:rect l="T15" t="T16" r="T17" b="T18"/>
                <a:pathLst>
                  <a:path w="359" h="359">
                    <a:moveTo>
                      <a:pt x="359" y="331"/>
                    </a:moveTo>
                    <a:lnTo>
                      <a:pt x="331" y="359"/>
                    </a:lnTo>
                    <a:lnTo>
                      <a:pt x="0" y="14"/>
                    </a:lnTo>
                    <a:lnTo>
                      <a:pt x="14" y="0"/>
                    </a:lnTo>
                    <a:lnTo>
                      <a:pt x="359" y="331"/>
                    </a:lnTo>
                    <a:close/>
                  </a:path>
                </a:pathLst>
              </a:custGeom>
              <a:solidFill>
                <a:srgbClr val="FFDC99"/>
              </a:solidFill>
              <a:ln w="31750">
                <a:solidFill>
                  <a:srgbClr val="FFDC99"/>
                </a:solidFill>
                <a:prstDash val="solid"/>
                <a:round/>
                <a:headEnd/>
                <a:tailEnd/>
              </a:ln>
            </p:spPr>
            <p:txBody>
              <a:bodyPr/>
              <a:lstStyle/>
              <a:p>
                <a:endParaRPr lang="en-US" sz="2400"/>
              </a:p>
            </p:txBody>
          </p:sp>
          <p:sp>
            <p:nvSpPr>
              <p:cNvPr id="36198" name="Freeform 56">
                <a:extLst>
                  <a:ext uri="{FF2B5EF4-FFF2-40B4-BE49-F238E27FC236}">
                    <a16:creationId xmlns:a16="http://schemas.microsoft.com/office/drawing/2014/main" id="{DCB17B4A-2438-BBB8-DD11-3F71621EFD89}"/>
                  </a:ext>
                </a:extLst>
              </p:cNvPr>
              <p:cNvSpPr>
                <a:spLocks/>
              </p:cNvSpPr>
              <p:nvPr/>
            </p:nvSpPr>
            <p:spPr bwMode="auto">
              <a:xfrm>
                <a:off x="704" y="2016"/>
                <a:ext cx="42" cy="69"/>
              </a:xfrm>
              <a:custGeom>
                <a:avLst/>
                <a:gdLst>
                  <a:gd name="T0" fmla="*/ 0 w 42"/>
                  <a:gd name="T1" fmla="*/ 0 h 69"/>
                  <a:gd name="T2" fmla="*/ 42 w 42"/>
                  <a:gd name="T3" fmla="*/ 14 h 69"/>
                  <a:gd name="T4" fmla="*/ 42 w 42"/>
                  <a:gd name="T5" fmla="*/ 69 h 69"/>
                  <a:gd name="T6" fmla="*/ 0 60000 65536"/>
                  <a:gd name="T7" fmla="*/ 0 60000 65536"/>
                  <a:gd name="T8" fmla="*/ 0 60000 65536"/>
                  <a:gd name="T9" fmla="*/ 0 w 42"/>
                  <a:gd name="T10" fmla="*/ 0 h 69"/>
                  <a:gd name="T11" fmla="*/ 42 w 42"/>
                  <a:gd name="T12" fmla="*/ 69 h 69"/>
                </a:gdLst>
                <a:ahLst/>
                <a:cxnLst>
                  <a:cxn ang="T6">
                    <a:pos x="T0" y="T1"/>
                  </a:cxn>
                  <a:cxn ang="T7">
                    <a:pos x="T2" y="T3"/>
                  </a:cxn>
                  <a:cxn ang="T8">
                    <a:pos x="T4" y="T5"/>
                  </a:cxn>
                </a:cxnLst>
                <a:rect l="T9" t="T10" r="T11" b="T12"/>
                <a:pathLst>
                  <a:path w="42" h="69">
                    <a:moveTo>
                      <a:pt x="0" y="0"/>
                    </a:moveTo>
                    <a:lnTo>
                      <a:pt x="42" y="14"/>
                    </a:lnTo>
                    <a:lnTo>
                      <a:pt x="42"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99" name="AutoShape 57">
                <a:extLst>
                  <a:ext uri="{FF2B5EF4-FFF2-40B4-BE49-F238E27FC236}">
                    <a16:creationId xmlns:a16="http://schemas.microsoft.com/office/drawing/2014/main" id="{E9FB6EF6-262B-B56F-2F54-634F63833150}"/>
                  </a:ext>
                </a:extLst>
              </p:cNvPr>
              <p:cNvSpPr>
                <a:spLocks noChangeArrowheads="1"/>
              </p:cNvSpPr>
              <p:nvPr/>
            </p:nvSpPr>
            <p:spPr bwMode="auto">
              <a:xfrm>
                <a:off x="594" y="1933"/>
                <a:ext cx="110" cy="83"/>
              </a:xfrm>
              <a:prstGeom prst="roundRect">
                <a:avLst>
                  <a:gd name="adj" fmla="val 50000"/>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00" name="AutoShape 58">
                <a:extLst>
                  <a:ext uri="{FF2B5EF4-FFF2-40B4-BE49-F238E27FC236}">
                    <a16:creationId xmlns:a16="http://schemas.microsoft.com/office/drawing/2014/main" id="{8413932D-25AC-323B-6603-EB603D910E9C}"/>
                  </a:ext>
                </a:extLst>
              </p:cNvPr>
              <p:cNvSpPr>
                <a:spLocks noChangeArrowheads="1"/>
              </p:cNvSpPr>
              <p:nvPr/>
            </p:nvSpPr>
            <p:spPr bwMode="auto">
              <a:xfrm>
                <a:off x="580" y="1920"/>
                <a:ext cx="138" cy="110"/>
              </a:xfrm>
              <a:prstGeom prst="roundRect">
                <a:avLst>
                  <a:gd name="adj" fmla="val 40454"/>
                </a:avLst>
              </a:prstGeom>
              <a:noFill/>
              <a:ln w="53975">
                <a:solidFill>
                  <a:srgbClr val="999999"/>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01" name="Rectangle 59">
                <a:extLst>
                  <a:ext uri="{FF2B5EF4-FFF2-40B4-BE49-F238E27FC236}">
                    <a16:creationId xmlns:a16="http://schemas.microsoft.com/office/drawing/2014/main" id="{68BC4300-46F0-1AA5-7568-DBC26DB27755}"/>
                  </a:ext>
                </a:extLst>
              </p:cNvPr>
              <p:cNvSpPr>
                <a:spLocks noChangeArrowheads="1"/>
              </p:cNvSpPr>
              <p:nvPr/>
            </p:nvSpPr>
            <p:spPr bwMode="auto">
              <a:xfrm>
                <a:off x="608" y="1947"/>
                <a:ext cx="83" cy="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02" name="Rectangle 60">
                <a:extLst>
                  <a:ext uri="{FF2B5EF4-FFF2-40B4-BE49-F238E27FC236}">
                    <a16:creationId xmlns:a16="http://schemas.microsoft.com/office/drawing/2014/main" id="{A6FFBC6C-AB39-072A-22EA-35BEC35509F3}"/>
                  </a:ext>
                </a:extLst>
              </p:cNvPr>
              <p:cNvSpPr>
                <a:spLocks noChangeArrowheads="1"/>
              </p:cNvSpPr>
              <p:nvPr/>
            </p:nvSpPr>
            <p:spPr bwMode="auto">
              <a:xfrm>
                <a:off x="608" y="1947"/>
                <a:ext cx="96"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03" name="Freeform 61">
                <a:extLst>
                  <a:ext uri="{FF2B5EF4-FFF2-40B4-BE49-F238E27FC236}">
                    <a16:creationId xmlns:a16="http://schemas.microsoft.com/office/drawing/2014/main" id="{2B4B6EBD-B743-9D01-4A08-A33ECBBB2766}"/>
                  </a:ext>
                </a:extLst>
              </p:cNvPr>
              <p:cNvSpPr>
                <a:spLocks/>
              </p:cNvSpPr>
              <p:nvPr/>
            </p:nvSpPr>
            <p:spPr bwMode="auto">
              <a:xfrm>
                <a:off x="732" y="2071"/>
                <a:ext cx="28" cy="42"/>
              </a:xfrm>
              <a:custGeom>
                <a:avLst/>
                <a:gdLst>
                  <a:gd name="T0" fmla="*/ 14 w 28"/>
                  <a:gd name="T1" fmla="*/ 0 h 42"/>
                  <a:gd name="T2" fmla="*/ 14 w 28"/>
                  <a:gd name="T3" fmla="*/ 0 h 42"/>
                  <a:gd name="T4" fmla="*/ 28 w 28"/>
                  <a:gd name="T5" fmla="*/ 14 h 42"/>
                  <a:gd name="T6" fmla="*/ 28 w 28"/>
                  <a:gd name="T7" fmla="*/ 28 h 42"/>
                  <a:gd name="T8" fmla="*/ 14 w 28"/>
                  <a:gd name="T9" fmla="*/ 42 h 42"/>
                  <a:gd name="T10" fmla="*/ 14 w 28"/>
                  <a:gd name="T11" fmla="*/ 42 h 42"/>
                  <a:gd name="T12" fmla="*/ 0 w 28"/>
                  <a:gd name="T13" fmla="*/ 28 h 42"/>
                  <a:gd name="T14" fmla="*/ 0 w 28"/>
                  <a:gd name="T15" fmla="*/ 14 h 42"/>
                  <a:gd name="T16" fmla="*/ 0 w 28"/>
                  <a:gd name="T17" fmla="*/ 0 h 42"/>
                  <a:gd name="T18" fmla="*/ 14 w 28"/>
                  <a:gd name="T19" fmla="*/ 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2"/>
                  <a:gd name="T32" fmla="*/ 28 w 28"/>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2">
                    <a:moveTo>
                      <a:pt x="14" y="0"/>
                    </a:moveTo>
                    <a:lnTo>
                      <a:pt x="14" y="0"/>
                    </a:lnTo>
                    <a:lnTo>
                      <a:pt x="28" y="14"/>
                    </a:lnTo>
                    <a:lnTo>
                      <a:pt x="28" y="28"/>
                    </a:lnTo>
                    <a:lnTo>
                      <a:pt x="14" y="42"/>
                    </a:lnTo>
                    <a:lnTo>
                      <a:pt x="0" y="28"/>
                    </a:lnTo>
                    <a:lnTo>
                      <a:pt x="0" y="14"/>
                    </a:lnTo>
                    <a:lnTo>
                      <a:pt x="0" y="0"/>
                    </a:lnTo>
                    <a:lnTo>
                      <a:pt x="14" y="0"/>
                    </a:lnTo>
                    <a:close/>
                  </a:path>
                </a:pathLst>
              </a:custGeom>
              <a:solidFill>
                <a:srgbClr val="999999"/>
              </a:solidFill>
              <a:ln w="31750">
                <a:solidFill>
                  <a:srgbClr val="999999"/>
                </a:solidFill>
                <a:prstDash val="solid"/>
                <a:round/>
                <a:headEnd/>
                <a:tailEnd/>
              </a:ln>
            </p:spPr>
            <p:txBody>
              <a:bodyPr/>
              <a:lstStyle/>
              <a:p>
                <a:endParaRPr lang="en-US" sz="2400"/>
              </a:p>
            </p:txBody>
          </p:sp>
          <p:pic>
            <p:nvPicPr>
              <p:cNvPr id="36204" name="Picture 62">
                <a:extLst>
                  <a:ext uri="{FF2B5EF4-FFF2-40B4-BE49-F238E27FC236}">
                    <a16:creationId xmlns:a16="http://schemas.microsoft.com/office/drawing/2014/main" id="{1B122331-D0FC-39EE-A9D5-B78EAAE9934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 y="1961"/>
                <a:ext cx="69" cy="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205" name="Line 63">
                <a:extLst>
                  <a:ext uri="{FF2B5EF4-FFF2-40B4-BE49-F238E27FC236}">
                    <a16:creationId xmlns:a16="http://schemas.microsoft.com/office/drawing/2014/main" id="{A6031412-10D7-B220-8F3A-AA269C252A02}"/>
                  </a:ext>
                </a:extLst>
              </p:cNvPr>
              <p:cNvSpPr>
                <a:spLocks noChangeShapeType="1"/>
              </p:cNvSpPr>
              <p:nvPr/>
            </p:nvSpPr>
            <p:spPr bwMode="auto">
              <a:xfrm>
                <a:off x="732" y="2085"/>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06" name="Line 64">
                <a:extLst>
                  <a:ext uri="{FF2B5EF4-FFF2-40B4-BE49-F238E27FC236}">
                    <a16:creationId xmlns:a16="http://schemas.microsoft.com/office/drawing/2014/main" id="{E5038A04-6253-6DDB-F8CD-09D384E9E01C}"/>
                  </a:ext>
                </a:extLst>
              </p:cNvPr>
              <p:cNvSpPr>
                <a:spLocks noChangeShapeType="1"/>
              </p:cNvSpPr>
              <p:nvPr/>
            </p:nvSpPr>
            <p:spPr bwMode="auto">
              <a:xfrm>
                <a:off x="746" y="2085"/>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07" name="Line 65">
                <a:extLst>
                  <a:ext uri="{FF2B5EF4-FFF2-40B4-BE49-F238E27FC236}">
                    <a16:creationId xmlns:a16="http://schemas.microsoft.com/office/drawing/2014/main" id="{03511046-700A-FCA1-51B0-4217B478EBD5}"/>
                  </a:ext>
                </a:extLst>
              </p:cNvPr>
              <p:cNvSpPr>
                <a:spLocks noChangeShapeType="1"/>
              </p:cNvSpPr>
              <p:nvPr/>
            </p:nvSpPr>
            <p:spPr bwMode="auto">
              <a:xfrm>
                <a:off x="746" y="2085"/>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08" name="Rectangle 66">
                <a:extLst>
                  <a:ext uri="{FF2B5EF4-FFF2-40B4-BE49-F238E27FC236}">
                    <a16:creationId xmlns:a16="http://schemas.microsoft.com/office/drawing/2014/main" id="{FA794DCB-C698-6993-30E8-D336CC29CEC0}"/>
                  </a:ext>
                </a:extLst>
              </p:cNvPr>
              <p:cNvSpPr>
                <a:spLocks noChangeArrowheads="1"/>
              </p:cNvSpPr>
              <p:nvPr/>
            </p:nvSpPr>
            <p:spPr bwMode="auto">
              <a:xfrm>
                <a:off x="608" y="2016"/>
                <a:ext cx="96" cy="14"/>
              </a:xfrm>
              <a:prstGeom prst="rect">
                <a:avLst/>
              </a:prstGeom>
              <a:solidFill>
                <a:srgbClr val="D9AA73"/>
              </a:solidFill>
              <a:ln w="31750">
                <a:solidFill>
                  <a:srgbClr val="D9AA73"/>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09" name="Freeform 67">
                <a:extLst>
                  <a:ext uri="{FF2B5EF4-FFF2-40B4-BE49-F238E27FC236}">
                    <a16:creationId xmlns:a16="http://schemas.microsoft.com/office/drawing/2014/main" id="{BAD3E03A-C7DC-4FF8-ED98-6899786DBC8A}"/>
                  </a:ext>
                </a:extLst>
              </p:cNvPr>
              <p:cNvSpPr>
                <a:spLocks/>
              </p:cNvSpPr>
              <p:nvPr/>
            </p:nvSpPr>
            <p:spPr bwMode="auto">
              <a:xfrm>
                <a:off x="594" y="2030"/>
                <a:ext cx="124" cy="28"/>
              </a:xfrm>
              <a:custGeom>
                <a:avLst/>
                <a:gdLst>
                  <a:gd name="T0" fmla="*/ 14 w 124"/>
                  <a:gd name="T1" fmla="*/ 0 h 28"/>
                  <a:gd name="T2" fmla="*/ 0 w 124"/>
                  <a:gd name="T3" fmla="*/ 28 h 28"/>
                  <a:gd name="T4" fmla="*/ 124 w 124"/>
                  <a:gd name="T5" fmla="*/ 28 h 28"/>
                  <a:gd name="T6" fmla="*/ 110 w 124"/>
                  <a:gd name="T7" fmla="*/ 0 h 28"/>
                  <a:gd name="T8" fmla="*/ 14 w 124"/>
                  <a:gd name="T9" fmla="*/ 0 h 28"/>
                  <a:gd name="T10" fmla="*/ 0 60000 65536"/>
                  <a:gd name="T11" fmla="*/ 0 60000 65536"/>
                  <a:gd name="T12" fmla="*/ 0 60000 65536"/>
                  <a:gd name="T13" fmla="*/ 0 60000 65536"/>
                  <a:gd name="T14" fmla="*/ 0 60000 65536"/>
                  <a:gd name="T15" fmla="*/ 0 w 124"/>
                  <a:gd name="T16" fmla="*/ 0 h 28"/>
                  <a:gd name="T17" fmla="*/ 124 w 124"/>
                  <a:gd name="T18" fmla="*/ 28 h 28"/>
                </a:gdLst>
                <a:ahLst/>
                <a:cxnLst>
                  <a:cxn ang="T10">
                    <a:pos x="T0" y="T1"/>
                  </a:cxn>
                  <a:cxn ang="T11">
                    <a:pos x="T2" y="T3"/>
                  </a:cxn>
                  <a:cxn ang="T12">
                    <a:pos x="T4" y="T5"/>
                  </a:cxn>
                  <a:cxn ang="T13">
                    <a:pos x="T6" y="T7"/>
                  </a:cxn>
                  <a:cxn ang="T14">
                    <a:pos x="T8" y="T9"/>
                  </a:cxn>
                </a:cxnLst>
                <a:rect l="T15" t="T16" r="T17" b="T18"/>
                <a:pathLst>
                  <a:path w="124" h="28">
                    <a:moveTo>
                      <a:pt x="14" y="0"/>
                    </a:moveTo>
                    <a:lnTo>
                      <a:pt x="0" y="28"/>
                    </a:lnTo>
                    <a:lnTo>
                      <a:pt x="124" y="28"/>
                    </a:lnTo>
                    <a:lnTo>
                      <a:pt x="110"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210" name="Line 68">
                <a:extLst>
                  <a:ext uri="{FF2B5EF4-FFF2-40B4-BE49-F238E27FC236}">
                    <a16:creationId xmlns:a16="http://schemas.microsoft.com/office/drawing/2014/main" id="{0610FAFF-586C-7249-5A35-8BFC6B35D818}"/>
                  </a:ext>
                </a:extLst>
              </p:cNvPr>
              <p:cNvSpPr>
                <a:spLocks noChangeShapeType="1"/>
              </p:cNvSpPr>
              <p:nvPr/>
            </p:nvSpPr>
            <p:spPr bwMode="auto">
              <a:xfrm>
                <a:off x="608" y="2044"/>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11" name="Line 69">
                <a:extLst>
                  <a:ext uri="{FF2B5EF4-FFF2-40B4-BE49-F238E27FC236}">
                    <a16:creationId xmlns:a16="http://schemas.microsoft.com/office/drawing/2014/main" id="{4CED8E78-51B5-C47C-93D6-D09B66FF5DAE}"/>
                  </a:ext>
                </a:extLst>
              </p:cNvPr>
              <p:cNvSpPr>
                <a:spLocks noChangeShapeType="1"/>
              </p:cNvSpPr>
              <p:nvPr/>
            </p:nvSpPr>
            <p:spPr bwMode="auto">
              <a:xfrm>
                <a:off x="608" y="2030"/>
                <a:ext cx="96"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12" name="Line 70">
                <a:extLst>
                  <a:ext uri="{FF2B5EF4-FFF2-40B4-BE49-F238E27FC236}">
                    <a16:creationId xmlns:a16="http://schemas.microsoft.com/office/drawing/2014/main" id="{DF385E08-0540-DBAF-31CC-6D5BB848F2E7}"/>
                  </a:ext>
                </a:extLst>
              </p:cNvPr>
              <p:cNvSpPr>
                <a:spLocks noChangeShapeType="1"/>
              </p:cNvSpPr>
              <p:nvPr/>
            </p:nvSpPr>
            <p:spPr bwMode="auto">
              <a:xfrm>
                <a:off x="608" y="2044"/>
                <a:ext cx="55"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13" name="Line 71">
                <a:extLst>
                  <a:ext uri="{FF2B5EF4-FFF2-40B4-BE49-F238E27FC236}">
                    <a16:creationId xmlns:a16="http://schemas.microsoft.com/office/drawing/2014/main" id="{A4201797-DB70-E1D6-3EE8-7A1CE6C68B7D}"/>
                  </a:ext>
                </a:extLst>
              </p:cNvPr>
              <p:cNvSpPr>
                <a:spLocks noChangeShapeType="1"/>
              </p:cNvSpPr>
              <p:nvPr/>
            </p:nvSpPr>
            <p:spPr bwMode="auto">
              <a:xfrm>
                <a:off x="635" y="2044"/>
                <a:ext cx="56"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14" name="Line 72">
                <a:extLst>
                  <a:ext uri="{FF2B5EF4-FFF2-40B4-BE49-F238E27FC236}">
                    <a16:creationId xmlns:a16="http://schemas.microsoft.com/office/drawing/2014/main" id="{7968431C-C8D3-C259-4788-74F645B95808}"/>
                  </a:ext>
                </a:extLst>
              </p:cNvPr>
              <p:cNvSpPr>
                <a:spLocks noChangeShapeType="1"/>
              </p:cNvSpPr>
              <p:nvPr/>
            </p:nvSpPr>
            <p:spPr bwMode="auto">
              <a:xfrm>
                <a:off x="677" y="2044"/>
                <a:ext cx="27"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15" name="Line 73">
                <a:extLst>
                  <a:ext uri="{FF2B5EF4-FFF2-40B4-BE49-F238E27FC236}">
                    <a16:creationId xmlns:a16="http://schemas.microsoft.com/office/drawing/2014/main" id="{F8367694-AAF5-E35B-A94C-23137EDB5826}"/>
                  </a:ext>
                </a:extLst>
              </p:cNvPr>
              <p:cNvSpPr>
                <a:spLocks noChangeShapeType="1"/>
              </p:cNvSpPr>
              <p:nvPr/>
            </p:nvSpPr>
            <p:spPr bwMode="auto">
              <a:xfrm>
                <a:off x="691" y="2044"/>
                <a:ext cx="27"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16" name="Rectangle 74">
                <a:extLst>
                  <a:ext uri="{FF2B5EF4-FFF2-40B4-BE49-F238E27FC236}">
                    <a16:creationId xmlns:a16="http://schemas.microsoft.com/office/drawing/2014/main" id="{0E25A6D3-C56A-BED3-7D8A-B334259118F2}"/>
                  </a:ext>
                </a:extLst>
              </p:cNvPr>
              <p:cNvSpPr>
                <a:spLocks noChangeArrowheads="1"/>
              </p:cNvSpPr>
              <p:nvPr/>
            </p:nvSpPr>
            <p:spPr bwMode="auto">
              <a:xfrm>
                <a:off x="649" y="1933"/>
                <a:ext cx="28" cy="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17" name="Rectangle 75">
                <a:extLst>
                  <a:ext uri="{FF2B5EF4-FFF2-40B4-BE49-F238E27FC236}">
                    <a16:creationId xmlns:a16="http://schemas.microsoft.com/office/drawing/2014/main" id="{4E41B513-264B-C2CB-28ED-1A0E6084BDE9}"/>
                  </a:ext>
                </a:extLst>
              </p:cNvPr>
              <p:cNvSpPr>
                <a:spLocks noChangeArrowheads="1"/>
              </p:cNvSpPr>
              <p:nvPr/>
            </p:nvSpPr>
            <p:spPr bwMode="auto">
              <a:xfrm>
                <a:off x="649" y="1933"/>
                <a:ext cx="42" cy="56"/>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18" name="Freeform 76">
                <a:extLst>
                  <a:ext uri="{FF2B5EF4-FFF2-40B4-BE49-F238E27FC236}">
                    <a16:creationId xmlns:a16="http://schemas.microsoft.com/office/drawing/2014/main" id="{35ED706A-DB6B-0189-DE97-94BDD3B9A19F}"/>
                  </a:ext>
                </a:extLst>
              </p:cNvPr>
              <p:cNvSpPr>
                <a:spLocks/>
              </p:cNvSpPr>
              <p:nvPr/>
            </p:nvSpPr>
            <p:spPr bwMode="auto">
              <a:xfrm>
                <a:off x="1256" y="1989"/>
                <a:ext cx="42" cy="69"/>
              </a:xfrm>
              <a:custGeom>
                <a:avLst/>
                <a:gdLst>
                  <a:gd name="T0" fmla="*/ 0 w 42"/>
                  <a:gd name="T1" fmla="*/ 0 h 69"/>
                  <a:gd name="T2" fmla="*/ 42 w 42"/>
                  <a:gd name="T3" fmla="*/ 13 h 69"/>
                  <a:gd name="T4" fmla="*/ 42 w 42"/>
                  <a:gd name="T5" fmla="*/ 69 h 69"/>
                  <a:gd name="T6" fmla="*/ 0 60000 65536"/>
                  <a:gd name="T7" fmla="*/ 0 60000 65536"/>
                  <a:gd name="T8" fmla="*/ 0 60000 65536"/>
                  <a:gd name="T9" fmla="*/ 0 w 42"/>
                  <a:gd name="T10" fmla="*/ 0 h 69"/>
                  <a:gd name="T11" fmla="*/ 42 w 42"/>
                  <a:gd name="T12" fmla="*/ 69 h 69"/>
                </a:gdLst>
                <a:ahLst/>
                <a:cxnLst>
                  <a:cxn ang="T6">
                    <a:pos x="T0" y="T1"/>
                  </a:cxn>
                  <a:cxn ang="T7">
                    <a:pos x="T2" y="T3"/>
                  </a:cxn>
                  <a:cxn ang="T8">
                    <a:pos x="T4" y="T5"/>
                  </a:cxn>
                </a:cxnLst>
                <a:rect l="T9" t="T10" r="T11" b="T12"/>
                <a:pathLst>
                  <a:path w="42" h="69">
                    <a:moveTo>
                      <a:pt x="0" y="0"/>
                    </a:moveTo>
                    <a:lnTo>
                      <a:pt x="42" y="13"/>
                    </a:lnTo>
                    <a:lnTo>
                      <a:pt x="42"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219" name="AutoShape 77">
                <a:extLst>
                  <a:ext uri="{FF2B5EF4-FFF2-40B4-BE49-F238E27FC236}">
                    <a16:creationId xmlns:a16="http://schemas.microsoft.com/office/drawing/2014/main" id="{46D36498-49DC-A80B-B2FE-6C36E24C2FC1}"/>
                  </a:ext>
                </a:extLst>
              </p:cNvPr>
              <p:cNvSpPr>
                <a:spLocks noChangeArrowheads="1"/>
              </p:cNvSpPr>
              <p:nvPr/>
            </p:nvSpPr>
            <p:spPr bwMode="auto">
              <a:xfrm>
                <a:off x="1146" y="1906"/>
                <a:ext cx="110" cy="83"/>
              </a:xfrm>
              <a:prstGeom prst="roundRect">
                <a:avLst>
                  <a:gd name="adj" fmla="val 50000"/>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20" name="AutoShape 78">
                <a:extLst>
                  <a:ext uri="{FF2B5EF4-FFF2-40B4-BE49-F238E27FC236}">
                    <a16:creationId xmlns:a16="http://schemas.microsoft.com/office/drawing/2014/main" id="{CF1CE5E5-338B-D395-AB0B-C1A1C16F397E}"/>
                  </a:ext>
                </a:extLst>
              </p:cNvPr>
              <p:cNvSpPr>
                <a:spLocks noChangeArrowheads="1"/>
              </p:cNvSpPr>
              <p:nvPr/>
            </p:nvSpPr>
            <p:spPr bwMode="auto">
              <a:xfrm>
                <a:off x="1132" y="1892"/>
                <a:ext cx="138" cy="110"/>
              </a:xfrm>
              <a:prstGeom prst="roundRect">
                <a:avLst>
                  <a:gd name="adj" fmla="val 40454"/>
                </a:avLst>
              </a:prstGeom>
              <a:noFill/>
              <a:ln w="53975">
                <a:solidFill>
                  <a:srgbClr val="999999"/>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21" name="Rectangle 79">
                <a:extLst>
                  <a:ext uri="{FF2B5EF4-FFF2-40B4-BE49-F238E27FC236}">
                    <a16:creationId xmlns:a16="http://schemas.microsoft.com/office/drawing/2014/main" id="{0FD1101E-084D-CBC8-6B61-358D9EBD9A10}"/>
                  </a:ext>
                </a:extLst>
              </p:cNvPr>
              <p:cNvSpPr>
                <a:spLocks noChangeArrowheads="1"/>
              </p:cNvSpPr>
              <p:nvPr/>
            </p:nvSpPr>
            <p:spPr bwMode="auto">
              <a:xfrm>
                <a:off x="1160" y="1920"/>
                <a:ext cx="82"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22" name="Rectangle 80">
                <a:extLst>
                  <a:ext uri="{FF2B5EF4-FFF2-40B4-BE49-F238E27FC236}">
                    <a16:creationId xmlns:a16="http://schemas.microsoft.com/office/drawing/2014/main" id="{A2A64253-AF1B-CA5D-2110-482AEFC1B64D}"/>
                  </a:ext>
                </a:extLst>
              </p:cNvPr>
              <p:cNvSpPr>
                <a:spLocks noChangeArrowheads="1"/>
              </p:cNvSpPr>
              <p:nvPr/>
            </p:nvSpPr>
            <p:spPr bwMode="auto">
              <a:xfrm>
                <a:off x="1160" y="1920"/>
                <a:ext cx="96"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23" name="Freeform 81">
                <a:extLst>
                  <a:ext uri="{FF2B5EF4-FFF2-40B4-BE49-F238E27FC236}">
                    <a16:creationId xmlns:a16="http://schemas.microsoft.com/office/drawing/2014/main" id="{F27DECC5-8E00-B807-B59A-FF3E8AD30765}"/>
                  </a:ext>
                </a:extLst>
              </p:cNvPr>
              <p:cNvSpPr>
                <a:spLocks/>
              </p:cNvSpPr>
              <p:nvPr/>
            </p:nvSpPr>
            <p:spPr bwMode="auto">
              <a:xfrm>
                <a:off x="1284" y="2044"/>
                <a:ext cx="27" cy="41"/>
              </a:xfrm>
              <a:custGeom>
                <a:avLst/>
                <a:gdLst>
                  <a:gd name="T0" fmla="*/ 14 w 27"/>
                  <a:gd name="T1" fmla="*/ 0 h 41"/>
                  <a:gd name="T2" fmla="*/ 14 w 27"/>
                  <a:gd name="T3" fmla="*/ 0 h 41"/>
                  <a:gd name="T4" fmla="*/ 27 w 27"/>
                  <a:gd name="T5" fmla="*/ 14 h 41"/>
                  <a:gd name="T6" fmla="*/ 27 w 27"/>
                  <a:gd name="T7" fmla="*/ 27 h 41"/>
                  <a:gd name="T8" fmla="*/ 14 w 27"/>
                  <a:gd name="T9" fmla="*/ 41 h 41"/>
                  <a:gd name="T10" fmla="*/ 14 w 27"/>
                  <a:gd name="T11" fmla="*/ 41 h 41"/>
                  <a:gd name="T12" fmla="*/ 0 w 27"/>
                  <a:gd name="T13" fmla="*/ 27 h 41"/>
                  <a:gd name="T14" fmla="*/ 0 w 27"/>
                  <a:gd name="T15" fmla="*/ 14 h 41"/>
                  <a:gd name="T16" fmla="*/ 0 w 27"/>
                  <a:gd name="T17" fmla="*/ 0 h 41"/>
                  <a:gd name="T18" fmla="*/ 14 w 27"/>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41"/>
                  <a:gd name="T32" fmla="*/ 27 w 27"/>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41">
                    <a:moveTo>
                      <a:pt x="14" y="0"/>
                    </a:moveTo>
                    <a:lnTo>
                      <a:pt x="14" y="0"/>
                    </a:lnTo>
                    <a:lnTo>
                      <a:pt x="27" y="14"/>
                    </a:lnTo>
                    <a:lnTo>
                      <a:pt x="27" y="27"/>
                    </a:lnTo>
                    <a:lnTo>
                      <a:pt x="14" y="41"/>
                    </a:lnTo>
                    <a:lnTo>
                      <a:pt x="0" y="27"/>
                    </a:lnTo>
                    <a:lnTo>
                      <a:pt x="0" y="14"/>
                    </a:lnTo>
                    <a:lnTo>
                      <a:pt x="0" y="0"/>
                    </a:lnTo>
                    <a:lnTo>
                      <a:pt x="14" y="0"/>
                    </a:lnTo>
                    <a:close/>
                  </a:path>
                </a:pathLst>
              </a:custGeom>
              <a:solidFill>
                <a:srgbClr val="999999"/>
              </a:solidFill>
              <a:ln w="31750">
                <a:solidFill>
                  <a:srgbClr val="999999"/>
                </a:solidFill>
                <a:prstDash val="solid"/>
                <a:round/>
                <a:headEnd/>
                <a:tailEnd/>
              </a:ln>
            </p:spPr>
            <p:txBody>
              <a:bodyPr/>
              <a:lstStyle/>
              <a:p>
                <a:endParaRPr lang="en-US" sz="2400"/>
              </a:p>
            </p:txBody>
          </p:sp>
          <p:pic>
            <p:nvPicPr>
              <p:cNvPr id="36224" name="Picture 82">
                <a:extLst>
                  <a:ext uri="{FF2B5EF4-FFF2-40B4-BE49-F238E27FC236}">
                    <a16:creationId xmlns:a16="http://schemas.microsoft.com/office/drawing/2014/main" id="{97F77882-2E45-DE76-BC43-58F41D7166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3" y="1933"/>
                <a:ext cx="69" cy="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225" name="Line 83">
                <a:extLst>
                  <a:ext uri="{FF2B5EF4-FFF2-40B4-BE49-F238E27FC236}">
                    <a16:creationId xmlns:a16="http://schemas.microsoft.com/office/drawing/2014/main" id="{F3AC4506-9179-8629-E03E-6BB264C6DE3E}"/>
                  </a:ext>
                </a:extLst>
              </p:cNvPr>
              <p:cNvSpPr>
                <a:spLocks noChangeShapeType="1"/>
              </p:cNvSpPr>
              <p:nvPr/>
            </p:nvSpPr>
            <p:spPr bwMode="auto">
              <a:xfrm>
                <a:off x="1284" y="2058"/>
                <a:ext cx="1" cy="13"/>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26" name="Line 84">
                <a:extLst>
                  <a:ext uri="{FF2B5EF4-FFF2-40B4-BE49-F238E27FC236}">
                    <a16:creationId xmlns:a16="http://schemas.microsoft.com/office/drawing/2014/main" id="{F7A358DF-0E68-9C52-201B-D64377C8EC24}"/>
                  </a:ext>
                </a:extLst>
              </p:cNvPr>
              <p:cNvSpPr>
                <a:spLocks noChangeShapeType="1"/>
              </p:cNvSpPr>
              <p:nvPr/>
            </p:nvSpPr>
            <p:spPr bwMode="auto">
              <a:xfrm>
                <a:off x="1298" y="2058"/>
                <a:ext cx="1" cy="13"/>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27" name="Line 85">
                <a:extLst>
                  <a:ext uri="{FF2B5EF4-FFF2-40B4-BE49-F238E27FC236}">
                    <a16:creationId xmlns:a16="http://schemas.microsoft.com/office/drawing/2014/main" id="{7AA65B85-ADFF-8DF9-84A7-311221933B28}"/>
                  </a:ext>
                </a:extLst>
              </p:cNvPr>
              <p:cNvSpPr>
                <a:spLocks noChangeShapeType="1"/>
              </p:cNvSpPr>
              <p:nvPr/>
            </p:nvSpPr>
            <p:spPr bwMode="auto">
              <a:xfrm>
                <a:off x="1298" y="2058"/>
                <a:ext cx="1" cy="13"/>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28" name="Rectangle 86">
                <a:extLst>
                  <a:ext uri="{FF2B5EF4-FFF2-40B4-BE49-F238E27FC236}">
                    <a16:creationId xmlns:a16="http://schemas.microsoft.com/office/drawing/2014/main" id="{432B20B2-E4F2-BEF5-F65D-A9A28F89AE26}"/>
                  </a:ext>
                </a:extLst>
              </p:cNvPr>
              <p:cNvSpPr>
                <a:spLocks noChangeArrowheads="1"/>
              </p:cNvSpPr>
              <p:nvPr/>
            </p:nvSpPr>
            <p:spPr bwMode="auto">
              <a:xfrm>
                <a:off x="1160" y="1989"/>
                <a:ext cx="96" cy="13"/>
              </a:xfrm>
              <a:prstGeom prst="rect">
                <a:avLst/>
              </a:prstGeom>
              <a:solidFill>
                <a:srgbClr val="D9AA73"/>
              </a:solidFill>
              <a:ln w="31750">
                <a:solidFill>
                  <a:srgbClr val="D9AA73"/>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29" name="Freeform 87">
                <a:extLst>
                  <a:ext uri="{FF2B5EF4-FFF2-40B4-BE49-F238E27FC236}">
                    <a16:creationId xmlns:a16="http://schemas.microsoft.com/office/drawing/2014/main" id="{58D4377E-EB1B-38AF-AE23-5DC0DBB9002C}"/>
                  </a:ext>
                </a:extLst>
              </p:cNvPr>
              <p:cNvSpPr>
                <a:spLocks/>
              </p:cNvSpPr>
              <p:nvPr/>
            </p:nvSpPr>
            <p:spPr bwMode="auto">
              <a:xfrm>
                <a:off x="1146" y="2002"/>
                <a:ext cx="124" cy="28"/>
              </a:xfrm>
              <a:custGeom>
                <a:avLst/>
                <a:gdLst>
                  <a:gd name="T0" fmla="*/ 14 w 124"/>
                  <a:gd name="T1" fmla="*/ 0 h 28"/>
                  <a:gd name="T2" fmla="*/ 0 w 124"/>
                  <a:gd name="T3" fmla="*/ 28 h 28"/>
                  <a:gd name="T4" fmla="*/ 124 w 124"/>
                  <a:gd name="T5" fmla="*/ 28 h 28"/>
                  <a:gd name="T6" fmla="*/ 110 w 124"/>
                  <a:gd name="T7" fmla="*/ 0 h 28"/>
                  <a:gd name="T8" fmla="*/ 14 w 124"/>
                  <a:gd name="T9" fmla="*/ 0 h 28"/>
                  <a:gd name="T10" fmla="*/ 0 60000 65536"/>
                  <a:gd name="T11" fmla="*/ 0 60000 65536"/>
                  <a:gd name="T12" fmla="*/ 0 60000 65536"/>
                  <a:gd name="T13" fmla="*/ 0 60000 65536"/>
                  <a:gd name="T14" fmla="*/ 0 60000 65536"/>
                  <a:gd name="T15" fmla="*/ 0 w 124"/>
                  <a:gd name="T16" fmla="*/ 0 h 28"/>
                  <a:gd name="T17" fmla="*/ 124 w 124"/>
                  <a:gd name="T18" fmla="*/ 28 h 28"/>
                </a:gdLst>
                <a:ahLst/>
                <a:cxnLst>
                  <a:cxn ang="T10">
                    <a:pos x="T0" y="T1"/>
                  </a:cxn>
                  <a:cxn ang="T11">
                    <a:pos x="T2" y="T3"/>
                  </a:cxn>
                  <a:cxn ang="T12">
                    <a:pos x="T4" y="T5"/>
                  </a:cxn>
                  <a:cxn ang="T13">
                    <a:pos x="T6" y="T7"/>
                  </a:cxn>
                  <a:cxn ang="T14">
                    <a:pos x="T8" y="T9"/>
                  </a:cxn>
                </a:cxnLst>
                <a:rect l="T15" t="T16" r="T17" b="T18"/>
                <a:pathLst>
                  <a:path w="124" h="28">
                    <a:moveTo>
                      <a:pt x="14" y="0"/>
                    </a:moveTo>
                    <a:lnTo>
                      <a:pt x="0" y="28"/>
                    </a:lnTo>
                    <a:lnTo>
                      <a:pt x="124" y="28"/>
                    </a:lnTo>
                    <a:lnTo>
                      <a:pt x="110"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230" name="Line 88">
                <a:extLst>
                  <a:ext uri="{FF2B5EF4-FFF2-40B4-BE49-F238E27FC236}">
                    <a16:creationId xmlns:a16="http://schemas.microsoft.com/office/drawing/2014/main" id="{E0C6C4DF-08B0-D2DB-DB16-14E390500FF7}"/>
                  </a:ext>
                </a:extLst>
              </p:cNvPr>
              <p:cNvSpPr>
                <a:spLocks noChangeShapeType="1"/>
              </p:cNvSpPr>
              <p:nvPr/>
            </p:nvSpPr>
            <p:spPr bwMode="auto">
              <a:xfrm>
                <a:off x="1160" y="2016"/>
                <a:ext cx="1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31" name="Line 89">
                <a:extLst>
                  <a:ext uri="{FF2B5EF4-FFF2-40B4-BE49-F238E27FC236}">
                    <a16:creationId xmlns:a16="http://schemas.microsoft.com/office/drawing/2014/main" id="{7FD929B9-8421-FBA1-0374-907031392131}"/>
                  </a:ext>
                </a:extLst>
              </p:cNvPr>
              <p:cNvSpPr>
                <a:spLocks noChangeShapeType="1"/>
              </p:cNvSpPr>
              <p:nvPr/>
            </p:nvSpPr>
            <p:spPr bwMode="auto">
              <a:xfrm>
                <a:off x="1160" y="2002"/>
                <a:ext cx="96"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32" name="Line 90">
                <a:extLst>
                  <a:ext uri="{FF2B5EF4-FFF2-40B4-BE49-F238E27FC236}">
                    <a16:creationId xmlns:a16="http://schemas.microsoft.com/office/drawing/2014/main" id="{66D9717F-4AB7-2D2C-7281-06326C287436}"/>
                  </a:ext>
                </a:extLst>
              </p:cNvPr>
              <p:cNvSpPr>
                <a:spLocks noChangeShapeType="1"/>
              </p:cNvSpPr>
              <p:nvPr/>
            </p:nvSpPr>
            <p:spPr bwMode="auto">
              <a:xfrm>
                <a:off x="1160" y="2016"/>
                <a:ext cx="55"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33" name="Line 91">
                <a:extLst>
                  <a:ext uri="{FF2B5EF4-FFF2-40B4-BE49-F238E27FC236}">
                    <a16:creationId xmlns:a16="http://schemas.microsoft.com/office/drawing/2014/main" id="{7FA8FAED-CD49-3700-17FC-F2C08E97BE1F}"/>
                  </a:ext>
                </a:extLst>
              </p:cNvPr>
              <p:cNvSpPr>
                <a:spLocks noChangeShapeType="1"/>
              </p:cNvSpPr>
              <p:nvPr/>
            </p:nvSpPr>
            <p:spPr bwMode="auto">
              <a:xfrm>
                <a:off x="1187" y="2016"/>
                <a:ext cx="55"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34" name="Line 92">
                <a:extLst>
                  <a:ext uri="{FF2B5EF4-FFF2-40B4-BE49-F238E27FC236}">
                    <a16:creationId xmlns:a16="http://schemas.microsoft.com/office/drawing/2014/main" id="{1A0D3C5B-C603-8AE2-D653-F1484DDEACE5}"/>
                  </a:ext>
                </a:extLst>
              </p:cNvPr>
              <p:cNvSpPr>
                <a:spLocks noChangeShapeType="1"/>
              </p:cNvSpPr>
              <p:nvPr/>
            </p:nvSpPr>
            <p:spPr bwMode="auto">
              <a:xfrm>
                <a:off x="1229" y="2016"/>
                <a:ext cx="27"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35" name="Line 93">
                <a:extLst>
                  <a:ext uri="{FF2B5EF4-FFF2-40B4-BE49-F238E27FC236}">
                    <a16:creationId xmlns:a16="http://schemas.microsoft.com/office/drawing/2014/main" id="{3A03365F-1329-E8FF-51AC-D29F53DAF54B}"/>
                  </a:ext>
                </a:extLst>
              </p:cNvPr>
              <p:cNvSpPr>
                <a:spLocks noChangeShapeType="1"/>
              </p:cNvSpPr>
              <p:nvPr/>
            </p:nvSpPr>
            <p:spPr bwMode="auto">
              <a:xfrm>
                <a:off x="1242" y="2016"/>
                <a:ext cx="28"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36" name="Rectangle 94">
                <a:extLst>
                  <a:ext uri="{FF2B5EF4-FFF2-40B4-BE49-F238E27FC236}">
                    <a16:creationId xmlns:a16="http://schemas.microsoft.com/office/drawing/2014/main" id="{E45D682A-79CD-632A-72AF-038D2B9127E2}"/>
                  </a:ext>
                </a:extLst>
              </p:cNvPr>
              <p:cNvSpPr>
                <a:spLocks noChangeArrowheads="1"/>
              </p:cNvSpPr>
              <p:nvPr/>
            </p:nvSpPr>
            <p:spPr bwMode="auto">
              <a:xfrm>
                <a:off x="1201" y="1906"/>
                <a:ext cx="28"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37" name="Rectangle 95">
                <a:extLst>
                  <a:ext uri="{FF2B5EF4-FFF2-40B4-BE49-F238E27FC236}">
                    <a16:creationId xmlns:a16="http://schemas.microsoft.com/office/drawing/2014/main" id="{F6BD3AF1-973B-471A-515F-09A5ACC96669}"/>
                  </a:ext>
                </a:extLst>
              </p:cNvPr>
              <p:cNvSpPr>
                <a:spLocks noChangeArrowheads="1"/>
              </p:cNvSpPr>
              <p:nvPr/>
            </p:nvSpPr>
            <p:spPr bwMode="auto">
              <a:xfrm>
                <a:off x="1201" y="1906"/>
                <a:ext cx="41"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38" name="Freeform 96">
                <a:extLst>
                  <a:ext uri="{FF2B5EF4-FFF2-40B4-BE49-F238E27FC236}">
                    <a16:creationId xmlns:a16="http://schemas.microsoft.com/office/drawing/2014/main" id="{93A909BF-B6F3-7758-252A-E0D3FCD2CB62}"/>
                  </a:ext>
                </a:extLst>
              </p:cNvPr>
              <p:cNvSpPr>
                <a:spLocks/>
              </p:cNvSpPr>
              <p:nvPr/>
            </p:nvSpPr>
            <p:spPr bwMode="auto">
              <a:xfrm>
                <a:off x="980" y="2071"/>
                <a:ext cx="56" cy="69"/>
              </a:xfrm>
              <a:custGeom>
                <a:avLst/>
                <a:gdLst>
                  <a:gd name="T0" fmla="*/ 0 w 56"/>
                  <a:gd name="T1" fmla="*/ 0 h 69"/>
                  <a:gd name="T2" fmla="*/ 42 w 56"/>
                  <a:gd name="T3" fmla="*/ 14 h 69"/>
                  <a:gd name="T4" fmla="*/ 56 w 56"/>
                  <a:gd name="T5" fmla="*/ 69 h 69"/>
                  <a:gd name="T6" fmla="*/ 0 60000 65536"/>
                  <a:gd name="T7" fmla="*/ 0 60000 65536"/>
                  <a:gd name="T8" fmla="*/ 0 60000 65536"/>
                  <a:gd name="T9" fmla="*/ 0 w 56"/>
                  <a:gd name="T10" fmla="*/ 0 h 69"/>
                  <a:gd name="T11" fmla="*/ 56 w 56"/>
                  <a:gd name="T12" fmla="*/ 69 h 69"/>
                </a:gdLst>
                <a:ahLst/>
                <a:cxnLst>
                  <a:cxn ang="T6">
                    <a:pos x="T0" y="T1"/>
                  </a:cxn>
                  <a:cxn ang="T7">
                    <a:pos x="T2" y="T3"/>
                  </a:cxn>
                  <a:cxn ang="T8">
                    <a:pos x="T4" y="T5"/>
                  </a:cxn>
                </a:cxnLst>
                <a:rect l="T9" t="T10" r="T11" b="T12"/>
                <a:pathLst>
                  <a:path w="56" h="69">
                    <a:moveTo>
                      <a:pt x="0" y="0"/>
                    </a:moveTo>
                    <a:lnTo>
                      <a:pt x="42" y="14"/>
                    </a:lnTo>
                    <a:lnTo>
                      <a:pt x="56"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239" name="AutoShape 97">
                <a:extLst>
                  <a:ext uri="{FF2B5EF4-FFF2-40B4-BE49-F238E27FC236}">
                    <a16:creationId xmlns:a16="http://schemas.microsoft.com/office/drawing/2014/main" id="{7CBB31A2-089D-1D83-42BA-BA3E40E5E978}"/>
                  </a:ext>
                </a:extLst>
              </p:cNvPr>
              <p:cNvSpPr>
                <a:spLocks noChangeArrowheads="1"/>
              </p:cNvSpPr>
              <p:nvPr/>
            </p:nvSpPr>
            <p:spPr bwMode="auto">
              <a:xfrm>
                <a:off x="884" y="1989"/>
                <a:ext cx="110" cy="82"/>
              </a:xfrm>
              <a:prstGeom prst="roundRect">
                <a:avLst>
                  <a:gd name="adj" fmla="val 50000"/>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40" name="AutoShape 98">
                <a:extLst>
                  <a:ext uri="{FF2B5EF4-FFF2-40B4-BE49-F238E27FC236}">
                    <a16:creationId xmlns:a16="http://schemas.microsoft.com/office/drawing/2014/main" id="{E97E11DB-B3CC-EF27-F036-3782B46E1A58}"/>
                  </a:ext>
                </a:extLst>
              </p:cNvPr>
              <p:cNvSpPr>
                <a:spLocks noChangeArrowheads="1"/>
              </p:cNvSpPr>
              <p:nvPr/>
            </p:nvSpPr>
            <p:spPr bwMode="auto">
              <a:xfrm>
                <a:off x="870" y="1975"/>
                <a:ext cx="138" cy="110"/>
              </a:xfrm>
              <a:prstGeom prst="roundRect">
                <a:avLst>
                  <a:gd name="adj" fmla="val 40454"/>
                </a:avLst>
              </a:prstGeom>
              <a:noFill/>
              <a:ln w="53975">
                <a:solidFill>
                  <a:srgbClr val="999999"/>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41" name="Rectangle 99">
                <a:extLst>
                  <a:ext uri="{FF2B5EF4-FFF2-40B4-BE49-F238E27FC236}">
                    <a16:creationId xmlns:a16="http://schemas.microsoft.com/office/drawing/2014/main" id="{25ADD435-F8E3-A735-6775-74F734B47AA0}"/>
                  </a:ext>
                </a:extLst>
              </p:cNvPr>
              <p:cNvSpPr>
                <a:spLocks noChangeArrowheads="1"/>
              </p:cNvSpPr>
              <p:nvPr/>
            </p:nvSpPr>
            <p:spPr bwMode="auto">
              <a:xfrm>
                <a:off x="898" y="2002"/>
                <a:ext cx="82" cy="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42" name="Rectangle 100">
                <a:extLst>
                  <a:ext uri="{FF2B5EF4-FFF2-40B4-BE49-F238E27FC236}">
                    <a16:creationId xmlns:a16="http://schemas.microsoft.com/office/drawing/2014/main" id="{F257D700-86A6-B2C0-6C2A-C104908293EE}"/>
                  </a:ext>
                </a:extLst>
              </p:cNvPr>
              <p:cNvSpPr>
                <a:spLocks noChangeArrowheads="1"/>
              </p:cNvSpPr>
              <p:nvPr/>
            </p:nvSpPr>
            <p:spPr bwMode="auto">
              <a:xfrm>
                <a:off x="898" y="2002"/>
                <a:ext cx="96" cy="56"/>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43" name="Freeform 101">
                <a:extLst>
                  <a:ext uri="{FF2B5EF4-FFF2-40B4-BE49-F238E27FC236}">
                    <a16:creationId xmlns:a16="http://schemas.microsoft.com/office/drawing/2014/main" id="{69C4B7EA-7963-5DFF-D9F1-E834382B7E9C}"/>
                  </a:ext>
                </a:extLst>
              </p:cNvPr>
              <p:cNvSpPr>
                <a:spLocks/>
              </p:cNvSpPr>
              <p:nvPr/>
            </p:nvSpPr>
            <p:spPr bwMode="auto">
              <a:xfrm>
                <a:off x="1022" y="2127"/>
                <a:ext cx="14" cy="41"/>
              </a:xfrm>
              <a:custGeom>
                <a:avLst/>
                <a:gdLst>
                  <a:gd name="T0" fmla="*/ 0 w 14"/>
                  <a:gd name="T1" fmla="*/ 0 h 41"/>
                  <a:gd name="T2" fmla="*/ 14 w 14"/>
                  <a:gd name="T3" fmla="*/ 0 h 41"/>
                  <a:gd name="T4" fmla="*/ 14 w 14"/>
                  <a:gd name="T5" fmla="*/ 13 h 41"/>
                  <a:gd name="T6" fmla="*/ 14 w 14"/>
                  <a:gd name="T7" fmla="*/ 27 h 41"/>
                  <a:gd name="T8" fmla="*/ 14 w 14"/>
                  <a:gd name="T9" fmla="*/ 41 h 41"/>
                  <a:gd name="T10" fmla="*/ 0 w 14"/>
                  <a:gd name="T11" fmla="*/ 41 h 41"/>
                  <a:gd name="T12" fmla="*/ 0 w 14"/>
                  <a:gd name="T13" fmla="*/ 27 h 41"/>
                  <a:gd name="T14" fmla="*/ 0 w 14"/>
                  <a:gd name="T15" fmla="*/ 13 h 41"/>
                  <a:gd name="T16" fmla="*/ 0 w 14"/>
                  <a:gd name="T17" fmla="*/ 0 h 41"/>
                  <a:gd name="T18" fmla="*/ 0 w 14"/>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41"/>
                  <a:gd name="T32" fmla="*/ 14 w 14"/>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41">
                    <a:moveTo>
                      <a:pt x="0" y="0"/>
                    </a:moveTo>
                    <a:lnTo>
                      <a:pt x="14" y="0"/>
                    </a:lnTo>
                    <a:lnTo>
                      <a:pt x="14" y="13"/>
                    </a:lnTo>
                    <a:lnTo>
                      <a:pt x="14" y="27"/>
                    </a:lnTo>
                    <a:lnTo>
                      <a:pt x="14" y="41"/>
                    </a:lnTo>
                    <a:lnTo>
                      <a:pt x="0" y="41"/>
                    </a:lnTo>
                    <a:lnTo>
                      <a:pt x="0" y="27"/>
                    </a:lnTo>
                    <a:lnTo>
                      <a:pt x="0" y="13"/>
                    </a:lnTo>
                    <a:lnTo>
                      <a:pt x="0" y="0"/>
                    </a:lnTo>
                    <a:close/>
                  </a:path>
                </a:pathLst>
              </a:custGeom>
              <a:solidFill>
                <a:srgbClr val="999999"/>
              </a:solidFill>
              <a:ln w="31750">
                <a:solidFill>
                  <a:srgbClr val="999999"/>
                </a:solidFill>
                <a:prstDash val="solid"/>
                <a:round/>
                <a:headEnd/>
                <a:tailEnd/>
              </a:ln>
            </p:spPr>
            <p:txBody>
              <a:bodyPr/>
              <a:lstStyle/>
              <a:p>
                <a:endParaRPr lang="en-US" sz="2400"/>
              </a:p>
            </p:txBody>
          </p:sp>
          <p:pic>
            <p:nvPicPr>
              <p:cNvPr id="36244" name="Picture 102">
                <a:extLst>
                  <a:ext uri="{FF2B5EF4-FFF2-40B4-BE49-F238E27FC236}">
                    <a16:creationId xmlns:a16="http://schemas.microsoft.com/office/drawing/2014/main" id="{F3719EA8-2B75-DC8A-B999-F453628C18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 y="2016"/>
                <a:ext cx="69" cy="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245" name="Line 103">
                <a:extLst>
                  <a:ext uri="{FF2B5EF4-FFF2-40B4-BE49-F238E27FC236}">
                    <a16:creationId xmlns:a16="http://schemas.microsoft.com/office/drawing/2014/main" id="{EDFF06CA-1C9C-9FD2-2282-84EF048F37F8}"/>
                  </a:ext>
                </a:extLst>
              </p:cNvPr>
              <p:cNvSpPr>
                <a:spLocks noChangeShapeType="1"/>
              </p:cNvSpPr>
              <p:nvPr/>
            </p:nvSpPr>
            <p:spPr bwMode="auto">
              <a:xfrm>
                <a:off x="1022" y="2140"/>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46" name="Line 104">
                <a:extLst>
                  <a:ext uri="{FF2B5EF4-FFF2-40B4-BE49-F238E27FC236}">
                    <a16:creationId xmlns:a16="http://schemas.microsoft.com/office/drawing/2014/main" id="{5A893BCE-3DCA-74BB-E293-3949580B4B7F}"/>
                  </a:ext>
                </a:extLst>
              </p:cNvPr>
              <p:cNvSpPr>
                <a:spLocks noChangeShapeType="1"/>
              </p:cNvSpPr>
              <p:nvPr/>
            </p:nvSpPr>
            <p:spPr bwMode="auto">
              <a:xfrm>
                <a:off x="1022" y="2140"/>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47" name="Line 105">
                <a:extLst>
                  <a:ext uri="{FF2B5EF4-FFF2-40B4-BE49-F238E27FC236}">
                    <a16:creationId xmlns:a16="http://schemas.microsoft.com/office/drawing/2014/main" id="{D7FCE645-6965-9E1E-41BA-F47E06AE2AE3}"/>
                  </a:ext>
                </a:extLst>
              </p:cNvPr>
              <p:cNvSpPr>
                <a:spLocks noChangeShapeType="1"/>
              </p:cNvSpPr>
              <p:nvPr/>
            </p:nvSpPr>
            <p:spPr bwMode="auto">
              <a:xfrm>
                <a:off x="1036" y="2140"/>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48" name="Rectangle 106">
                <a:extLst>
                  <a:ext uri="{FF2B5EF4-FFF2-40B4-BE49-F238E27FC236}">
                    <a16:creationId xmlns:a16="http://schemas.microsoft.com/office/drawing/2014/main" id="{E56DEA40-DAEF-7991-552B-EA5B2685100F}"/>
                  </a:ext>
                </a:extLst>
              </p:cNvPr>
              <p:cNvSpPr>
                <a:spLocks noChangeArrowheads="1"/>
              </p:cNvSpPr>
              <p:nvPr/>
            </p:nvSpPr>
            <p:spPr bwMode="auto">
              <a:xfrm>
                <a:off x="884" y="2071"/>
                <a:ext cx="110" cy="14"/>
              </a:xfrm>
              <a:prstGeom prst="rect">
                <a:avLst/>
              </a:prstGeom>
              <a:solidFill>
                <a:srgbClr val="D9AA73"/>
              </a:solidFill>
              <a:ln w="31750">
                <a:solidFill>
                  <a:srgbClr val="D9AA73"/>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49" name="Freeform 107">
                <a:extLst>
                  <a:ext uri="{FF2B5EF4-FFF2-40B4-BE49-F238E27FC236}">
                    <a16:creationId xmlns:a16="http://schemas.microsoft.com/office/drawing/2014/main" id="{8C544FB4-05B5-3DC3-76DB-43235557D458}"/>
                  </a:ext>
                </a:extLst>
              </p:cNvPr>
              <p:cNvSpPr>
                <a:spLocks/>
              </p:cNvSpPr>
              <p:nvPr/>
            </p:nvSpPr>
            <p:spPr bwMode="auto">
              <a:xfrm>
                <a:off x="870" y="2085"/>
                <a:ext cx="138" cy="28"/>
              </a:xfrm>
              <a:custGeom>
                <a:avLst/>
                <a:gdLst>
                  <a:gd name="T0" fmla="*/ 14 w 138"/>
                  <a:gd name="T1" fmla="*/ 0 h 28"/>
                  <a:gd name="T2" fmla="*/ 0 w 138"/>
                  <a:gd name="T3" fmla="*/ 28 h 28"/>
                  <a:gd name="T4" fmla="*/ 138 w 138"/>
                  <a:gd name="T5" fmla="*/ 28 h 28"/>
                  <a:gd name="T6" fmla="*/ 124 w 138"/>
                  <a:gd name="T7" fmla="*/ 0 h 28"/>
                  <a:gd name="T8" fmla="*/ 14 w 138"/>
                  <a:gd name="T9" fmla="*/ 0 h 28"/>
                  <a:gd name="T10" fmla="*/ 0 60000 65536"/>
                  <a:gd name="T11" fmla="*/ 0 60000 65536"/>
                  <a:gd name="T12" fmla="*/ 0 60000 65536"/>
                  <a:gd name="T13" fmla="*/ 0 60000 65536"/>
                  <a:gd name="T14" fmla="*/ 0 60000 65536"/>
                  <a:gd name="T15" fmla="*/ 0 w 138"/>
                  <a:gd name="T16" fmla="*/ 0 h 28"/>
                  <a:gd name="T17" fmla="*/ 138 w 138"/>
                  <a:gd name="T18" fmla="*/ 28 h 28"/>
                </a:gdLst>
                <a:ahLst/>
                <a:cxnLst>
                  <a:cxn ang="T10">
                    <a:pos x="T0" y="T1"/>
                  </a:cxn>
                  <a:cxn ang="T11">
                    <a:pos x="T2" y="T3"/>
                  </a:cxn>
                  <a:cxn ang="T12">
                    <a:pos x="T4" y="T5"/>
                  </a:cxn>
                  <a:cxn ang="T13">
                    <a:pos x="T6" y="T7"/>
                  </a:cxn>
                  <a:cxn ang="T14">
                    <a:pos x="T8" y="T9"/>
                  </a:cxn>
                </a:cxnLst>
                <a:rect l="T15" t="T16" r="T17" b="T18"/>
                <a:pathLst>
                  <a:path w="138" h="28">
                    <a:moveTo>
                      <a:pt x="14" y="0"/>
                    </a:moveTo>
                    <a:lnTo>
                      <a:pt x="0" y="28"/>
                    </a:lnTo>
                    <a:lnTo>
                      <a:pt x="138" y="28"/>
                    </a:lnTo>
                    <a:lnTo>
                      <a:pt x="124"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250" name="Line 108">
                <a:extLst>
                  <a:ext uri="{FF2B5EF4-FFF2-40B4-BE49-F238E27FC236}">
                    <a16:creationId xmlns:a16="http://schemas.microsoft.com/office/drawing/2014/main" id="{5E3918D1-5E2B-FE8E-36A0-F829541B1C92}"/>
                  </a:ext>
                </a:extLst>
              </p:cNvPr>
              <p:cNvSpPr>
                <a:spLocks noChangeShapeType="1"/>
              </p:cNvSpPr>
              <p:nvPr/>
            </p:nvSpPr>
            <p:spPr bwMode="auto">
              <a:xfrm>
                <a:off x="884" y="2099"/>
                <a:ext cx="27"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51" name="Line 109">
                <a:extLst>
                  <a:ext uri="{FF2B5EF4-FFF2-40B4-BE49-F238E27FC236}">
                    <a16:creationId xmlns:a16="http://schemas.microsoft.com/office/drawing/2014/main" id="{501CA966-3DAA-13F5-55B9-EC6D9B4AC393}"/>
                  </a:ext>
                </a:extLst>
              </p:cNvPr>
              <p:cNvSpPr>
                <a:spLocks noChangeShapeType="1"/>
              </p:cNvSpPr>
              <p:nvPr/>
            </p:nvSpPr>
            <p:spPr bwMode="auto">
              <a:xfrm>
                <a:off x="898" y="2085"/>
                <a:ext cx="82"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52" name="Line 110">
                <a:extLst>
                  <a:ext uri="{FF2B5EF4-FFF2-40B4-BE49-F238E27FC236}">
                    <a16:creationId xmlns:a16="http://schemas.microsoft.com/office/drawing/2014/main" id="{40C626C3-99AA-F02E-DA63-2B0F00D94024}"/>
                  </a:ext>
                </a:extLst>
              </p:cNvPr>
              <p:cNvSpPr>
                <a:spLocks noChangeShapeType="1"/>
              </p:cNvSpPr>
              <p:nvPr/>
            </p:nvSpPr>
            <p:spPr bwMode="auto">
              <a:xfrm>
                <a:off x="884" y="2099"/>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53" name="Freeform 111">
                <a:extLst>
                  <a:ext uri="{FF2B5EF4-FFF2-40B4-BE49-F238E27FC236}">
                    <a16:creationId xmlns:a16="http://schemas.microsoft.com/office/drawing/2014/main" id="{0CE20A7B-03F9-DF57-001C-48A353A5E548}"/>
                  </a:ext>
                </a:extLst>
              </p:cNvPr>
              <p:cNvSpPr>
                <a:spLocks/>
              </p:cNvSpPr>
              <p:nvPr/>
            </p:nvSpPr>
            <p:spPr bwMode="auto">
              <a:xfrm>
                <a:off x="925" y="2099"/>
                <a:ext cx="69" cy="1"/>
              </a:xfrm>
              <a:custGeom>
                <a:avLst/>
                <a:gdLst>
                  <a:gd name="T0" fmla="*/ 0 w 69"/>
                  <a:gd name="T1" fmla="*/ 0 h 1"/>
                  <a:gd name="T2" fmla="*/ 42 w 69"/>
                  <a:gd name="T3" fmla="*/ 0 h 1"/>
                  <a:gd name="T4" fmla="*/ 69 w 69"/>
                  <a:gd name="T5" fmla="*/ 0 h 1"/>
                  <a:gd name="T6" fmla="*/ 0 60000 65536"/>
                  <a:gd name="T7" fmla="*/ 0 60000 65536"/>
                  <a:gd name="T8" fmla="*/ 0 60000 65536"/>
                  <a:gd name="T9" fmla="*/ 0 w 69"/>
                  <a:gd name="T10" fmla="*/ 0 h 1"/>
                  <a:gd name="T11" fmla="*/ 69 w 69"/>
                  <a:gd name="T12" fmla="*/ 1 h 1"/>
                </a:gdLst>
                <a:ahLst/>
                <a:cxnLst>
                  <a:cxn ang="T6">
                    <a:pos x="T0" y="T1"/>
                  </a:cxn>
                  <a:cxn ang="T7">
                    <a:pos x="T2" y="T3"/>
                  </a:cxn>
                  <a:cxn ang="T8">
                    <a:pos x="T4" y="T5"/>
                  </a:cxn>
                </a:cxnLst>
                <a:rect l="T9" t="T10" r="T11" b="T12"/>
                <a:pathLst>
                  <a:path w="69" h="1">
                    <a:moveTo>
                      <a:pt x="0" y="0"/>
                    </a:moveTo>
                    <a:lnTo>
                      <a:pt x="42" y="0"/>
                    </a:lnTo>
                    <a:lnTo>
                      <a:pt x="69" y="0"/>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254" name="Line 112">
                <a:extLst>
                  <a:ext uri="{FF2B5EF4-FFF2-40B4-BE49-F238E27FC236}">
                    <a16:creationId xmlns:a16="http://schemas.microsoft.com/office/drawing/2014/main" id="{F532019C-3111-9CFB-7692-D736C624F36E}"/>
                  </a:ext>
                </a:extLst>
              </p:cNvPr>
              <p:cNvSpPr>
                <a:spLocks noChangeShapeType="1"/>
              </p:cNvSpPr>
              <p:nvPr/>
            </p:nvSpPr>
            <p:spPr bwMode="auto">
              <a:xfrm>
                <a:off x="980" y="2099"/>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55" name="Rectangle 113">
                <a:extLst>
                  <a:ext uri="{FF2B5EF4-FFF2-40B4-BE49-F238E27FC236}">
                    <a16:creationId xmlns:a16="http://schemas.microsoft.com/office/drawing/2014/main" id="{7E6985A5-39D2-9D80-0D45-6BC641B0A453}"/>
                  </a:ext>
                </a:extLst>
              </p:cNvPr>
              <p:cNvSpPr>
                <a:spLocks noChangeArrowheads="1"/>
              </p:cNvSpPr>
              <p:nvPr/>
            </p:nvSpPr>
            <p:spPr bwMode="auto">
              <a:xfrm>
                <a:off x="939" y="1989"/>
                <a:ext cx="28"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56" name="Rectangle 114">
                <a:extLst>
                  <a:ext uri="{FF2B5EF4-FFF2-40B4-BE49-F238E27FC236}">
                    <a16:creationId xmlns:a16="http://schemas.microsoft.com/office/drawing/2014/main" id="{65ED6585-DA01-3631-F5C6-AA947F3C6B93}"/>
                  </a:ext>
                </a:extLst>
              </p:cNvPr>
              <p:cNvSpPr>
                <a:spLocks noChangeArrowheads="1"/>
              </p:cNvSpPr>
              <p:nvPr/>
            </p:nvSpPr>
            <p:spPr bwMode="auto">
              <a:xfrm>
                <a:off x="939" y="1989"/>
                <a:ext cx="41"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57" name="Freeform 115">
                <a:extLst>
                  <a:ext uri="{FF2B5EF4-FFF2-40B4-BE49-F238E27FC236}">
                    <a16:creationId xmlns:a16="http://schemas.microsoft.com/office/drawing/2014/main" id="{5CAAC4A9-A901-EAB2-3E9A-96BC9AA1DFE1}"/>
                  </a:ext>
                </a:extLst>
              </p:cNvPr>
              <p:cNvSpPr>
                <a:spLocks/>
              </p:cNvSpPr>
              <p:nvPr/>
            </p:nvSpPr>
            <p:spPr bwMode="auto">
              <a:xfrm>
                <a:off x="2484" y="1244"/>
                <a:ext cx="42" cy="55"/>
              </a:xfrm>
              <a:custGeom>
                <a:avLst/>
                <a:gdLst>
                  <a:gd name="T0" fmla="*/ 0 w 42"/>
                  <a:gd name="T1" fmla="*/ 0 h 55"/>
                  <a:gd name="T2" fmla="*/ 42 w 42"/>
                  <a:gd name="T3" fmla="*/ 0 h 55"/>
                  <a:gd name="T4" fmla="*/ 42 w 42"/>
                  <a:gd name="T5" fmla="*/ 55 h 55"/>
                  <a:gd name="T6" fmla="*/ 0 60000 65536"/>
                  <a:gd name="T7" fmla="*/ 0 60000 65536"/>
                  <a:gd name="T8" fmla="*/ 0 60000 65536"/>
                  <a:gd name="T9" fmla="*/ 0 w 42"/>
                  <a:gd name="T10" fmla="*/ 0 h 55"/>
                  <a:gd name="T11" fmla="*/ 42 w 42"/>
                  <a:gd name="T12" fmla="*/ 55 h 55"/>
                </a:gdLst>
                <a:ahLst/>
                <a:cxnLst>
                  <a:cxn ang="T6">
                    <a:pos x="T0" y="T1"/>
                  </a:cxn>
                  <a:cxn ang="T7">
                    <a:pos x="T2" y="T3"/>
                  </a:cxn>
                  <a:cxn ang="T8">
                    <a:pos x="T4" y="T5"/>
                  </a:cxn>
                </a:cxnLst>
                <a:rect l="T9" t="T10" r="T11" b="T12"/>
                <a:pathLst>
                  <a:path w="42" h="55">
                    <a:moveTo>
                      <a:pt x="0" y="0"/>
                    </a:moveTo>
                    <a:lnTo>
                      <a:pt x="42" y="0"/>
                    </a:lnTo>
                    <a:lnTo>
                      <a:pt x="42" y="55"/>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258" name="AutoShape 116">
                <a:extLst>
                  <a:ext uri="{FF2B5EF4-FFF2-40B4-BE49-F238E27FC236}">
                    <a16:creationId xmlns:a16="http://schemas.microsoft.com/office/drawing/2014/main" id="{0E90FEFF-3BAE-E963-C25D-6735184C2DFC}"/>
                  </a:ext>
                </a:extLst>
              </p:cNvPr>
              <p:cNvSpPr>
                <a:spLocks noChangeArrowheads="1"/>
              </p:cNvSpPr>
              <p:nvPr/>
            </p:nvSpPr>
            <p:spPr bwMode="auto">
              <a:xfrm>
                <a:off x="2388" y="1147"/>
                <a:ext cx="110" cy="83"/>
              </a:xfrm>
              <a:prstGeom prst="roundRect">
                <a:avLst>
                  <a:gd name="adj" fmla="val 50000"/>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59" name="AutoShape 117">
                <a:extLst>
                  <a:ext uri="{FF2B5EF4-FFF2-40B4-BE49-F238E27FC236}">
                    <a16:creationId xmlns:a16="http://schemas.microsoft.com/office/drawing/2014/main" id="{F98E90BC-67DE-F4FE-6CA4-A617120104B3}"/>
                  </a:ext>
                </a:extLst>
              </p:cNvPr>
              <p:cNvSpPr>
                <a:spLocks noChangeArrowheads="1"/>
              </p:cNvSpPr>
              <p:nvPr/>
            </p:nvSpPr>
            <p:spPr bwMode="auto">
              <a:xfrm>
                <a:off x="2374" y="1133"/>
                <a:ext cx="138" cy="111"/>
              </a:xfrm>
              <a:prstGeom prst="roundRect">
                <a:avLst>
                  <a:gd name="adj" fmla="val 40088"/>
                </a:avLst>
              </a:prstGeom>
              <a:noFill/>
              <a:ln w="53975">
                <a:solidFill>
                  <a:srgbClr val="999999"/>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60" name="Rectangle 118">
                <a:extLst>
                  <a:ext uri="{FF2B5EF4-FFF2-40B4-BE49-F238E27FC236}">
                    <a16:creationId xmlns:a16="http://schemas.microsoft.com/office/drawing/2014/main" id="{C447554F-9798-AE5A-1C7B-C585BB275BB5}"/>
                  </a:ext>
                </a:extLst>
              </p:cNvPr>
              <p:cNvSpPr>
                <a:spLocks noChangeArrowheads="1"/>
              </p:cNvSpPr>
              <p:nvPr/>
            </p:nvSpPr>
            <p:spPr bwMode="auto">
              <a:xfrm>
                <a:off x="2401" y="1175"/>
                <a:ext cx="83"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61" name="Rectangle 119">
                <a:extLst>
                  <a:ext uri="{FF2B5EF4-FFF2-40B4-BE49-F238E27FC236}">
                    <a16:creationId xmlns:a16="http://schemas.microsoft.com/office/drawing/2014/main" id="{D90EF492-E75F-9C63-D553-A39671D61CDC}"/>
                  </a:ext>
                </a:extLst>
              </p:cNvPr>
              <p:cNvSpPr>
                <a:spLocks noChangeArrowheads="1"/>
              </p:cNvSpPr>
              <p:nvPr/>
            </p:nvSpPr>
            <p:spPr bwMode="auto">
              <a:xfrm>
                <a:off x="2401" y="1175"/>
                <a:ext cx="97"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62" name="Freeform 120">
                <a:extLst>
                  <a:ext uri="{FF2B5EF4-FFF2-40B4-BE49-F238E27FC236}">
                    <a16:creationId xmlns:a16="http://schemas.microsoft.com/office/drawing/2014/main" id="{08B3B431-BC65-8B71-D8CF-30E81884230B}"/>
                  </a:ext>
                </a:extLst>
              </p:cNvPr>
              <p:cNvSpPr>
                <a:spLocks/>
              </p:cNvSpPr>
              <p:nvPr/>
            </p:nvSpPr>
            <p:spPr bwMode="auto">
              <a:xfrm>
                <a:off x="2512" y="1299"/>
                <a:ext cx="27" cy="27"/>
              </a:xfrm>
              <a:custGeom>
                <a:avLst/>
                <a:gdLst>
                  <a:gd name="T0" fmla="*/ 14 w 27"/>
                  <a:gd name="T1" fmla="*/ 0 h 27"/>
                  <a:gd name="T2" fmla="*/ 14 w 27"/>
                  <a:gd name="T3" fmla="*/ 0 h 27"/>
                  <a:gd name="T4" fmla="*/ 27 w 27"/>
                  <a:gd name="T5" fmla="*/ 0 h 27"/>
                  <a:gd name="T6" fmla="*/ 27 w 27"/>
                  <a:gd name="T7" fmla="*/ 14 h 27"/>
                  <a:gd name="T8" fmla="*/ 14 w 27"/>
                  <a:gd name="T9" fmla="*/ 27 h 27"/>
                  <a:gd name="T10" fmla="*/ 14 w 27"/>
                  <a:gd name="T11" fmla="*/ 27 h 27"/>
                  <a:gd name="T12" fmla="*/ 0 w 27"/>
                  <a:gd name="T13" fmla="*/ 14 h 27"/>
                  <a:gd name="T14" fmla="*/ 0 w 27"/>
                  <a:gd name="T15" fmla="*/ 0 h 27"/>
                  <a:gd name="T16" fmla="*/ 0 w 27"/>
                  <a:gd name="T17" fmla="*/ 0 h 27"/>
                  <a:gd name="T18" fmla="*/ 14 w 27"/>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27"/>
                  <a:gd name="T32" fmla="*/ 27 w 27"/>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27">
                    <a:moveTo>
                      <a:pt x="14" y="0"/>
                    </a:moveTo>
                    <a:lnTo>
                      <a:pt x="14" y="0"/>
                    </a:lnTo>
                    <a:lnTo>
                      <a:pt x="27" y="0"/>
                    </a:lnTo>
                    <a:lnTo>
                      <a:pt x="27" y="14"/>
                    </a:lnTo>
                    <a:lnTo>
                      <a:pt x="14" y="27"/>
                    </a:lnTo>
                    <a:lnTo>
                      <a:pt x="0" y="14"/>
                    </a:lnTo>
                    <a:lnTo>
                      <a:pt x="0" y="0"/>
                    </a:lnTo>
                    <a:lnTo>
                      <a:pt x="14" y="0"/>
                    </a:lnTo>
                    <a:close/>
                  </a:path>
                </a:pathLst>
              </a:custGeom>
              <a:solidFill>
                <a:srgbClr val="999999"/>
              </a:solidFill>
              <a:ln w="31750">
                <a:solidFill>
                  <a:srgbClr val="999999"/>
                </a:solidFill>
                <a:prstDash val="solid"/>
                <a:round/>
                <a:headEnd/>
                <a:tailEnd/>
              </a:ln>
            </p:spPr>
            <p:txBody>
              <a:bodyPr/>
              <a:lstStyle/>
              <a:p>
                <a:endParaRPr lang="en-US" sz="2400"/>
              </a:p>
            </p:txBody>
          </p:sp>
          <p:pic>
            <p:nvPicPr>
              <p:cNvPr id="36263" name="Picture 121">
                <a:extLst>
                  <a:ext uri="{FF2B5EF4-FFF2-40B4-BE49-F238E27FC236}">
                    <a16:creationId xmlns:a16="http://schemas.microsoft.com/office/drawing/2014/main" id="{FF144329-6F7F-6D97-7393-E52B6B410C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 y="1175"/>
                <a:ext cx="83" cy="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264" name="Line 122">
                <a:extLst>
                  <a:ext uri="{FF2B5EF4-FFF2-40B4-BE49-F238E27FC236}">
                    <a16:creationId xmlns:a16="http://schemas.microsoft.com/office/drawing/2014/main" id="{54CCC3CC-4F06-FA98-0FD4-93C4118451CE}"/>
                  </a:ext>
                </a:extLst>
              </p:cNvPr>
              <p:cNvSpPr>
                <a:spLocks noChangeShapeType="1"/>
              </p:cNvSpPr>
              <p:nvPr/>
            </p:nvSpPr>
            <p:spPr bwMode="auto">
              <a:xfrm>
                <a:off x="2526" y="1299"/>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65" name="Line 123">
                <a:extLst>
                  <a:ext uri="{FF2B5EF4-FFF2-40B4-BE49-F238E27FC236}">
                    <a16:creationId xmlns:a16="http://schemas.microsoft.com/office/drawing/2014/main" id="{E475A860-50AA-75C7-1A74-11FB2DD50520}"/>
                  </a:ext>
                </a:extLst>
              </p:cNvPr>
              <p:cNvSpPr>
                <a:spLocks noChangeShapeType="1"/>
              </p:cNvSpPr>
              <p:nvPr/>
            </p:nvSpPr>
            <p:spPr bwMode="auto">
              <a:xfrm>
                <a:off x="2526" y="1299"/>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66" name="Line 124">
                <a:extLst>
                  <a:ext uri="{FF2B5EF4-FFF2-40B4-BE49-F238E27FC236}">
                    <a16:creationId xmlns:a16="http://schemas.microsoft.com/office/drawing/2014/main" id="{F79BE3D2-F2EB-BEB4-85D5-6169C905B0A4}"/>
                  </a:ext>
                </a:extLst>
              </p:cNvPr>
              <p:cNvSpPr>
                <a:spLocks noChangeShapeType="1"/>
              </p:cNvSpPr>
              <p:nvPr/>
            </p:nvSpPr>
            <p:spPr bwMode="auto">
              <a:xfrm>
                <a:off x="2539" y="1299"/>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67" name="Rectangle 125">
                <a:extLst>
                  <a:ext uri="{FF2B5EF4-FFF2-40B4-BE49-F238E27FC236}">
                    <a16:creationId xmlns:a16="http://schemas.microsoft.com/office/drawing/2014/main" id="{8F088D6F-92AE-AB3E-3FFE-7FA21FD942D5}"/>
                  </a:ext>
                </a:extLst>
              </p:cNvPr>
              <p:cNvSpPr>
                <a:spLocks noChangeArrowheads="1"/>
              </p:cNvSpPr>
              <p:nvPr/>
            </p:nvSpPr>
            <p:spPr bwMode="auto">
              <a:xfrm>
                <a:off x="2388" y="1230"/>
                <a:ext cx="96" cy="14"/>
              </a:xfrm>
              <a:prstGeom prst="rect">
                <a:avLst/>
              </a:prstGeom>
              <a:solidFill>
                <a:srgbClr val="D9AA73"/>
              </a:solidFill>
              <a:ln w="31750">
                <a:solidFill>
                  <a:srgbClr val="D9AA73"/>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68" name="Freeform 126">
                <a:extLst>
                  <a:ext uri="{FF2B5EF4-FFF2-40B4-BE49-F238E27FC236}">
                    <a16:creationId xmlns:a16="http://schemas.microsoft.com/office/drawing/2014/main" id="{650E4D78-CDB7-4655-8011-BF54A35B5696}"/>
                  </a:ext>
                </a:extLst>
              </p:cNvPr>
              <p:cNvSpPr>
                <a:spLocks/>
              </p:cNvSpPr>
              <p:nvPr/>
            </p:nvSpPr>
            <p:spPr bwMode="auto">
              <a:xfrm>
                <a:off x="2374" y="1244"/>
                <a:ext cx="138" cy="27"/>
              </a:xfrm>
              <a:custGeom>
                <a:avLst/>
                <a:gdLst>
                  <a:gd name="T0" fmla="*/ 14 w 138"/>
                  <a:gd name="T1" fmla="*/ 0 h 27"/>
                  <a:gd name="T2" fmla="*/ 0 w 138"/>
                  <a:gd name="T3" fmla="*/ 27 h 27"/>
                  <a:gd name="T4" fmla="*/ 138 w 138"/>
                  <a:gd name="T5" fmla="*/ 27 h 27"/>
                  <a:gd name="T6" fmla="*/ 124 w 138"/>
                  <a:gd name="T7" fmla="*/ 0 h 27"/>
                  <a:gd name="T8" fmla="*/ 14 w 138"/>
                  <a:gd name="T9" fmla="*/ 0 h 27"/>
                  <a:gd name="T10" fmla="*/ 0 60000 65536"/>
                  <a:gd name="T11" fmla="*/ 0 60000 65536"/>
                  <a:gd name="T12" fmla="*/ 0 60000 65536"/>
                  <a:gd name="T13" fmla="*/ 0 60000 65536"/>
                  <a:gd name="T14" fmla="*/ 0 60000 65536"/>
                  <a:gd name="T15" fmla="*/ 0 w 138"/>
                  <a:gd name="T16" fmla="*/ 0 h 27"/>
                  <a:gd name="T17" fmla="*/ 138 w 138"/>
                  <a:gd name="T18" fmla="*/ 27 h 27"/>
                </a:gdLst>
                <a:ahLst/>
                <a:cxnLst>
                  <a:cxn ang="T10">
                    <a:pos x="T0" y="T1"/>
                  </a:cxn>
                  <a:cxn ang="T11">
                    <a:pos x="T2" y="T3"/>
                  </a:cxn>
                  <a:cxn ang="T12">
                    <a:pos x="T4" y="T5"/>
                  </a:cxn>
                  <a:cxn ang="T13">
                    <a:pos x="T6" y="T7"/>
                  </a:cxn>
                  <a:cxn ang="T14">
                    <a:pos x="T8" y="T9"/>
                  </a:cxn>
                </a:cxnLst>
                <a:rect l="T15" t="T16" r="T17" b="T18"/>
                <a:pathLst>
                  <a:path w="138" h="27">
                    <a:moveTo>
                      <a:pt x="14" y="0"/>
                    </a:moveTo>
                    <a:lnTo>
                      <a:pt x="0" y="27"/>
                    </a:lnTo>
                    <a:lnTo>
                      <a:pt x="138" y="27"/>
                    </a:lnTo>
                    <a:lnTo>
                      <a:pt x="124"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269" name="Line 127">
                <a:extLst>
                  <a:ext uri="{FF2B5EF4-FFF2-40B4-BE49-F238E27FC236}">
                    <a16:creationId xmlns:a16="http://schemas.microsoft.com/office/drawing/2014/main" id="{86FFB6C9-9C84-2BFC-577A-F6FEC02002F1}"/>
                  </a:ext>
                </a:extLst>
              </p:cNvPr>
              <p:cNvSpPr>
                <a:spLocks noChangeShapeType="1"/>
              </p:cNvSpPr>
              <p:nvPr/>
            </p:nvSpPr>
            <p:spPr bwMode="auto">
              <a:xfrm>
                <a:off x="2388" y="1271"/>
                <a:ext cx="27"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70" name="Line 128">
                <a:extLst>
                  <a:ext uri="{FF2B5EF4-FFF2-40B4-BE49-F238E27FC236}">
                    <a16:creationId xmlns:a16="http://schemas.microsoft.com/office/drawing/2014/main" id="{36BC36FB-F6C7-D639-FE3C-FD0C07190BE8}"/>
                  </a:ext>
                </a:extLst>
              </p:cNvPr>
              <p:cNvSpPr>
                <a:spLocks noChangeShapeType="1"/>
              </p:cNvSpPr>
              <p:nvPr/>
            </p:nvSpPr>
            <p:spPr bwMode="auto">
              <a:xfrm>
                <a:off x="2401" y="1257"/>
                <a:ext cx="8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71" name="Line 129">
                <a:extLst>
                  <a:ext uri="{FF2B5EF4-FFF2-40B4-BE49-F238E27FC236}">
                    <a16:creationId xmlns:a16="http://schemas.microsoft.com/office/drawing/2014/main" id="{847B98C8-D7CA-1460-0DF6-D70F3FDB0DED}"/>
                  </a:ext>
                </a:extLst>
              </p:cNvPr>
              <p:cNvSpPr>
                <a:spLocks noChangeShapeType="1"/>
              </p:cNvSpPr>
              <p:nvPr/>
            </p:nvSpPr>
            <p:spPr bwMode="auto">
              <a:xfrm>
                <a:off x="2388" y="1257"/>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72" name="Freeform 130">
                <a:extLst>
                  <a:ext uri="{FF2B5EF4-FFF2-40B4-BE49-F238E27FC236}">
                    <a16:creationId xmlns:a16="http://schemas.microsoft.com/office/drawing/2014/main" id="{F7756143-517F-9C60-5A1B-B67C215C50F5}"/>
                  </a:ext>
                </a:extLst>
              </p:cNvPr>
              <p:cNvSpPr>
                <a:spLocks/>
              </p:cNvSpPr>
              <p:nvPr/>
            </p:nvSpPr>
            <p:spPr bwMode="auto">
              <a:xfrm>
                <a:off x="2415" y="1257"/>
                <a:ext cx="83" cy="1"/>
              </a:xfrm>
              <a:custGeom>
                <a:avLst/>
                <a:gdLst>
                  <a:gd name="T0" fmla="*/ 0 w 83"/>
                  <a:gd name="T1" fmla="*/ 0 h 1"/>
                  <a:gd name="T2" fmla="*/ 55 w 83"/>
                  <a:gd name="T3" fmla="*/ 0 h 1"/>
                  <a:gd name="T4" fmla="*/ 83 w 83"/>
                  <a:gd name="T5" fmla="*/ 0 h 1"/>
                  <a:gd name="T6" fmla="*/ 0 60000 65536"/>
                  <a:gd name="T7" fmla="*/ 0 60000 65536"/>
                  <a:gd name="T8" fmla="*/ 0 60000 65536"/>
                  <a:gd name="T9" fmla="*/ 0 w 83"/>
                  <a:gd name="T10" fmla="*/ 0 h 1"/>
                  <a:gd name="T11" fmla="*/ 83 w 83"/>
                  <a:gd name="T12" fmla="*/ 1 h 1"/>
                </a:gdLst>
                <a:ahLst/>
                <a:cxnLst>
                  <a:cxn ang="T6">
                    <a:pos x="T0" y="T1"/>
                  </a:cxn>
                  <a:cxn ang="T7">
                    <a:pos x="T2" y="T3"/>
                  </a:cxn>
                  <a:cxn ang="T8">
                    <a:pos x="T4" y="T5"/>
                  </a:cxn>
                </a:cxnLst>
                <a:rect l="T9" t="T10" r="T11" b="T12"/>
                <a:pathLst>
                  <a:path w="83" h="1">
                    <a:moveTo>
                      <a:pt x="0" y="0"/>
                    </a:moveTo>
                    <a:lnTo>
                      <a:pt x="55" y="0"/>
                    </a:lnTo>
                    <a:lnTo>
                      <a:pt x="83" y="0"/>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273" name="Line 131">
                <a:extLst>
                  <a:ext uri="{FF2B5EF4-FFF2-40B4-BE49-F238E27FC236}">
                    <a16:creationId xmlns:a16="http://schemas.microsoft.com/office/drawing/2014/main" id="{5F975078-B1B7-445B-5CF0-5005E8BB52BE}"/>
                  </a:ext>
                </a:extLst>
              </p:cNvPr>
              <p:cNvSpPr>
                <a:spLocks noChangeShapeType="1"/>
              </p:cNvSpPr>
              <p:nvPr/>
            </p:nvSpPr>
            <p:spPr bwMode="auto">
              <a:xfrm>
                <a:off x="2484" y="1257"/>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74" name="Rectangle 132">
                <a:extLst>
                  <a:ext uri="{FF2B5EF4-FFF2-40B4-BE49-F238E27FC236}">
                    <a16:creationId xmlns:a16="http://schemas.microsoft.com/office/drawing/2014/main" id="{B44E013E-7DFE-332E-7665-845E728D9F72}"/>
                  </a:ext>
                </a:extLst>
              </p:cNvPr>
              <p:cNvSpPr>
                <a:spLocks noChangeArrowheads="1"/>
              </p:cNvSpPr>
              <p:nvPr/>
            </p:nvSpPr>
            <p:spPr bwMode="auto">
              <a:xfrm>
                <a:off x="2429" y="1161"/>
                <a:ext cx="41" cy="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75" name="Rectangle 133">
                <a:extLst>
                  <a:ext uri="{FF2B5EF4-FFF2-40B4-BE49-F238E27FC236}">
                    <a16:creationId xmlns:a16="http://schemas.microsoft.com/office/drawing/2014/main" id="{7C9F2F96-5451-340B-180A-CBE1A1717FAF}"/>
                  </a:ext>
                </a:extLst>
              </p:cNvPr>
              <p:cNvSpPr>
                <a:spLocks noChangeArrowheads="1"/>
              </p:cNvSpPr>
              <p:nvPr/>
            </p:nvSpPr>
            <p:spPr bwMode="auto">
              <a:xfrm>
                <a:off x="2429" y="1161"/>
                <a:ext cx="55" cy="41"/>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76" name="Freeform 134">
                <a:extLst>
                  <a:ext uri="{FF2B5EF4-FFF2-40B4-BE49-F238E27FC236}">
                    <a16:creationId xmlns:a16="http://schemas.microsoft.com/office/drawing/2014/main" id="{0C0E8E86-AC30-29EE-A08C-9339D9998373}"/>
                  </a:ext>
                </a:extLst>
              </p:cNvPr>
              <p:cNvSpPr>
                <a:spLocks/>
              </p:cNvSpPr>
              <p:nvPr/>
            </p:nvSpPr>
            <p:spPr bwMode="auto">
              <a:xfrm>
                <a:off x="2815" y="1313"/>
                <a:ext cx="42" cy="69"/>
              </a:xfrm>
              <a:custGeom>
                <a:avLst/>
                <a:gdLst>
                  <a:gd name="T0" fmla="*/ 0 w 42"/>
                  <a:gd name="T1" fmla="*/ 0 h 69"/>
                  <a:gd name="T2" fmla="*/ 42 w 42"/>
                  <a:gd name="T3" fmla="*/ 13 h 69"/>
                  <a:gd name="T4" fmla="*/ 42 w 42"/>
                  <a:gd name="T5" fmla="*/ 69 h 69"/>
                  <a:gd name="T6" fmla="*/ 0 60000 65536"/>
                  <a:gd name="T7" fmla="*/ 0 60000 65536"/>
                  <a:gd name="T8" fmla="*/ 0 60000 65536"/>
                  <a:gd name="T9" fmla="*/ 0 w 42"/>
                  <a:gd name="T10" fmla="*/ 0 h 69"/>
                  <a:gd name="T11" fmla="*/ 42 w 42"/>
                  <a:gd name="T12" fmla="*/ 69 h 69"/>
                </a:gdLst>
                <a:ahLst/>
                <a:cxnLst>
                  <a:cxn ang="T6">
                    <a:pos x="T0" y="T1"/>
                  </a:cxn>
                  <a:cxn ang="T7">
                    <a:pos x="T2" y="T3"/>
                  </a:cxn>
                  <a:cxn ang="T8">
                    <a:pos x="T4" y="T5"/>
                  </a:cxn>
                </a:cxnLst>
                <a:rect l="T9" t="T10" r="T11" b="T12"/>
                <a:pathLst>
                  <a:path w="42" h="69">
                    <a:moveTo>
                      <a:pt x="0" y="0"/>
                    </a:moveTo>
                    <a:lnTo>
                      <a:pt x="42" y="13"/>
                    </a:lnTo>
                    <a:lnTo>
                      <a:pt x="42"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277" name="AutoShape 135">
                <a:extLst>
                  <a:ext uri="{FF2B5EF4-FFF2-40B4-BE49-F238E27FC236}">
                    <a16:creationId xmlns:a16="http://schemas.microsoft.com/office/drawing/2014/main" id="{D8F414E4-280D-FC52-AF22-6F5FBB1474D9}"/>
                  </a:ext>
                </a:extLst>
              </p:cNvPr>
              <p:cNvSpPr>
                <a:spLocks noChangeArrowheads="1"/>
              </p:cNvSpPr>
              <p:nvPr/>
            </p:nvSpPr>
            <p:spPr bwMode="auto">
              <a:xfrm>
                <a:off x="2719" y="1216"/>
                <a:ext cx="110" cy="83"/>
              </a:xfrm>
              <a:prstGeom prst="roundRect">
                <a:avLst>
                  <a:gd name="adj" fmla="val 50000"/>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78" name="AutoShape 136">
                <a:extLst>
                  <a:ext uri="{FF2B5EF4-FFF2-40B4-BE49-F238E27FC236}">
                    <a16:creationId xmlns:a16="http://schemas.microsoft.com/office/drawing/2014/main" id="{3DC1B2ED-C223-346F-5F76-9738AFC0E0A1}"/>
                  </a:ext>
                </a:extLst>
              </p:cNvPr>
              <p:cNvSpPr>
                <a:spLocks noChangeArrowheads="1"/>
              </p:cNvSpPr>
              <p:nvPr/>
            </p:nvSpPr>
            <p:spPr bwMode="auto">
              <a:xfrm>
                <a:off x="2705" y="1202"/>
                <a:ext cx="138" cy="111"/>
              </a:xfrm>
              <a:prstGeom prst="roundRect">
                <a:avLst>
                  <a:gd name="adj" fmla="val 40088"/>
                </a:avLst>
              </a:prstGeom>
              <a:noFill/>
              <a:ln w="53975">
                <a:solidFill>
                  <a:srgbClr val="999999"/>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79" name="Rectangle 137">
                <a:extLst>
                  <a:ext uri="{FF2B5EF4-FFF2-40B4-BE49-F238E27FC236}">
                    <a16:creationId xmlns:a16="http://schemas.microsoft.com/office/drawing/2014/main" id="{3D141A4A-64CE-BA50-7461-261E268B7F5A}"/>
                  </a:ext>
                </a:extLst>
              </p:cNvPr>
              <p:cNvSpPr>
                <a:spLocks noChangeArrowheads="1"/>
              </p:cNvSpPr>
              <p:nvPr/>
            </p:nvSpPr>
            <p:spPr bwMode="auto">
              <a:xfrm>
                <a:off x="2733" y="1244"/>
                <a:ext cx="82"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80" name="Rectangle 138">
                <a:extLst>
                  <a:ext uri="{FF2B5EF4-FFF2-40B4-BE49-F238E27FC236}">
                    <a16:creationId xmlns:a16="http://schemas.microsoft.com/office/drawing/2014/main" id="{A7F978B5-B7BB-CC1F-CA86-0AB779DCE010}"/>
                  </a:ext>
                </a:extLst>
              </p:cNvPr>
              <p:cNvSpPr>
                <a:spLocks noChangeArrowheads="1"/>
              </p:cNvSpPr>
              <p:nvPr/>
            </p:nvSpPr>
            <p:spPr bwMode="auto">
              <a:xfrm>
                <a:off x="2733" y="1244"/>
                <a:ext cx="96"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81" name="Freeform 139">
                <a:extLst>
                  <a:ext uri="{FF2B5EF4-FFF2-40B4-BE49-F238E27FC236}">
                    <a16:creationId xmlns:a16="http://schemas.microsoft.com/office/drawing/2014/main" id="{8B84E812-0537-BDC1-9010-381346E05990}"/>
                  </a:ext>
                </a:extLst>
              </p:cNvPr>
              <p:cNvSpPr>
                <a:spLocks/>
              </p:cNvSpPr>
              <p:nvPr/>
            </p:nvSpPr>
            <p:spPr bwMode="auto">
              <a:xfrm>
                <a:off x="2843" y="1368"/>
                <a:ext cx="28" cy="27"/>
              </a:xfrm>
              <a:custGeom>
                <a:avLst/>
                <a:gdLst>
                  <a:gd name="T0" fmla="*/ 14 w 28"/>
                  <a:gd name="T1" fmla="*/ 0 h 27"/>
                  <a:gd name="T2" fmla="*/ 14 w 28"/>
                  <a:gd name="T3" fmla="*/ 0 h 27"/>
                  <a:gd name="T4" fmla="*/ 28 w 28"/>
                  <a:gd name="T5" fmla="*/ 14 h 27"/>
                  <a:gd name="T6" fmla="*/ 28 w 28"/>
                  <a:gd name="T7" fmla="*/ 27 h 27"/>
                  <a:gd name="T8" fmla="*/ 14 w 28"/>
                  <a:gd name="T9" fmla="*/ 27 h 27"/>
                  <a:gd name="T10" fmla="*/ 14 w 28"/>
                  <a:gd name="T11" fmla="*/ 27 h 27"/>
                  <a:gd name="T12" fmla="*/ 0 w 28"/>
                  <a:gd name="T13" fmla="*/ 27 h 27"/>
                  <a:gd name="T14" fmla="*/ 0 w 28"/>
                  <a:gd name="T15" fmla="*/ 14 h 27"/>
                  <a:gd name="T16" fmla="*/ 0 w 28"/>
                  <a:gd name="T17" fmla="*/ 0 h 27"/>
                  <a:gd name="T18" fmla="*/ 14 w 28"/>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27"/>
                  <a:gd name="T32" fmla="*/ 28 w 28"/>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27">
                    <a:moveTo>
                      <a:pt x="14" y="0"/>
                    </a:moveTo>
                    <a:lnTo>
                      <a:pt x="14" y="0"/>
                    </a:lnTo>
                    <a:lnTo>
                      <a:pt x="28" y="14"/>
                    </a:lnTo>
                    <a:lnTo>
                      <a:pt x="28" y="27"/>
                    </a:lnTo>
                    <a:lnTo>
                      <a:pt x="14" y="27"/>
                    </a:lnTo>
                    <a:lnTo>
                      <a:pt x="0" y="27"/>
                    </a:lnTo>
                    <a:lnTo>
                      <a:pt x="0" y="14"/>
                    </a:lnTo>
                    <a:lnTo>
                      <a:pt x="0" y="0"/>
                    </a:lnTo>
                    <a:lnTo>
                      <a:pt x="14" y="0"/>
                    </a:lnTo>
                    <a:close/>
                  </a:path>
                </a:pathLst>
              </a:custGeom>
              <a:solidFill>
                <a:srgbClr val="999999"/>
              </a:solidFill>
              <a:ln w="31750">
                <a:solidFill>
                  <a:srgbClr val="999999"/>
                </a:solidFill>
                <a:prstDash val="solid"/>
                <a:round/>
                <a:headEnd/>
                <a:tailEnd/>
              </a:ln>
            </p:spPr>
            <p:txBody>
              <a:bodyPr/>
              <a:lstStyle/>
              <a:p>
                <a:endParaRPr lang="en-US" sz="2400"/>
              </a:p>
            </p:txBody>
          </p:sp>
          <p:pic>
            <p:nvPicPr>
              <p:cNvPr id="36282" name="Picture 140">
                <a:extLst>
                  <a:ext uri="{FF2B5EF4-FFF2-40B4-BE49-F238E27FC236}">
                    <a16:creationId xmlns:a16="http://schemas.microsoft.com/office/drawing/2014/main" id="{9C09B933-84CC-C90A-E3E7-C0EB54B872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3" y="1244"/>
                <a:ext cx="82" cy="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283" name="Freeform 141">
                <a:extLst>
                  <a:ext uri="{FF2B5EF4-FFF2-40B4-BE49-F238E27FC236}">
                    <a16:creationId xmlns:a16="http://schemas.microsoft.com/office/drawing/2014/main" id="{2F3508D6-C6D1-3F22-6CFB-88A87912F401}"/>
                  </a:ext>
                </a:extLst>
              </p:cNvPr>
              <p:cNvSpPr>
                <a:spLocks/>
              </p:cNvSpPr>
              <p:nvPr/>
            </p:nvSpPr>
            <p:spPr bwMode="auto">
              <a:xfrm>
                <a:off x="2857" y="1382"/>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284" name="Line 142">
                <a:extLst>
                  <a:ext uri="{FF2B5EF4-FFF2-40B4-BE49-F238E27FC236}">
                    <a16:creationId xmlns:a16="http://schemas.microsoft.com/office/drawing/2014/main" id="{303BC35C-B631-A8B7-43D5-4DB75F2A0B99}"/>
                  </a:ext>
                </a:extLst>
              </p:cNvPr>
              <p:cNvSpPr>
                <a:spLocks noChangeShapeType="1"/>
              </p:cNvSpPr>
              <p:nvPr/>
            </p:nvSpPr>
            <p:spPr bwMode="auto">
              <a:xfrm>
                <a:off x="2871" y="1382"/>
                <a:ext cx="1"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85" name="Rectangle 143">
                <a:extLst>
                  <a:ext uri="{FF2B5EF4-FFF2-40B4-BE49-F238E27FC236}">
                    <a16:creationId xmlns:a16="http://schemas.microsoft.com/office/drawing/2014/main" id="{9E713AB7-6ABE-44A5-60C2-5904A8C4ACEF}"/>
                  </a:ext>
                </a:extLst>
              </p:cNvPr>
              <p:cNvSpPr>
                <a:spLocks noChangeArrowheads="1"/>
              </p:cNvSpPr>
              <p:nvPr/>
            </p:nvSpPr>
            <p:spPr bwMode="auto">
              <a:xfrm>
                <a:off x="2719" y="1299"/>
                <a:ext cx="96" cy="27"/>
              </a:xfrm>
              <a:prstGeom prst="rect">
                <a:avLst/>
              </a:prstGeom>
              <a:solidFill>
                <a:srgbClr val="D9AA73"/>
              </a:solidFill>
              <a:ln w="31750">
                <a:solidFill>
                  <a:srgbClr val="D9AA73"/>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86" name="Freeform 144">
                <a:extLst>
                  <a:ext uri="{FF2B5EF4-FFF2-40B4-BE49-F238E27FC236}">
                    <a16:creationId xmlns:a16="http://schemas.microsoft.com/office/drawing/2014/main" id="{552D76CC-70A9-4A06-ED76-8C5652C74DB4}"/>
                  </a:ext>
                </a:extLst>
              </p:cNvPr>
              <p:cNvSpPr>
                <a:spLocks/>
              </p:cNvSpPr>
              <p:nvPr/>
            </p:nvSpPr>
            <p:spPr bwMode="auto">
              <a:xfrm>
                <a:off x="2705" y="1326"/>
                <a:ext cx="138" cy="14"/>
              </a:xfrm>
              <a:custGeom>
                <a:avLst/>
                <a:gdLst>
                  <a:gd name="T0" fmla="*/ 14 w 138"/>
                  <a:gd name="T1" fmla="*/ 0 h 14"/>
                  <a:gd name="T2" fmla="*/ 0 w 138"/>
                  <a:gd name="T3" fmla="*/ 14 h 14"/>
                  <a:gd name="T4" fmla="*/ 138 w 138"/>
                  <a:gd name="T5" fmla="*/ 14 h 14"/>
                  <a:gd name="T6" fmla="*/ 124 w 138"/>
                  <a:gd name="T7" fmla="*/ 0 h 14"/>
                  <a:gd name="T8" fmla="*/ 14 w 138"/>
                  <a:gd name="T9" fmla="*/ 0 h 14"/>
                  <a:gd name="T10" fmla="*/ 0 60000 65536"/>
                  <a:gd name="T11" fmla="*/ 0 60000 65536"/>
                  <a:gd name="T12" fmla="*/ 0 60000 65536"/>
                  <a:gd name="T13" fmla="*/ 0 60000 65536"/>
                  <a:gd name="T14" fmla="*/ 0 60000 65536"/>
                  <a:gd name="T15" fmla="*/ 0 w 138"/>
                  <a:gd name="T16" fmla="*/ 0 h 14"/>
                  <a:gd name="T17" fmla="*/ 138 w 138"/>
                  <a:gd name="T18" fmla="*/ 14 h 14"/>
                </a:gdLst>
                <a:ahLst/>
                <a:cxnLst>
                  <a:cxn ang="T10">
                    <a:pos x="T0" y="T1"/>
                  </a:cxn>
                  <a:cxn ang="T11">
                    <a:pos x="T2" y="T3"/>
                  </a:cxn>
                  <a:cxn ang="T12">
                    <a:pos x="T4" y="T5"/>
                  </a:cxn>
                  <a:cxn ang="T13">
                    <a:pos x="T6" y="T7"/>
                  </a:cxn>
                  <a:cxn ang="T14">
                    <a:pos x="T8" y="T9"/>
                  </a:cxn>
                </a:cxnLst>
                <a:rect l="T15" t="T16" r="T17" b="T18"/>
                <a:pathLst>
                  <a:path w="138" h="14">
                    <a:moveTo>
                      <a:pt x="14" y="0"/>
                    </a:moveTo>
                    <a:lnTo>
                      <a:pt x="0" y="14"/>
                    </a:lnTo>
                    <a:lnTo>
                      <a:pt x="138" y="14"/>
                    </a:lnTo>
                    <a:lnTo>
                      <a:pt x="124"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287" name="Line 145">
                <a:extLst>
                  <a:ext uri="{FF2B5EF4-FFF2-40B4-BE49-F238E27FC236}">
                    <a16:creationId xmlns:a16="http://schemas.microsoft.com/office/drawing/2014/main" id="{7BAC125F-A398-9B8C-3D0D-644881A3EC81}"/>
                  </a:ext>
                </a:extLst>
              </p:cNvPr>
              <p:cNvSpPr>
                <a:spLocks noChangeShapeType="1"/>
              </p:cNvSpPr>
              <p:nvPr/>
            </p:nvSpPr>
            <p:spPr bwMode="auto">
              <a:xfrm>
                <a:off x="2719" y="1340"/>
                <a:ext cx="27"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88" name="Line 146">
                <a:extLst>
                  <a:ext uri="{FF2B5EF4-FFF2-40B4-BE49-F238E27FC236}">
                    <a16:creationId xmlns:a16="http://schemas.microsoft.com/office/drawing/2014/main" id="{C76D8BD5-9906-3FA7-E70F-DF599CC4AE40}"/>
                  </a:ext>
                </a:extLst>
              </p:cNvPr>
              <p:cNvSpPr>
                <a:spLocks noChangeShapeType="1"/>
              </p:cNvSpPr>
              <p:nvPr/>
            </p:nvSpPr>
            <p:spPr bwMode="auto">
              <a:xfrm>
                <a:off x="2733" y="1326"/>
                <a:ext cx="82"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89" name="Line 147">
                <a:extLst>
                  <a:ext uri="{FF2B5EF4-FFF2-40B4-BE49-F238E27FC236}">
                    <a16:creationId xmlns:a16="http://schemas.microsoft.com/office/drawing/2014/main" id="{139C147E-1C23-7A8B-30F6-E60E97086A3F}"/>
                  </a:ext>
                </a:extLst>
              </p:cNvPr>
              <p:cNvSpPr>
                <a:spLocks noChangeShapeType="1"/>
              </p:cNvSpPr>
              <p:nvPr/>
            </p:nvSpPr>
            <p:spPr bwMode="auto">
              <a:xfrm>
                <a:off x="2719" y="1326"/>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90" name="Line 148">
                <a:extLst>
                  <a:ext uri="{FF2B5EF4-FFF2-40B4-BE49-F238E27FC236}">
                    <a16:creationId xmlns:a16="http://schemas.microsoft.com/office/drawing/2014/main" id="{228FBF2C-FE07-A18B-81AA-CF1D1032B93F}"/>
                  </a:ext>
                </a:extLst>
              </p:cNvPr>
              <p:cNvSpPr>
                <a:spLocks noChangeShapeType="1"/>
              </p:cNvSpPr>
              <p:nvPr/>
            </p:nvSpPr>
            <p:spPr bwMode="auto">
              <a:xfrm>
                <a:off x="2746" y="1340"/>
                <a:ext cx="56"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91" name="Line 149">
                <a:extLst>
                  <a:ext uri="{FF2B5EF4-FFF2-40B4-BE49-F238E27FC236}">
                    <a16:creationId xmlns:a16="http://schemas.microsoft.com/office/drawing/2014/main" id="{05EB1B1D-D4B2-4B91-EABC-CF8C129A2EC5}"/>
                  </a:ext>
                </a:extLst>
              </p:cNvPr>
              <p:cNvSpPr>
                <a:spLocks noChangeShapeType="1"/>
              </p:cNvSpPr>
              <p:nvPr/>
            </p:nvSpPr>
            <p:spPr bwMode="auto">
              <a:xfrm>
                <a:off x="2802" y="1326"/>
                <a:ext cx="27"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92" name="Line 150">
                <a:extLst>
                  <a:ext uri="{FF2B5EF4-FFF2-40B4-BE49-F238E27FC236}">
                    <a16:creationId xmlns:a16="http://schemas.microsoft.com/office/drawing/2014/main" id="{B3AE9965-63E4-AB96-69F9-BE6B72DA5810}"/>
                  </a:ext>
                </a:extLst>
              </p:cNvPr>
              <p:cNvSpPr>
                <a:spLocks noChangeShapeType="1"/>
              </p:cNvSpPr>
              <p:nvPr/>
            </p:nvSpPr>
            <p:spPr bwMode="auto">
              <a:xfrm>
                <a:off x="2815" y="1340"/>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293" name="Rectangle 151">
                <a:extLst>
                  <a:ext uri="{FF2B5EF4-FFF2-40B4-BE49-F238E27FC236}">
                    <a16:creationId xmlns:a16="http://schemas.microsoft.com/office/drawing/2014/main" id="{9E7B52C2-EDD1-881D-EDB3-8A71BDC058A3}"/>
                  </a:ext>
                </a:extLst>
              </p:cNvPr>
              <p:cNvSpPr>
                <a:spLocks noChangeArrowheads="1"/>
              </p:cNvSpPr>
              <p:nvPr/>
            </p:nvSpPr>
            <p:spPr bwMode="auto">
              <a:xfrm>
                <a:off x="2760" y="1230"/>
                <a:ext cx="42"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94" name="Rectangle 152">
                <a:extLst>
                  <a:ext uri="{FF2B5EF4-FFF2-40B4-BE49-F238E27FC236}">
                    <a16:creationId xmlns:a16="http://schemas.microsoft.com/office/drawing/2014/main" id="{F3F9049C-7538-7524-E90B-C9A589A62EE4}"/>
                  </a:ext>
                </a:extLst>
              </p:cNvPr>
              <p:cNvSpPr>
                <a:spLocks noChangeArrowheads="1"/>
              </p:cNvSpPr>
              <p:nvPr/>
            </p:nvSpPr>
            <p:spPr bwMode="auto">
              <a:xfrm>
                <a:off x="2760" y="1230"/>
                <a:ext cx="55"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95" name="Rectangle 153">
                <a:extLst>
                  <a:ext uri="{FF2B5EF4-FFF2-40B4-BE49-F238E27FC236}">
                    <a16:creationId xmlns:a16="http://schemas.microsoft.com/office/drawing/2014/main" id="{AA7EB3EB-A65C-9A80-25A6-7B88291CC3FF}"/>
                  </a:ext>
                </a:extLst>
              </p:cNvPr>
              <p:cNvSpPr>
                <a:spLocks noChangeArrowheads="1"/>
              </p:cNvSpPr>
              <p:nvPr/>
            </p:nvSpPr>
            <p:spPr bwMode="auto">
              <a:xfrm>
                <a:off x="3153" y="2229"/>
                <a:ext cx="524"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400">
                    <a:solidFill>
                      <a:srgbClr val="000000"/>
                    </a:solidFill>
                    <a:latin typeface="Arial" panose="020B0604020202020204" pitchFamily="34" charset="0"/>
                  </a:rPr>
                  <a:t>backbone</a:t>
                </a:r>
                <a:endParaRPr lang="en-GB" altLang="en-US" sz="2400">
                  <a:latin typeface="Times" panose="02020603050405020304" pitchFamily="18" charset="0"/>
                </a:endParaRPr>
              </a:p>
            </p:txBody>
          </p:sp>
          <p:sp>
            <p:nvSpPr>
              <p:cNvPr id="36296" name="Rectangle 154">
                <a:extLst>
                  <a:ext uri="{FF2B5EF4-FFF2-40B4-BE49-F238E27FC236}">
                    <a16:creationId xmlns:a16="http://schemas.microsoft.com/office/drawing/2014/main" id="{E11FC3DD-879A-8FCE-91F8-2C46331C5516}"/>
                  </a:ext>
                </a:extLst>
              </p:cNvPr>
              <p:cNvSpPr>
                <a:spLocks noChangeArrowheads="1"/>
              </p:cNvSpPr>
              <p:nvPr/>
            </p:nvSpPr>
            <p:spPr bwMode="auto">
              <a:xfrm>
                <a:off x="2363" y="2809"/>
                <a:ext cx="621"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400">
                    <a:solidFill>
                      <a:srgbClr val="000000"/>
                    </a:solidFill>
                    <a:latin typeface="Arial" panose="020B0604020202020204" pitchFamily="34" charset="0"/>
                  </a:rPr>
                  <a:t>satellite link</a:t>
                </a:r>
                <a:endParaRPr lang="en-GB" altLang="en-US" sz="2400">
                  <a:latin typeface="Times" panose="02020603050405020304" pitchFamily="18" charset="0"/>
                </a:endParaRPr>
              </a:p>
            </p:txBody>
          </p:sp>
          <p:sp>
            <p:nvSpPr>
              <p:cNvPr id="36297" name="Rectangle 155">
                <a:extLst>
                  <a:ext uri="{FF2B5EF4-FFF2-40B4-BE49-F238E27FC236}">
                    <a16:creationId xmlns:a16="http://schemas.microsoft.com/office/drawing/2014/main" id="{0D376A1C-06D1-8E84-87B3-8160C60C5861}"/>
                  </a:ext>
                </a:extLst>
              </p:cNvPr>
              <p:cNvSpPr>
                <a:spLocks noChangeArrowheads="1"/>
              </p:cNvSpPr>
              <p:nvPr/>
            </p:nvSpPr>
            <p:spPr bwMode="auto">
              <a:xfrm>
                <a:off x="2264" y="1671"/>
                <a:ext cx="82" cy="69"/>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98" name="Rectangle 156">
                <a:extLst>
                  <a:ext uri="{FF2B5EF4-FFF2-40B4-BE49-F238E27FC236}">
                    <a16:creationId xmlns:a16="http://schemas.microsoft.com/office/drawing/2014/main" id="{BB67806D-B28B-2499-4228-EB85C526C18F}"/>
                  </a:ext>
                </a:extLst>
              </p:cNvPr>
              <p:cNvSpPr>
                <a:spLocks noChangeArrowheads="1"/>
              </p:cNvSpPr>
              <p:nvPr/>
            </p:nvSpPr>
            <p:spPr bwMode="auto">
              <a:xfrm>
                <a:off x="2264" y="1671"/>
                <a:ext cx="96" cy="83"/>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299" name="Rectangle 157">
                <a:extLst>
                  <a:ext uri="{FF2B5EF4-FFF2-40B4-BE49-F238E27FC236}">
                    <a16:creationId xmlns:a16="http://schemas.microsoft.com/office/drawing/2014/main" id="{0A778D43-C426-ED60-9E7A-6FBB8C0463D4}"/>
                  </a:ext>
                </a:extLst>
              </p:cNvPr>
              <p:cNvSpPr>
                <a:spLocks noChangeArrowheads="1"/>
              </p:cNvSpPr>
              <p:nvPr/>
            </p:nvSpPr>
            <p:spPr bwMode="auto">
              <a:xfrm>
                <a:off x="2567" y="1795"/>
                <a:ext cx="83" cy="83"/>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00" name="Rectangle 158">
                <a:extLst>
                  <a:ext uri="{FF2B5EF4-FFF2-40B4-BE49-F238E27FC236}">
                    <a16:creationId xmlns:a16="http://schemas.microsoft.com/office/drawing/2014/main" id="{D8840CFF-8488-B8C9-DB98-4D83CB108E39}"/>
                  </a:ext>
                </a:extLst>
              </p:cNvPr>
              <p:cNvSpPr>
                <a:spLocks noChangeArrowheads="1"/>
              </p:cNvSpPr>
              <p:nvPr/>
            </p:nvSpPr>
            <p:spPr bwMode="auto">
              <a:xfrm>
                <a:off x="2567" y="1795"/>
                <a:ext cx="97" cy="97"/>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01" name="Rectangle 159">
                <a:extLst>
                  <a:ext uri="{FF2B5EF4-FFF2-40B4-BE49-F238E27FC236}">
                    <a16:creationId xmlns:a16="http://schemas.microsoft.com/office/drawing/2014/main" id="{CFD97C0A-2FA2-6DA5-3462-429BED853FDC}"/>
                  </a:ext>
                </a:extLst>
              </p:cNvPr>
              <p:cNvSpPr>
                <a:spLocks noChangeArrowheads="1"/>
              </p:cNvSpPr>
              <p:nvPr/>
            </p:nvSpPr>
            <p:spPr bwMode="auto">
              <a:xfrm>
                <a:off x="2319" y="1795"/>
                <a:ext cx="82" cy="83"/>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02" name="Rectangle 160">
                <a:extLst>
                  <a:ext uri="{FF2B5EF4-FFF2-40B4-BE49-F238E27FC236}">
                    <a16:creationId xmlns:a16="http://schemas.microsoft.com/office/drawing/2014/main" id="{399EDBB5-89F9-DBF5-7DAB-BD622E67CB9C}"/>
                  </a:ext>
                </a:extLst>
              </p:cNvPr>
              <p:cNvSpPr>
                <a:spLocks noChangeArrowheads="1"/>
              </p:cNvSpPr>
              <p:nvPr/>
            </p:nvSpPr>
            <p:spPr bwMode="auto">
              <a:xfrm>
                <a:off x="2319" y="1795"/>
                <a:ext cx="96" cy="97"/>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03" name="Rectangle 161">
                <a:extLst>
                  <a:ext uri="{FF2B5EF4-FFF2-40B4-BE49-F238E27FC236}">
                    <a16:creationId xmlns:a16="http://schemas.microsoft.com/office/drawing/2014/main" id="{ACA6D66B-2343-AB52-80AA-D5E722D97963}"/>
                  </a:ext>
                </a:extLst>
              </p:cNvPr>
              <p:cNvSpPr>
                <a:spLocks noChangeArrowheads="1"/>
              </p:cNvSpPr>
              <p:nvPr/>
            </p:nvSpPr>
            <p:spPr bwMode="auto">
              <a:xfrm>
                <a:off x="1587" y="1409"/>
                <a:ext cx="83" cy="69"/>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04" name="Rectangle 162">
                <a:extLst>
                  <a:ext uri="{FF2B5EF4-FFF2-40B4-BE49-F238E27FC236}">
                    <a16:creationId xmlns:a16="http://schemas.microsoft.com/office/drawing/2014/main" id="{91F38F6B-40B5-4B8E-25E1-FF35BD48555A}"/>
                  </a:ext>
                </a:extLst>
              </p:cNvPr>
              <p:cNvSpPr>
                <a:spLocks noChangeArrowheads="1"/>
              </p:cNvSpPr>
              <p:nvPr/>
            </p:nvSpPr>
            <p:spPr bwMode="auto">
              <a:xfrm>
                <a:off x="1587" y="1409"/>
                <a:ext cx="97" cy="83"/>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05" name="Rectangle 163">
                <a:extLst>
                  <a:ext uri="{FF2B5EF4-FFF2-40B4-BE49-F238E27FC236}">
                    <a16:creationId xmlns:a16="http://schemas.microsoft.com/office/drawing/2014/main" id="{B4671F0F-957C-0AAD-5B45-61D848609116}"/>
                  </a:ext>
                </a:extLst>
              </p:cNvPr>
              <p:cNvSpPr>
                <a:spLocks noChangeArrowheads="1"/>
              </p:cNvSpPr>
              <p:nvPr/>
            </p:nvSpPr>
            <p:spPr bwMode="auto">
              <a:xfrm>
                <a:off x="1905" y="1409"/>
                <a:ext cx="83" cy="69"/>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06" name="Rectangle 164">
                <a:extLst>
                  <a:ext uri="{FF2B5EF4-FFF2-40B4-BE49-F238E27FC236}">
                    <a16:creationId xmlns:a16="http://schemas.microsoft.com/office/drawing/2014/main" id="{21A6F9CC-B6C8-DD72-7F07-1FC4C2FFCD60}"/>
                  </a:ext>
                </a:extLst>
              </p:cNvPr>
              <p:cNvSpPr>
                <a:spLocks noChangeArrowheads="1"/>
              </p:cNvSpPr>
              <p:nvPr/>
            </p:nvSpPr>
            <p:spPr bwMode="auto">
              <a:xfrm>
                <a:off x="1905" y="1409"/>
                <a:ext cx="96" cy="83"/>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07" name="Freeform 165">
                <a:extLst>
                  <a:ext uri="{FF2B5EF4-FFF2-40B4-BE49-F238E27FC236}">
                    <a16:creationId xmlns:a16="http://schemas.microsoft.com/office/drawing/2014/main" id="{AB308662-3E7E-59B5-E9B5-24374A4CB25B}"/>
                  </a:ext>
                </a:extLst>
              </p:cNvPr>
              <p:cNvSpPr>
                <a:spLocks/>
              </p:cNvSpPr>
              <p:nvPr/>
            </p:nvSpPr>
            <p:spPr bwMode="auto">
              <a:xfrm>
                <a:off x="5202" y="1754"/>
                <a:ext cx="56" cy="69"/>
              </a:xfrm>
              <a:custGeom>
                <a:avLst/>
                <a:gdLst>
                  <a:gd name="T0" fmla="*/ 0 w 56"/>
                  <a:gd name="T1" fmla="*/ 0 h 69"/>
                  <a:gd name="T2" fmla="*/ 42 w 56"/>
                  <a:gd name="T3" fmla="*/ 14 h 69"/>
                  <a:gd name="T4" fmla="*/ 56 w 56"/>
                  <a:gd name="T5" fmla="*/ 69 h 69"/>
                  <a:gd name="T6" fmla="*/ 0 60000 65536"/>
                  <a:gd name="T7" fmla="*/ 0 60000 65536"/>
                  <a:gd name="T8" fmla="*/ 0 60000 65536"/>
                  <a:gd name="T9" fmla="*/ 0 w 56"/>
                  <a:gd name="T10" fmla="*/ 0 h 69"/>
                  <a:gd name="T11" fmla="*/ 56 w 56"/>
                  <a:gd name="T12" fmla="*/ 69 h 69"/>
                </a:gdLst>
                <a:ahLst/>
                <a:cxnLst>
                  <a:cxn ang="T6">
                    <a:pos x="T0" y="T1"/>
                  </a:cxn>
                  <a:cxn ang="T7">
                    <a:pos x="T2" y="T3"/>
                  </a:cxn>
                  <a:cxn ang="T8">
                    <a:pos x="T4" y="T5"/>
                  </a:cxn>
                </a:cxnLst>
                <a:rect l="T9" t="T10" r="T11" b="T12"/>
                <a:pathLst>
                  <a:path w="56" h="69">
                    <a:moveTo>
                      <a:pt x="0" y="0"/>
                    </a:moveTo>
                    <a:lnTo>
                      <a:pt x="42" y="14"/>
                    </a:lnTo>
                    <a:lnTo>
                      <a:pt x="56"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308" name="AutoShape 166">
                <a:extLst>
                  <a:ext uri="{FF2B5EF4-FFF2-40B4-BE49-F238E27FC236}">
                    <a16:creationId xmlns:a16="http://schemas.microsoft.com/office/drawing/2014/main" id="{8991D579-BA5E-F01C-4031-5ED37E75B4CE}"/>
                  </a:ext>
                </a:extLst>
              </p:cNvPr>
              <p:cNvSpPr>
                <a:spLocks noChangeArrowheads="1"/>
              </p:cNvSpPr>
              <p:nvPr/>
            </p:nvSpPr>
            <p:spPr bwMode="auto">
              <a:xfrm>
                <a:off x="5106" y="1657"/>
                <a:ext cx="110" cy="83"/>
              </a:xfrm>
              <a:prstGeom prst="roundRect">
                <a:avLst>
                  <a:gd name="adj" fmla="val 50000"/>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09" name="AutoShape 167">
                <a:extLst>
                  <a:ext uri="{FF2B5EF4-FFF2-40B4-BE49-F238E27FC236}">
                    <a16:creationId xmlns:a16="http://schemas.microsoft.com/office/drawing/2014/main" id="{01A3D491-02F5-78AE-D7E4-38C1C337BAE6}"/>
                  </a:ext>
                </a:extLst>
              </p:cNvPr>
              <p:cNvSpPr>
                <a:spLocks noChangeArrowheads="1"/>
              </p:cNvSpPr>
              <p:nvPr/>
            </p:nvSpPr>
            <p:spPr bwMode="auto">
              <a:xfrm>
                <a:off x="5092" y="1644"/>
                <a:ext cx="138" cy="110"/>
              </a:xfrm>
              <a:prstGeom prst="roundRect">
                <a:avLst>
                  <a:gd name="adj" fmla="val 40454"/>
                </a:avLst>
              </a:prstGeom>
              <a:noFill/>
              <a:ln w="53975">
                <a:solidFill>
                  <a:srgbClr val="999999"/>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10" name="Rectangle 168">
                <a:extLst>
                  <a:ext uri="{FF2B5EF4-FFF2-40B4-BE49-F238E27FC236}">
                    <a16:creationId xmlns:a16="http://schemas.microsoft.com/office/drawing/2014/main" id="{BEC54C84-DE05-0910-F3F1-D386567F9276}"/>
                  </a:ext>
                </a:extLst>
              </p:cNvPr>
              <p:cNvSpPr>
                <a:spLocks noChangeArrowheads="1"/>
              </p:cNvSpPr>
              <p:nvPr/>
            </p:nvSpPr>
            <p:spPr bwMode="auto">
              <a:xfrm>
                <a:off x="5120" y="1685"/>
                <a:ext cx="82"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11" name="Rectangle 169">
                <a:extLst>
                  <a:ext uri="{FF2B5EF4-FFF2-40B4-BE49-F238E27FC236}">
                    <a16:creationId xmlns:a16="http://schemas.microsoft.com/office/drawing/2014/main" id="{B68146A2-ECCD-48AF-497D-40BC256F6C14}"/>
                  </a:ext>
                </a:extLst>
              </p:cNvPr>
              <p:cNvSpPr>
                <a:spLocks noChangeArrowheads="1"/>
              </p:cNvSpPr>
              <p:nvPr/>
            </p:nvSpPr>
            <p:spPr bwMode="auto">
              <a:xfrm>
                <a:off x="5120" y="1685"/>
                <a:ext cx="96"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12" name="Freeform 170">
                <a:extLst>
                  <a:ext uri="{FF2B5EF4-FFF2-40B4-BE49-F238E27FC236}">
                    <a16:creationId xmlns:a16="http://schemas.microsoft.com/office/drawing/2014/main" id="{3D1FEC56-BF1E-42BB-90A3-CE1044433A2D}"/>
                  </a:ext>
                </a:extLst>
              </p:cNvPr>
              <p:cNvSpPr>
                <a:spLocks/>
              </p:cNvSpPr>
              <p:nvPr/>
            </p:nvSpPr>
            <p:spPr bwMode="auto">
              <a:xfrm>
                <a:off x="5244" y="1809"/>
                <a:ext cx="14" cy="28"/>
              </a:xfrm>
              <a:custGeom>
                <a:avLst/>
                <a:gdLst>
                  <a:gd name="T0" fmla="*/ 0 w 14"/>
                  <a:gd name="T1" fmla="*/ 0 h 28"/>
                  <a:gd name="T2" fmla="*/ 14 w 14"/>
                  <a:gd name="T3" fmla="*/ 0 h 28"/>
                  <a:gd name="T4" fmla="*/ 14 w 14"/>
                  <a:gd name="T5" fmla="*/ 14 h 28"/>
                  <a:gd name="T6" fmla="*/ 14 w 14"/>
                  <a:gd name="T7" fmla="*/ 28 h 28"/>
                  <a:gd name="T8" fmla="*/ 14 w 14"/>
                  <a:gd name="T9" fmla="*/ 28 h 28"/>
                  <a:gd name="T10" fmla="*/ 0 w 14"/>
                  <a:gd name="T11" fmla="*/ 28 h 28"/>
                  <a:gd name="T12" fmla="*/ 0 w 14"/>
                  <a:gd name="T13" fmla="*/ 28 h 28"/>
                  <a:gd name="T14" fmla="*/ 0 w 14"/>
                  <a:gd name="T15" fmla="*/ 14 h 28"/>
                  <a:gd name="T16" fmla="*/ 0 w 14"/>
                  <a:gd name="T17" fmla="*/ 0 h 28"/>
                  <a:gd name="T18" fmla="*/ 0 w 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8"/>
                  <a:gd name="T32" fmla="*/ 14 w 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8">
                    <a:moveTo>
                      <a:pt x="0" y="0"/>
                    </a:moveTo>
                    <a:lnTo>
                      <a:pt x="14" y="0"/>
                    </a:lnTo>
                    <a:lnTo>
                      <a:pt x="14" y="14"/>
                    </a:lnTo>
                    <a:lnTo>
                      <a:pt x="14" y="28"/>
                    </a:lnTo>
                    <a:lnTo>
                      <a:pt x="0" y="28"/>
                    </a:lnTo>
                    <a:lnTo>
                      <a:pt x="0" y="14"/>
                    </a:lnTo>
                    <a:lnTo>
                      <a:pt x="0" y="0"/>
                    </a:lnTo>
                    <a:close/>
                  </a:path>
                </a:pathLst>
              </a:custGeom>
              <a:solidFill>
                <a:srgbClr val="999999"/>
              </a:solidFill>
              <a:ln w="31750">
                <a:solidFill>
                  <a:srgbClr val="999999"/>
                </a:solidFill>
                <a:prstDash val="solid"/>
                <a:round/>
                <a:headEnd/>
                <a:tailEnd/>
              </a:ln>
            </p:spPr>
            <p:txBody>
              <a:bodyPr/>
              <a:lstStyle/>
              <a:p>
                <a:endParaRPr lang="en-US" sz="2400"/>
              </a:p>
            </p:txBody>
          </p:sp>
          <p:pic>
            <p:nvPicPr>
              <p:cNvPr id="36313" name="Picture 171">
                <a:extLst>
                  <a:ext uri="{FF2B5EF4-FFF2-40B4-BE49-F238E27FC236}">
                    <a16:creationId xmlns:a16="http://schemas.microsoft.com/office/drawing/2014/main" id="{BC5911DF-C750-D394-40E0-B261BE03D11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33" y="1685"/>
                <a:ext cx="69" cy="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314" name="Freeform 172">
                <a:extLst>
                  <a:ext uri="{FF2B5EF4-FFF2-40B4-BE49-F238E27FC236}">
                    <a16:creationId xmlns:a16="http://schemas.microsoft.com/office/drawing/2014/main" id="{CD871628-3A03-8D7D-115E-05779A3EAC88}"/>
                  </a:ext>
                </a:extLst>
              </p:cNvPr>
              <p:cNvSpPr>
                <a:spLocks/>
              </p:cNvSpPr>
              <p:nvPr/>
            </p:nvSpPr>
            <p:spPr bwMode="auto">
              <a:xfrm>
                <a:off x="5244" y="182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315" name="Line 173">
                <a:extLst>
                  <a:ext uri="{FF2B5EF4-FFF2-40B4-BE49-F238E27FC236}">
                    <a16:creationId xmlns:a16="http://schemas.microsoft.com/office/drawing/2014/main" id="{A24CF1A5-40AF-600D-32FE-EC4E52798B8A}"/>
                  </a:ext>
                </a:extLst>
              </p:cNvPr>
              <p:cNvSpPr>
                <a:spLocks noChangeShapeType="1"/>
              </p:cNvSpPr>
              <p:nvPr/>
            </p:nvSpPr>
            <p:spPr bwMode="auto">
              <a:xfrm>
                <a:off x="5258" y="1823"/>
                <a:ext cx="1"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16" name="Rectangle 174">
                <a:extLst>
                  <a:ext uri="{FF2B5EF4-FFF2-40B4-BE49-F238E27FC236}">
                    <a16:creationId xmlns:a16="http://schemas.microsoft.com/office/drawing/2014/main" id="{742C621B-10FF-FBE6-B8AA-DE490725D532}"/>
                  </a:ext>
                </a:extLst>
              </p:cNvPr>
              <p:cNvSpPr>
                <a:spLocks noChangeArrowheads="1"/>
              </p:cNvSpPr>
              <p:nvPr/>
            </p:nvSpPr>
            <p:spPr bwMode="auto">
              <a:xfrm>
                <a:off x="5106" y="1740"/>
                <a:ext cx="110" cy="28"/>
              </a:xfrm>
              <a:prstGeom prst="rect">
                <a:avLst/>
              </a:prstGeom>
              <a:solidFill>
                <a:srgbClr val="D9AA73"/>
              </a:solidFill>
              <a:ln w="31750">
                <a:solidFill>
                  <a:srgbClr val="D9AA73"/>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17" name="Freeform 175">
                <a:extLst>
                  <a:ext uri="{FF2B5EF4-FFF2-40B4-BE49-F238E27FC236}">
                    <a16:creationId xmlns:a16="http://schemas.microsoft.com/office/drawing/2014/main" id="{5DCDCE4B-10BC-A405-A1D3-35955237DCF5}"/>
                  </a:ext>
                </a:extLst>
              </p:cNvPr>
              <p:cNvSpPr>
                <a:spLocks/>
              </p:cNvSpPr>
              <p:nvPr/>
            </p:nvSpPr>
            <p:spPr bwMode="auto">
              <a:xfrm>
                <a:off x="5092" y="1768"/>
                <a:ext cx="138" cy="14"/>
              </a:xfrm>
              <a:custGeom>
                <a:avLst/>
                <a:gdLst>
                  <a:gd name="T0" fmla="*/ 14 w 138"/>
                  <a:gd name="T1" fmla="*/ 0 h 14"/>
                  <a:gd name="T2" fmla="*/ 0 w 138"/>
                  <a:gd name="T3" fmla="*/ 14 h 14"/>
                  <a:gd name="T4" fmla="*/ 138 w 138"/>
                  <a:gd name="T5" fmla="*/ 14 h 14"/>
                  <a:gd name="T6" fmla="*/ 124 w 138"/>
                  <a:gd name="T7" fmla="*/ 0 h 14"/>
                  <a:gd name="T8" fmla="*/ 14 w 138"/>
                  <a:gd name="T9" fmla="*/ 0 h 14"/>
                  <a:gd name="T10" fmla="*/ 0 60000 65536"/>
                  <a:gd name="T11" fmla="*/ 0 60000 65536"/>
                  <a:gd name="T12" fmla="*/ 0 60000 65536"/>
                  <a:gd name="T13" fmla="*/ 0 60000 65536"/>
                  <a:gd name="T14" fmla="*/ 0 60000 65536"/>
                  <a:gd name="T15" fmla="*/ 0 w 138"/>
                  <a:gd name="T16" fmla="*/ 0 h 14"/>
                  <a:gd name="T17" fmla="*/ 138 w 138"/>
                  <a:gd name="T18" fmla="*/ 14 h 14"/>
                </a:gdLst>
                <a:ahLst/>
                <a:cxnLst>
                  <a:cxn ang="T10">
                    <a:pos x="T0" y="T1"/>
                  </a:cxn>
                  <a:cxn ang="T11">
                    <a:pos x="T2" y="T3"/>
                  </a:cxn>
                  <a:cxn ang="T12">
                    <a:pos x="T4" y="T5"/>
                  </a:cxn>
                  <a:cxn ang="T13">
                    <a:pos x="T6" y="T7"/>
                  </a:cxn>
                  <a:cxn ang="T14">
                    <a:pos x="T8" y="T9"/>
                  </a:cxn>
                </a:cxnLst>
                <a:rect l="T15" t="T16" r="T17" b="T18"/>
                <a:pathLst>
                  <a:path w="138" h="14">
                    <a:moveTo>
                      <a:pt x="14" y="0"/>
                    </a:moveTo>
                    <a:lnTo>
                      <a:pt x="0" y="14"/>
                    </a:lnTo>
                    <a:lnTo>
                      <a:pt x="138" y="14"/>
                    </a:lnTo>
                    <a:lnTo>
                      <a:pt x="124"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318" name="Line 176">
                <a:extLst>
                  <a:ext uri="{FF2B5EF4-FFF2-40B4-BE49-F238E27FC236}">
                    <a16:creationId xmlns:a16="http://schemas.microsoft.com/office/drawing/2014/main" id="{82A00D1D-A05D-9D33-4B5B-D7450EB09F46}"/>
                  </a:ext>
                </a:extLst>
              </p:cNvPr>
              <p:cNvSpPr>
                <a:spLocks noChangeShapeType="1"/>
              </p:cNvSpPr>
              <p:nvPr/>
            </p:nvSpPr>
            <p:spPr bwMode="auto">
              <a:xfrm>
                <a:off x="5106" y="1782"/>
                <a:ext cx="27"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19" name="Line 177">
                <a:extLst>
                  <a:ext uri="{FF2B5EF4-FFF2-40B4-BE49-F238E27FC236}">
                    <a16:creationId xmlns:a16="http://schemas.microsoft.com/office/drawing/2014/main" id="{0C6A3CAB-5167-B67E-1111-A2CA015CB6B8}"/>
                  </a:ext>
                </a:extLst>
              </p:cNvPr>
              <p:cNvSpPr>
                <a:spLocks noChangeShapeType="1"/>
              </p:cNvSpPr>
              <p:nvPr/>
            </p:nvSpPr>
            <p:spPr bwMode="auto">
              <a:xfrm>
                <a:off x="5120" y="1768"/>
                <a:ext cx="82"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20" name="Line 178">
                <a:extLst>
                  <a:ext uri="{FF2B5EF4-FFF2-40B4-BE49-F238E27FC236}">
                    <a16:creationId xmlns:a16="http://schemas.microsoft.com/office/drawing/2014/main" id="{938ED5DE-365B-F380-DEA1-39C9708F0FEB}"/>
                  </a:ext>
                </a:extLst>
              </p:cNvPr>
              <p:cNvSpPr>
                <a:spLocks noChangeShapeType="1"/>
              </p:cNvSpPr>
              <p:nvPr/>
            </p:nvSpPr>
            <p:spPr bwMode="auto">
              <a:xfrm>
                <a:off x="5106" y="1768"/>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21" name="Line 179">
                <a:extLst>
                  <a:ext uri="{FF2B5EF4-FFF2-40B4-BE49-F238E27FC236}">
                    <a16:creationId xmlns:a16="http://schemas.microsoft.com/office/drawing/2014/main" id="{FCE207AD-D596-4B7B-8730-C5B2816A1A69}"/>
                  </a:ext>
                </a:extLst>
              </p:cNvPr>
              <p:cNvSpPr>
                <a:spLocks noChangeShapeType="1"/>
              </p:cNvSpPr>
              <p:nvPr/>
            </p:nvSpPr>
            <p:spPr bwMode="auto">
              <a:xfrm>
                <a:off x="5147" y="1782"/>
                <a:ext cx="42"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22" name="Line 180">
                <a:extLst>
                  <a:ext uri="{FF2B5EF4-FFF2-40B4-BE49-F238E27FC236}">
                    <a16:creationId xmlns:a16="http://schemas.microsoft.com/office/drawing/2014/main" id="{ABF7B613-C259-2CE6-35EE-3BC4F7874814}"/>
                  </a:ext>
                </a:extLst>
              </p:cNvPr>
              <p:cNvSpPr>
                <a:spLocks noChangeShapeType="1"/>
              </p:cNvSpPr>
              <p:nvPr/>
            </p:nvSpPr>
            <p:spPr bwMode="auto">
              <a:xfrm>
                <a:off x="5189" y="1768"/>
                <a:ext cx="27"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23" name="Line 181">
                <a:extLst>
                  <a:ext uri="{FF2B5EF4-FFF2-40B4-BE49-F238E27FC236}">
                    <a16:creationId xmlns:a16="http://schemas.microsoft.com/office/drawing/2014/main" id="{3F76B28F-E536-7022-1F7F-58E409B11323}"/>
                  </a:ext>
                </a:extLst>
              </p:cNvPr>
              <p:cNvSpPr>
                <a:spLocks noChangeShapeType="1"/>
              </p:cNvSpPr>
              <p:nvPr/>
            </p:nvSpPr>
            <p:spPr bwMode="auto">
              <a:xfrm>
                <a:off x="5202" y="1782"/>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24" name="Rectangle 182">
                <a:extLst>
                  <a:ext uri="{FF2B5EF4-FFF2-40B4-BE49-F238E27FC236}">
                    <a16:creationId xmlns:a16="http://schemas.microsoft.com/office/drawing/2014/main" id="{537B58DF-EBF7-7A6E-CE58-F1ABB73AC760}"/>
                  </a:ext>
                </a:extLst>
              </p:cNvPr>
              <p:cNvSpPr>
                <a:spLocks noChangeArrowheads="1"/>
              </p:cNvSpPr>
              <p:nvPr/>
            </p:nvSpPr>
            <p:spPr bwMode="auto">
              <a:xfrm>
                <a:off x="5161" y="1671"/>
                <a:ext cx="28" cy="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25" name="Rectangle 183">
                <a:extLst>
                  <a:ext uri="{FF2B5EF4-FFF2-40B4-BE49-F238E27FC236}">
                    <a16:creationId xmlns:a16="http://schemas.microsoft.com/office/drawing/2014/main" id="{1E91D7A9-E706-34E6-19D7-D22D40309716}"/>
                  </a:ext>
                </a:extLst>
              </p:cNvPr>
              <p:cNvSpPr>
                <a:spLocks noChangeArrowheads="1"/>
              </p:cNvSpPr>
              <p:nvPr/>
            </p:nvSpPr>
            <p:spPr bwMode="auto">
              <a:xfrm>
                <a:off x="5161" y="1671"/>
                <a:ext cx="41"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26" name="Freeform 184">
                <a:extLst>
                  <a:ext uri="{FF2B5EF4-FFF2-40B4-BE49-F238E27FC236}">
                    <a16:creationId xmlns:a16="http://schemas.microsoft.com/office/drawing/2014/main" id="{4B5B2145-574B-15E2-6E53-3603A4288CD3}"/>
                  </a:ext>
                </a:extLst>
              </p:cNvPr>
              <p:cNvSpPr>
                <a:spLocks/>
              </p:cNvSpPr>
              <p:nvPr/>
            </p:nvSpPr>
            <p:spPr bwMode="auto">
              <a:xfrm>
                <a:off x="5589" y="1878"/>
                <a:ext cx="41" cy="69"/>
              </a:xfrm>
              <a:custGeom>
                <a:avLst/>
                <a:gdLst>
                  <a:gd name="T0" fmla="*/ 0 w 41"/>
                  <a:gd name="T1" fmla="*/ 0 h 69"/>
                  <a:gd name="T2" fmla="*/ 41 w 41"/>
                  <a:gd name="T3" fmla="*/ 14 h 69"/>
                  <a:gd name="T4" fmla="*/ 41 w 41"/>
                  <a:gd name="T5" fmla="*/ 69 h 69"/>
                  <a:gd name="T6" fmla="*/ 0 60000 65536"/>
                  <a:gd name="T7" fmla="*/ 0 60000 65536"/>
                  <a:gd name="T8" fmla="*/ 0 60000 65536"/>
                  <a:gd name="T9" fmla="*/ 0 w 41"/>
                  <a:gd name="T10" fmla="*/ 0 h 69"/>
                  <a:gd name="T11" fmla="*/ 41 w 41"/>
                  <a:gd name="T12" fmla="*/ 69 h 69"/>
                </a:gdLst>
                <a:ahLst/>
                <a:cxnLst>
                  <a:cxn ang="T6">
                    <a:pos x="T0" y="T1"/>
                  </a:cxn>
                  <a:cxn ang="T7">
                    <a:pos x="T2" y="T3"/>
                  </a:cxn>
                  <a:cxn ang="T8">
                    <a:pos x="T4" y="T5"/>
                  </a:cxn>
                </a:cxnLst>
                <a:rect l="T9" t="T10" r="T11" b="T12"/>
                <a:pathLst>
                  <a:path w="41" h="69">
                    <a:moveTo>
                      <a:pt x="0" y="0"/>
                    </a:moveTo>
                    <a:lnTo>
                      <a:pt x="41" y="14"/>
                    </a:lnTo>
                    <a:lnTo>
                      <a:pt x="41"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327" name="AutoShape 185">
                <a:extLst>
                  <a:ext uri="{FF2B5EF4-FFF2-40B4-BE49-F238E27FC236}">
                    <a16:creationId xmlns:a16="http://schemas.microsoft.com/office/drawing/2014/main" id="{5825900E-0C78-AC3C-BC38-E71BF13F9126}"/>
                  </a:ext>
                </a:extLst>
              </p:cNvPr>
              <p:cNvSpPr>
                <a:spLocks noChangeArrowheads="1"/>
              </p:cNvSpPr>
              <p:nvPr/>
            </p:nvSpPr>
            <p:spPr bwMode="auto">
              <a:xfrm>
                <a:off x="5478" y="1795"/>
                <a:ext cx="111" cy="83"/>
              </a:xfrm>
              <a:prstGeom prst="roundRect">
                <a:avLst>
                  <a:gd name="adj" fmla="val 50000"/>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28" name="AutoShape 186">
                <a:extLst>
                  <a:ext uri="{FF2B5EF4-FFF2-40B4-BE49-F238E27FC236}">
                    <a16:creationId xmlns:a16="http://schemas.microsoft.com/office/drawing/2014/main" id="{51AB145F-F148-D812-D492-6998FC29A541}"/>
                  </a:ext>
                </a:extLst>
              </p:cNvPr>
              <p:cNvSpPr>
                <a:spLocks noChangeArrowheads="1"/>
              </p:cNvSpPr>
              <p:nvPr/>
            </p:nvSpPr>
            <p:spPr bwMode="auto">
              <a:xfrm>
                <a:off x="5465" y="1782"/>
                <a:ext cx="138" cy="110"/>
              </a:xfrm>
              <a:prstGeom prst="roundRect">
                <a:avLst>
                  <a:gd name="adj" fmla="val 40454"/>
                </a:avLst>
              </a:prstGeom>
              <a:noFill/>
              <a:ln w="53975">
                <a:solidFill>
                  <a:srgbClr val="999999"/>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29" name="Rectangle 187">
                <a:extLst>
                  <a:ext uri="{FF2B5EF4-FFF2-40B4-BE49-F238E27FC236}">
                    <a16:creationId xmlns:a16="http://schemas.microsoft.com/office/drawing/2014/main" id="{A5CF51C8-04F7-10F8-96BE-1D875A2D843A}"/>
                  </a:ext>
                </a:extLst>
              </p:cNvPr>
              <p:cNvSpPr>
                <a:spLocks noChangeArrowheads="1"/>
              </p:cNvSpPr>
              <p:nvPr/>
            </p:nvSpPr>
            <p:spPr bwMode="auto">
              <a:xfrm>
                <a:off x="5492" y="1809"/>
                <a:ext cx="83" cy="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30" name="Rectangle 188">
                <a:extLst>
                  <a:ext uri="{FF2B5EF4-FFF2-40B4-BE49-F238E27FC236}">
                    <a16:creationId xmlns:a16="http://schemas.microsoft.com/office/drawing/2014/main" id="{250FDF36-994A-DBC1-4977-07ABFEE98923}"/>
                  </a:ext>
                </a:extLst>
              </p:cNvPr>
              <p:cNvSpPr>
                <a:spLocks noChangeArrowheads="1"/>
              </p:cNvSpPr>
              <p:nvPr/>
            </p:nvSpPr>
            <p:spPr bwMode="auto">
              <a:xfrm>
                <a:off x="5492" y="1809"/>
                <a:ext cx="97"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31" name="Freeform 189">
                <a:extLst>
                  <a:ext uri="{FF2B5EF4-FFF2-40B4-BE49-F238E27FC236}">
                    <a16:creationId xmlns:a16="http://schemas.microsoft.com/office/drawing/2014/main" id="{ECB5B256-C59B-3FCA-2DB2-75659AF00211}"/>
                  </a:ext>
                </a:extLst>
              </p:cNvPr>
              <p:cNvSpPr>
                <a:spLocks/>
              </p:cNvSpPr>
              <p:nvPr/>
            </p:nvSpPr>
            <p:spPr bwMode="auto">
              <a:xfrm>
                <a:off x="5616" y="1933"/>
                <a:ext cx="28" cy="42"/>
              </a:xfrm>
              <a:custGeom>
                <a:avLst/>
                <a:gdLst>
                  <a:gd name="T0" fmla="*/ 14 w 28"/>
                  <a:gd name="T1" fmla="*/ 0 h 42"/>
                  <a:gd name="T2" fmla="*/ 14 w 28"/>
                  <a:gd name="T3" fmla="*/ 0 h 42"/>
                  <a:gd name="T4" fmla="*/ 28 w 28"/>
                  <a:gd name="T5" fmla="*/ 14 h 42"/>
                  <a:gd name="T6" fmla="*/ 28 w 28"/>
                  <a:gd name="T7" fmla="*/ 28 h 42"/>
                  <a:gd name="T8" fmla="*/ 14 w 28"/>
                  <a:gd name="T9" fmla="*/ 42 h 42"/>
                  <a:gd name="T10" fmla="*/ 14 w 28"/>
                  <a:gd name="T11" fmla="*/ 42 h 42"/>
                  <a:gd name="T12" fmla="*/ 0 w 28"/>
                  <a:gd name="T13" fmla="*/ 28 h 42"/>
                  <a:gd name="T14" fmla="*/ 0 w 28"/>
                  <a:gd name="T15" fmla="*/ 14 h 42"/>
                  <a:gd name="T16" fmla="*/ 0 w 28"/>
                  <a:gd name="T17" fmla="*/ 0 h 42"/>
                  <a:gd name="T18" fmla="*/ 14 w 28"/>
                  <a:gd name="T19" fmla="*/ 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2"/>
                  <a:gd name="T32" fmla="*/ 28 w 28"/>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2">
                    <a:moveTo>
                      <a:pt x="14" y="0"/>
                    </a:moveTo>
                    <a:lnTo>
                      <a:pt x="14" y="0"/>
                    </a:lnTo>
                    <a:lnTo>
                      <a:pt x="28" y="14"/>
                    </a:lnTo>
                    <a:lnTo>
                      <a:pt x="28" y="28"/>
                    </a:lnTo>
                    <a:lnTo>
                      <a:pt x="14" y="42"/>
                    </a:lnTo>
                    <a:lnTo>
                      <a:pt x="0" y="28"/>
                    </a:lnTo>
                    <a:lnTo>
                      <a:pt x="0" y="14"/>
                    </a:lnTo>
                    <a:lnTo>
                      <a:pt x="0" y="0"/>
                    </a:lnTo>
                    <a:lnTo>
                      <a:pt x="14" y="0"/>
                    </a:lnTo>
                    <a:close/>
                  </a:path>
                </a:pathLst>
              </a:custGeom>
              <a:solidFill>
                <a:srgbClr val="999999"/>
              </a:solidFill>
              <a:ln w="31750">
                <a:solidFill>
                  <a:srgbClr val="999999"/>
                </a:solidFill>
                <a:prstDash val="solid"/>
                <a:round/>
                <a:headEnd/>
                <a:tailEnd/>
              </a:ln>
            </p:spPr>
            <p:txBody>
              <a:bodyPr/>
              <a:lstStyle/>
              <a:p>
                <a:endParaRPr lang="en-US" sz="2400"/>
              </a:p>
            </p:txBody>
          </p:sp>
          <p:pic>
            <p:nvPicPr>
              <p:cNvPr id="36332" name="Picture 190">
                <a:extLst>
                  <a:ext uri="{FF2B5EF4-FFF2-40B4-BE49-F238E27FC236}">
                    <a16:creationId xmlns:a16="http://schemas.microsoft.com/office/drawing/2014/main" id="{BDC19FDA-49B7-CE1A-FFAA-BD9EB66A69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6" y="1823"/>
                <a:ext cx="69" cy="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333" name="Line 191">
                <a:extLst>
                  <a:ext uri="{FF2B5EF4-FFF2-40B4-BE49-F238E27FC236}">
                    <a16:creationId xmlns:a16="http://schemas.microsoft.com/office/drawing/2014/main" id="{25A3BE69-6D94-19F8-4E29-E360097013D4}"/>
                  </a:ext>
                </a:extLst>
              </p:cNvPr>
              <p:cNvSpPr>
                <a:spLocks noChangeShapeType="1"/>
              </p:cNvSpPr>
              <p:nvPr/>
            </p:nvSpPr>
            <p:spPr bwMode="auto">
              <a:xfrm>
                <a:off x="5616" y="1947"/>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34" name="Line 192">
                <a:extLst>
                  <a:ext uri="{FF2B5EF4-FFF2-40B4-BE49-F238E27FC236}">
                    <a16:creationId xmlns:a16="http://schemas.microsoft.com/office/drawing/2014/main" id="{AB60ADD4-59DB-A21B-85AE-86E57056BD8D}"/>
                  </a:ext>
                </a:extLst>
              </p:cNvPr>
              <p:cNvSpPr>
                <a:spLocks noChangeShapeType="1"/>
              </p:cNvSpPr>
              <p:nvPr/>
            </p:nvSpPr>
            <p:spPr bwMode="auto">
              <a:xfrm>
                <a:off x="5630" y="1947"/>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35" name="Line 193">
                <a:extLst>
                  <a:ext uri="{FF2B5EF4-FFF2-40B4-BE49-F238E27FC236}">
                    <a16:creationId xmlns:a16="http://schemas.microsoft.com/office/drawing/2014/main" id="{532D5F88-AD57-0FE4-F7C7-7D5E483D45D6}"/>
                  </a:ext>
                </a:extLst>
              </p:cNvPr>
              <p:cNvSpPr>
                <a:spLocks noChangeShapeType="1"/>
              </p:cNvSpPr>
              <p:nvPr/>
            </p:nvSpPr>
            <p:spPr bwMode="auto">
              <a:xfrm>
                <a:off x="5630" y="1947"/>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36" name="Rectangle 194">
                <a:extLst>
                  <a:ext uri="{FF2B5EF4-FFF2-40B4-BE49-F238E27FC236}">
                    <a16:creationId xmlns:a16="http://schemas.microsoft.com/office/drawing/2014/main" id="{DB66C330-4203-4736-F37A-B8F22BA998C0}"/>
                  </a:ext>
                </a:extLst>
              </p:cNvPr>
              <p:cNvSpPr>
                <a:spLocks noChangeArrowheads="1"/>
              </p:cNvSpPr>
              <p:nvPr/>
            </p:nvSpPr>
            <p:spPr bwMode="auto">
              <a:xfrm>
                <a:off x="5492" y="1878"/>
                <a:ext cx="97" cy="14"/>
              </a:xfrm>
              <a:prstGeom prst="rect">
                <a:avLst/>
              </a:prstGeom>
              <a:solidFill>
                <a:srgbClr val="D9AA73"/>
              </a:solidFill>
              <a:ln w="31750">
                <a:solidFill>
                  <a:srgbClr val="D9AA73"/>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37" name="Freeform 195">
                <a:extLst>
                  <a:ext uri="{FF2B5EF4-FFF2-40B4-BE49-F238E27FC236}">
                    <a16:creationId xmlns:a16="http://schemas.microsoft.com/office/drawing/2014/main" id="{70500EE8-72CF-0768-549B-0ADF8666B3D2}"/>
                  </a:ext>
                </a:extLst>
              </p:cNvPr>
              <p:cNvSpPr>
                <a:spLocks/>
              </p:cNvSpPr>
              <p:nvPr/>
            </p:nvSpPr>
            <p:spPr bwMode="auto">
              <a:xfrm>
                <a:off x="5478" y="1892"/>
                <a:ext cx="125" cy="28"/>
              </a:xfrm>
              <a:custGeom>
                <a:avLst/>
                <a:gdLst>
                  <a:gd name="T0" fmla="*/ 14 w 125"/>
                  <a:gd name="T1" fmla="*/ 0 h 28"/>
                  <a:gd name="T2" fmla="*/ 0 w 125"/>
                  <a:gd name="T3" fmla="*/ 28 h 28"/>
                  <a:gd name="T4" fmla="*/ 125 w 125"/>
                  <a:gd name="T5" fmla="*/ 28 h 28"/>
                  <a:gd name="T6" fmla="*/ 111 w 125"/>
                  <a:gd name="T7" fmla="*/ 0 h 28"/>
                  <a:gd name="T8" fmla="*/ 14 w 125"/>
                  <a:gd name="T9" fmla="*/ 0 h 28"/>
                  <a:gd name="T10" fmla="*/ 0 60000 65536"/>
                  <a:gd name="T11" fmla="*/ 0 60000 65536"/>
                  <a:gd name="T12" fmla="*/ 0 60000 65536"/>
                  <a:gd name="T13" fmla="*/ 0 60000 65536"/>
                  <a:gd name="T14" fmla="*/ 0 60000 65536"/>
                  <a:gd name="T15" fmla="*/ 0 w 125"/>
                  <a:gd name="T16" fmla="*/ 0 h 28"/>
                  <a:gd name="T17" fmla="*/ 125 w 125"/>
                  <a:gd name="T18" fmla="*/ 28 h 28"/>
                </a:gdLst>
                <a:ahLst/>
                <a:cxnLst>
                  <a:cxn ang="T10">
                    <a:pos x="T0" y="T1"/>
                  </a:cxn>
                  <a:cxn ang="T11">
                    <a:pos x="T2" y="T3"/>
                  </a:cxn>
                  <a:cxn ang="T12">
                    <a:pos x="T4" y="T5"/>
                  </a:cxn>
                  <a:cxn ang="T13">
                    <a:pos x="T6" y="T7"/>
                  </a:cxn>
                  <a:cxn ang="T14">
                    <a:pos x="T8" y="T9"/>
                  </a:cxn>
                </a:cxnLst>
                <a:rect l="T15" t="T16" r="T17" b="T18"/>
                <a:pathLst>
                  <a:path w="125" h="28">
                    <a:moveTo>
                      <a:pt x="14" y="0"/>
                    </a:moveTo>
                    <a:lnTo>
                      <a:pt x="0" y="28"/>
                    </a:lnTo>
                    <a:lnTo>
                      <a:pt x="125" y="28"/>
                    </a:lnTo>
                    <a:lnTo>
                      <a:pt x="111"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338" name="Line 196">
                <a:extLst>
                  <a:ext uri="{FF2B5EF4-FFF2-40B4-BE49-F238E27FC236}">
                    <a16:creationId xmlns:a16="http://schemas.microsoft.com/office/drawing/2014/main" id="{E83B3844-0C19-3826-58AC-5653C8EC262E}"/>
                  </a:ext>
                </a:extLst>
              </p:cNvPr>
              <p:cNvSpPr>
                <a:spLocks noChangeShapeType="1"/>
              </p:cNvSpPr>
              <p:nvPr/>
            </p:nvSpPr>
            <p:spPr bwMode="auto">
              <a:xfrm>
                <a:off x="5492" y="1906"/>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39" name="Line 197">
                <a:extLst>
                  <a:ext uri="{FF2B5EF4-FFF2-40B4-BE49-F238E27FC236}">
                    <a16:creationId xmlns:a16="http://schemas.microsoft.com/office/drawing/2014/main" id="{6F3F0BC9-A945-9541-CC7B-BC819F50637D}"/>
                  </a:ext>
                </a:extLst>
              </p:cNvPr>
              <p:cNvSpPr>
                <a:spLocks noChangeShapeType="1"/>
              </p:cNvSpPr>
              <p:nvPr/>
            </p:nvSpPr>
            <p:spPr bwMode="auto">
              <a:xfrm>
                <a:off x="5492" y="1892"/>
                <a:ext cx="97"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40" name="Line 198">
                <a:extLst>
                  <a:ext uri="{FF2B5EF4-FFF2-40B4-BE49-F238E27FC236}">
                    <a16:creationId xmlns:a16="http://schemas.microsoft.com/office/drawing/2014/main" id="{851AAC97-4EFB-F3DB-ECFD-BD4B28B69EF1}"/>
                  </a:ext>
                </a:extLst>
              </p:cNvPr>
              <p:cNvSpPr>
                <a:spLocks noChangeShapeType="1"/>
              </p:cNvSpPr>
              <p:nvPr/>
            </p:nvSpPr>
            <p:spPr bwMode="auto">
              <a:xfrm>
                <a:off x="5492" y="1906"/>
                <a:ext cx="55"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41" name="Line 199">
                <a:extLst>
                  <a:ext uri="{FF2B5EF4-FFF2-40B4-BE49-F238E27FC236}">
                    <a16:creationId xmlns:a16="http://schemas.microsoft.com/office/drawing/2014/main" id="{B078B63F-FDBA-274A-8ACC-CB242D13D2FB}"/>
                  </a:ext>
                </a:extLst>
              </p:cNvPr>
              <p:cNvSpPr>
                <a:spLocks noChangeShapeType="1"/>
              </p:cNvSpPr>
              <p:nvPr/>
            </p:nvSpPr>
            <p:spPr bwMode="auto">
              <a:xfrm>
                <a:off x="5520" y="1906"/>
                <a:ext cx="55"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42" name="Line 200">
                <a:extLst>
                  <a:ext uri="{FF2B5EF4-FFF2-40B4-BE49-F238E27FC236}">
                    <a16:creationId xmlns:a16="http://schemas.microsoft.com/office/drawing/2014/main" id="{5B14580A-C9A0-D4D9-B7A4-1BA0E56C490E}"/>
                  </a:ext>
                </a:extLst>
              </p:cNvPr>
              <p:cNvSpPr>
                <a:spLocks noChangeShapeType="1"/>
              </p:cNvSpPr>
              <p:nvPr/>
            </p:nvSpPr>
            <p:spPr bwMode="auto">
              <a:xfrm>
                <a:off x="5561" y="1906"/>
                <a:ext cx="28"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43" name="Line 201">
                <a:extLst>
                  <a:ext uri="{FF2B5EF4-FFF2-40B4-BE49-F238E27FC236}">
                    <a16:creationId xmlns:a16="http://schemas.microsoft.com/office/drawing/2014/main" id="{63A122AE-8325-1EF7-EF62-373A765EC830}"/>
                  </a:ext>
                </a:extLst>
              </p:cNvPr>
              <p:cNvSpPr>
                <a:spLocks noChangeShapeType="1"/>
              </p:cNvSpPr>
              <p:nvPr/>
            </p:nvSpPr>
            <p:spPr bwMode="auto">
              <a:xfrm>
                <a:off x="5575" y="1906"/>
                <a:ext cx="28"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344" name="Rectangle 202">
                <a:extLst>
                  <a:ext uri="{FF2B5EF4-FFF2-40B4-BE49-F238E27FC236}">
                    <a16:creationId xmlns:a16="http://schemas.microsoft.com/office/drawing/2014/main" id="{37373F17-7291-6600-F9C9-ED7DB1898763}"/>
                  </a:ext>
                </a:extLst>
              </p:cNvPr>
              <p:cNvSpPr>
                <a:spLocks noChangeArrowheads="1"/>
              </p:cNvSpPr>
              <p:nvPr/>
            </p:nvSpPr>
            <p:spPr bwMode="auto">
              <a:xfrm>
                <a:off x="5534" y="1795"/>
                <a:ext cx="27" cy="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45" name="Rectangle 203">
                <a:extLst>
                  <a:ext uri="{FF2B5EF4-FFF2-40B4-BE49-F238E27FC236}">
                    <a16:creationId xmlns:a16="http://schemas.microsoft.com/office/drawing/2014/main" id="{3928FE41-C149-993B-24C2-4A69FBC011F2}"/>
                  </a:ext>
                </a:extLst>
              </p:cNvPr>
              <p:cNvSpPr>
                <a:spLocks noChangeArrowheads="1"/>
              </p:cNvSpPr>
              <p:nvPr/>
            </p:nvSpPr>
            <p:spPr bwMode="auto">
              <a:xfrm>
                <a:off x="5534" y="1795"/>
                <a:ext cx="41" cy="56"/>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346" name="Freeform 204">
                <a:extLst>
                  <a:ext uri="{FF2B5EF4-FFF2-40B4-BE49-F238E27FC236}">
                    <a16:creationId xmlns:a16="http://schemas.microsoft.com/office/drawing/2014/main" id="{20AB475D-026D-4CE0-9AB3-EF23AF7F4334}"/>
                  </a:ext>
                </a:extLst>
              </p:cNvPr>
              <p:cNvSpPr>
                <a:spLocks/>
              </p:cNvSpPr>
              <p:nvPr/>
            </p:nvSpPr>
            <p:spPr bwMode="auto">
              <a:xfrm>
                <a:off x="5547" y="2237"/>
                <a:ext cx="42" cy="55"/>
              </a:xfrm>
              <a:custGeom>
                <a:avLst/>
                <a:gdLst>
                  <a:gd name="T0" fmla="*/ 0 w 42"/>
                  <a:gd name="T1" fmla="*/ 0 h 55"/>
                  <a:gd name="T2" fmla="*/ 42 w 42"/>
                  <a:gd name="T3" fmla="*/ 0 h 55"/>
                  <a:gd name="T4" fmla="*/ 42 w 42"/>
                  <a:gd name="T5" fmla="*/ 55 h 55"/>
                  <a:gd name="T6" fmla="*/ 0 60000 65536"/>
                  <a:gd name="T7" fmla="*/ 0 60000 65536"/>
                  <a:gd name="T8" fmla="*/ 0 60000 65536"/>
                  <a:gd name="T9" fmla="*/ 0 w 42"/>
                  <a:gd name="T10" fmla="*/ 0 h 55"/>
                  <a:gd name="T11" fmla="*/ 42 w 42"/>
                  <a:gd name="T12" fmla="*/ 55 h 55"/>
                </a:gdLst>
                <a:ahLst/>
                <a:cxnLst>
                  <a:cxn ang="T6">
                    <a:pos x="T0" y="T1"/>
                  </a:cxn>
                  <a:cxn ang="T7">
                    <a:pos x="T2" y="T3"/>
                  </a:cxn>
                  <a:cxn ang="T8">
                    <a:pos x="T4" y="T5"/>
                  </a:cxn>
                </a:cxnLst>
                <a:rect l="T9" t="T10" r="T11" b="T12"/>
                <a:pathLst>
                  <a:path w="42" h="55">
                    <a:moveTo>
                      <a:pt x="0" y="0"/>
                    </a:moveTo>
                    <a:lnTo>
                      <a:pt x="42" y="0"/>
                    </a:lnTo>
                    <a:lnTo>
                      <a:pt x="42" y="55"/>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grpSp>
        <p:sp>
          <p:nvSpPr>
            <p:cNvPr id="35845" name="AutoShape 205">
              <a:extLst>
                <a:ext uri="{FF2B5EF4-FFF2-40B4-BE49-F238E27FC236}">
                  <a16:creationId xmlns:a16="http://schemas.microsoft.com/office/drawing/2014/main" id="{B7CBE50B-3CA1-6620-3ADD-9AE33E108E6E}"/>
                </a:ext>
              </a:extLst>
            </p:cNvPr>
            <p:cNvSpPr>
              <a:spLocks noChangeArrowheads="1"/>
            </p:cNvSpPr>
            <p:nvPr/>
          </p:nvSpPr>
          <p:spPr bwMode="auto">
            <a:xfrm>
              <a:off x="5451" y="2140"/>
              <a:ext cx="110" cy="83"/>
            </a:xfrm>
            <a:prstGeom prst="roundRect">
              <a:avLst>
                <a:gd name="adj" fmla="val 50000"/>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46" name="AutoShape 206">
              <a:extLst>
                <a:ext uri="{FF2B5EF4-FFF2-40B4-BE49-F238E27FC236}">
                  <a16:creationId xmlns:a16="http://schemas.microsoft.com/office/drawing/2014/main" id="{F763C5B9-8769-EA63-A756-DAF412BA702C}"/>
                </a:ext>
              </a:extLst>
            </p:cNvPr>
            <p:cNvSpPr>
              <a:spLocks noChangeArrowheads="1"/>
            </p:cNvSpPr>
            <p:nvPr/>
          </p:nvSpPr>
          <p:spPr bwMode="auto">
            <a:xfrm>
              <a:off x="5437" y="2127"/>
              <a:ext cx="138" cy="110"/>
            </a:xfrm>
            <a:prstGeom prst="roundRect">
              <a:avLst>
                <a:gd name="adj" fmla="val 40454"/>
              </a:avLst>
            </a:prstGeom>
            <a:noFill/>
            <a:ln w="53975">
              <a:solidFill>
                <a:srgbClr val="999999"/>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47" name="Rectangle 207">
              <a:extLst>
                <a:ext uri="{FF2B5EF4-FFF2-40B4-BE49-F238E27FC236}">
                  <a16:creationId xmlns:a16="http://schemas.microsoft.com/office/drawing/2014/main" id="{23814821-5223-71D2-2C9C-CB1CA364B172}"/>
                </a:ext>
              </a:extLst>
            </p:cNvPr>
            <p:cNvSpPr>
              <a:spLocks noChangeArrowheads="1"/>
            </p:cNvSpPr>
            <p:nvPr/>
          </p:nvSpPr>
          <p:spPr bwMode="auto">
            <a:xfrm>
              <a:off x="5465" y="2168"/>
              <a:ext cx="82"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48" name="Rectangle 208">
              <a:extLst>
                <a:ext uri="{FF2B5EF4-FFF2-40B4-BE49-F238E27FC236}">
                  <a16:creationId xmlns:a16="http://schemas.microsoft.com/office/drawing/2014/main" id="{042EAD9B-3551-A1BE-6766-25B3F6BB9ACE}"/>
                </a:ext>
              </a:extLst>
            </p:cNvPr>
            <p:cNvSpPr>
              <a:spLocks noChangeArrowheads="1"/>
            </p:cNvSpPr>
            <p:nvPr/>
          </p:nvSpPr>
          <p:spPr bwMode="auto">
            <a:xfrm>
              <a:off x="5465" y="2168"/>
              <a:ext cx="96"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49" name="Freeform 209">
              <a:extLst>
                <a:ext uri="{FF2B5EF4-FFF2-40B4-BE49-F238E27FC236}">
                  <a16:creationId xmlns:a16="http://schemas.microsoft.com/office/drawing/2014/main" id="{CCB81FC8-BECF-17F6-D3E7-BAE66EAD5884}"/>
                </a:ext>
              </a:extLst>
            </p:cNvPr>
            <p:cNvSpPr>
              <a:spLocks/>
            </p:cNvSpPr>
            <p:nvPr/>
          </p:nvSpPr>
          <p:spPr bwMode="auto">
            <a:xfrm>
              <a:off x="5575" y="2292"/>
              <a:ext cx="28" cy="28"/>
            </a:xfrm>
            <a:custGeom>
              <a:avLst/>
              <a:gdLst>
                <a:gd name="T0" fmla="*/ 14 w 28"/>
                <a:gd name="T1" fmla="*/ 0 h 28"/>
                <a:gd name="T2" fmla="*/ 14 w 28"/>
                <a:gd name="T3" fmla="*/ 0 h 28"/>
                <a:gd name="T4" fmla="*/ 28 w 28"/>
                <a:gd name="T5" fmla="*/ 0 h 28"/>
                <a:gd name="T6" fmla="*/ 28 w 28"/>
                <a:gd name="T7" fmla="*/ 14 h 28"/>
                <a:gd name="T8" fmla="*/ 14 w 28"/>
                <a:gd name="T9" fmla="*/ 28 h 28"/>
                <a:gd name="T10" fmla="*/ 14 w 28"/>
                <a:gd name="T11" fmla="*/ 28 h 28"/>
                <a:gd name="T12" fmla="*/ 0 w 28"/>
                <a:gd name="T13" fmla="*/ 14 h 28"/>
                <a:gd name="T14" fmla="*/ 0 w 28"/>
                <a:gd name="T15" fmla="*/ 0 h 28"/>
                <a:gd name="T16" fmla="*/ 0 w 28"/>
                <a:gd name="T17" fmla="*/ 0 h 28"/>
                <a:gd name="T18" fmla="*/ 14 w 28"/>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28"/>
                <a:gd name="T32" fmla="*/ 28 w 28"/>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28">
                  <a:moveTo>
                    <a:pt x="14" y="0"/>
                  </a:moveTo>
                  <a:lnTo>
                    <a:pt x="14" y="0"/>
                  </a:lnTo>
                  <a:lnTo>
                    <a:pt x="28" y="0"/>
                  </a:lnTo>
                  <a:lnTo>
                    <a:pt x="28" y="14"/>
                  </a:lnTo>
                  <a:lnTo>
                    <a:pt x="14" y="28"/>
                  </a:lnTo>
                  <a:lnTo>
                    <a:pt x="0" y="14"/>
                  </a:lnTo>
                  <a:lnTo>
                    <a:pt x="0" y="0"/>
                  </a:lnTo>
                  <a:lnTo>
                    <a:pt x="14" y="0"/>
                  </a:lnTo>
                  <a:close/>
                </a:path>
              </a:pathLst>
            </a:custGeom>
            <a:solidFill>
              <a:srgbClr val="999999"/>
            </a:solidFill>
            <a:ln w="31750">
              <a:solidFill>
                <a:srgbClr val="999999"/>
              </a:solidFill>
              <a:prstDash val="solid"/>
              <a:round/>
              <a:headEnd/>
              <a:tailEnd/>
            </a:ln>
          </p:spPr>
          <p:txBody>
            <a:bodyPr/>
            <a:lstStyle/>
            <a:p>
              <a:endParaRPr lang="en-US" sz="2400"/>
            </a:p>
          </p:txBody>
        </p:sp>
        <p:pic>
          <p:nvPicPr>
            <p:cNvPr id="35850" name="Picture 210">
              <a:extLst>
                <a:ext uri="{FF2B5EF4-FFF2-40B4-BE49-F238E27FC236}">
                  <a16:creationId xmlns:a16="http://schemas.microsoft.com/office/drawing/2014/main" id="{B4507A32-1739-6F73-01D0-2AC6B5EC4E8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5" y="2168"/>
              <a:ext cx="82" cy="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1" name="Line 211">
              <a:extLst>
                <a:ext uri="{FF2B5EF4-FFF2-40B4-BE49-F238E27FC236}">
                  <a16:creationId xmlns:a16="http://schemas.microsoft.com/office/drawing/2014/main" id="{BE9B3B7B-C5E4-5853-EAB1-6A82166CA1EB}"/>
                </a:ext>
              </a:extLst>
            </p:cNvPr>
            <p:cNvSpPr>
              <a:spLocks noChangeShapeType="1"/>
            </p:cNvSpPr>
            <p:nvPr/>
          </p:nvSpPr>
          <p:spPr bwMode="auto">
            <a:xfrm>
              <a:off x="5589" y="2292"/>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852" name="Line 212">
              <a:extLst>
                <a:ext uri="{FF2B5EF4-FFF2-40B4-BE49-F238E27FC236}">
                  <a16:creationId xmlns:a16="http://schemas.microsoft.com/office/drawing/2014/main" id="{B30DD57B-7084-BB1A-4DF6-83F1E746A78D}"/>
                </a:ext>
              </a:extLst>
            </p:cNvPr>
            <p:cNvSpPr>
              <a:spLocks noChangeShapeType="1"/>
            </p:cNvSpPr>
            <p:nvPr/>
          </p:nvSpPr>
          <p:spPr bwMode="auto">
            <a:xfrm>
              <a:off x="5589" y="2292"/>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853" name="Line 213">
              <a:extLst>
                <a:ext uri="{FF2B5EF4-FFF2-40B4-BE49-F238E27FC236}">
                  <a16:creationId xmlns:a16="http://schemas.microsoft.com/office/drawing/2014/main" id="{A53E5434-E222-6BA1-7A13-42E71AC7DEB1}"/>
                </a:ext>
              </a:extLst>
            </p:cNvPr>
            <p:cNvSpPr>
              <a:spLocks noChangeShapeType="1"/>
            </p:cNvSpPr>
            <p:nvPr/>
          </p:nvSpPr>
          <p:spPr bwMode="auto">
            <a:xfrm>
              <a:off x="5603" y="2292"/>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854" name="Rectangle 214">
              <a:extLst>
                <a:ext uri="{FF2B5EF4-FFF2-40B4-BE49-F238E27FC236}">
                  <a16:creationId xmlns:a16="http://schemas.microsoft.com/office/drawing/2014/main" id="{B805AE82-009B-536B-22CA-3C4EF93DFC9F}"/>
                </a:ext>
              </a:extLst>
            </p:cNvPr>
            <p:cNvSpPr>
              <a:spLocks noChangeArrowheads="1"/>
            </p:cNvSpPr>
            <p:nvPr/>
          </p:nvSpPr>
          <p:spPr bwMode="auto">
            <a:xfrm>
              <a:off x="5451" y="2223"/>
              <a:ext cx="96" cy="14"/>
            </a:xfrm>
            <a:prstGeom prst="rect">
              <a:avLst/>
            </a:prstGeom>
            <a:solidFill>
              <a:srgbClr val="D9AA73"/>
            </a:solidFill>
            <a:ln w="31750">
              <a:solidFill>
                <a:srgbClr val="D9AA73"/>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55" name="Freeform 215">
              <a:extLst>
                <a:ext uri="{FF2B5EF4-FFF2-40B4-BE49-F238E27FC236}">
                  <a16:creationId xmlns:a16="http://schemas.microsoft.com/office/drawing/2014/main" id="{F0BF2B9F-7120-EF02-7878-586359C60D68}"/>
                </a:ext>
              </a:extLst>
            </p:cNvPr>
            <p:cNvSpPr>
              <a:spLocks/>
            </p:cNvSpPr>
            <p:nvPr/>
          </p:nvSpPr>
          <p:spPr bwMode="auto">
            <a:xfrm>
              <a:off x="5437" y="2237"/>
              <a:ext cx="138" cy="28"/>
            </a:xfrm>
            <a:custGeom>
              <a:avLst/>
              <a:gdLst>
                <a:gd name="T0" fmla="*/ 14 w 138"/>
                <a:gd name="T1" fmla="*/ 0 h 28"/>
                <a:gd name="T2" fmla="*/ 0 w 138"/>
                <a:gd name="T3" fmla="*/ 28 h 28"/>
                <a:gd name="T4" fmla="*/ 138 w 138"/>
                <a:gd name="T5" fmla="*/ 28 h 28"/>
                <a:gd name="T6" fmla="*/ 124 w 138"/>
                <a:gd name="T7" fmla="*/ 0 h 28"/>
                <a:gd name="T8" fmla="*/ 14 w 138"/>
                <a:gd name="T9" fmla="*/ 0 h 28"/>
                <a:gd name="T10" fmla="*/ 0 60000 65536"/>
                <a:gd name="T11" fmla="*/ 0 60000 65536"/>
                <a:gd name="T12" fmla="*/ 0 60000 65536"/>
                <a:gd name="T13" fmla="*/ 0 60000 65536"/>
                <a:gd name="T14" fmla="*/ 0 60000 65536"/>
                <a:gd name="T15" fmla="*/ 0 w 138"/>
                <a:gd name="T16" fmla="*/ 0 h 28"/>
                <a:gd name="T17" fmla="*/ 138 w 138"/>
                <a:gd name="T18" fmla="*/ 28 h 28"/>
              </a:gdLst>
              <a:ahLst/>
              <a:cxnLst>
                <a:cxn ang="T10">
                  <a:pos x="T0" y="T1"/>
                </a:cxn>
                <a:cxn ang="T11">
                  <a:pos x="T2" y="T3"/>
                </a:cxn>
                <a:cxn ang="T12">
                  <a:pos x="T4" y="T5"/>
                </a:cxn>
                <a:cxn ang="T13">
                  <a:pos x="T6" y="T7"/>
                </a:cxn>
                <a:cxn ang="T14">
                  <a:pos x="T8" y="T9"/>
                </a:cxn>
              </a:cxnLst>
              <a:rect l="T15" t="T16" r="T17" b="T18"/>
              <a:pathLst>
                <a:path w="138" h="28">
                  <a:moveTo>
                    <a:pt x="14" y="0"/>
                  </a:moveTo>
                  <a:lnTo>
                    <a:pt x="0" y="28"/>
                  </a:lnTo>
                  <a:lnTo>
                    <a:pt x="138" y="28"/>
                  </a:lnTo>
                  <a:lnTo>
                    <a:pt x="124"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856" name="Line 216">
              <a:extLst>
                <a:ext uri="{FF2B5EF4-FFF2-40B4-BE49-F238E27FC236}">
                  <a16:creationId xmlns:a16="http://schemas.microsoft.com/office/drawing/2014/main" id="{127D8429-F8A8-38B0-BB03-CFD6E01CD2EB}"/>
                </a:ext>
              </a:extLst>
            </p:cNvPr>
            <p:cNvSpPr>
              <a:spLocks noChangeShapeType="1"/>
            </p:cNvSpPr>
            <p:nvPr/>
          </p:nvSpPr>
          <p:spPr bwMode="auto">
            <a:xfrm>
              <a:off x="5451" y="2265"/>
              <a:ext cx="27"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857" name="Line 217">
              <a:extLst>
                <a:ext uri="{FF2B5EF4-FFF2-40B4-BE49-F238E27FC236}">
                  <a16:creationId xmlns:a16="http://schemas.microsoft.com/office/drawing/2014/main" id="{C646366F-9D30-1282-4BA9-EF09B5272ECF}"/>
                </a:ext>
              </a:extLst>
            </p:cNvPr>
            <p:cNvSpPr>
              <a:spLocks noChangeShapeType="1"/>
            </p:cNvSpPr>
            <p:nvPr/>
          </p:nvSpPr>
          <p:spPr bwMode="auto">
            <a:xfrm>
              <a:off x="5465" y="2251"/>
              <a:ext cx="82"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858" name="Line 218">
              <a:extLst>
                <a:ext uri="{FF2B5EF4-FFF2-40B4-BE49-F238E27FC236}">
                  <a16:creationId xmlns:a16="http://schemas.microsoft.com/office/drawing/2014/main" id="{43D0C9EA-E609-BB32-725B-FF40DC1779B9}"/>
                </a:ext>
              </a:extLst>
            </p:cNvPr>
            <p:cNvSpPr>
              <a:spLocks noChangeShapeType="1"/>
            </p:cNvSpPr>
            <p:nvPr/>
          </p:nvSpPr>
          <p:spPr bwMode="auto">
            <a:xfrm>
              <a:off x="5451" y="2251"/>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859" name="Freeform 219">
              <a:extLst>
                <a:ext uri="{FF2B5EF4-FFF2-40B4-BE49-F238E27FC236}">
                  <a16:creationId xmlns:a16="http://schemas.microsoft.com/office/drawing/2014/main" id="{27A14EF2-5379-3B02-D443-CFFC9E89AAD2}"/>
                </a:ext>
              </a:extLst>
            </p:cNvPr>
            <p:cNvSpPr>
              <a:spLocks/>
            </p:cNvSpPr>
            <p:nvPr/>
          </p:nvSpPr>
          <p:spPr bwMode="auto">
            <a:xfrm>
              <a:off x="5478" y="2251"/>
              <a:ext cx="83" cy="1"/>
            </a:xfrm>
            <a:custGeom>
              <a:avLst/>
              <a:gdLst>
                <a:gd name="T0" fmla="*/ 0 w 83"/>
                <a:gd name="T1" fmla="*/ 0 h 1"/>
                <a:gd name="T2" fmla="*/ 56 w 83"/>
                <a:gd name="T3" fmla="*/ 0 h 1"/>
                <a:gd name="T4" fmla="*/ 83 w 83"/>
                <a:gd name="T5" fmla="*/ 0 h 1"/>
                <a:gd name="T6" fmla="*/ 0 60000 65536"/>
                <a:gd name="T7" fmla="*/ 0 60000 65536"/>
                <a:gd name="T8" fmla="*/ 0 60000 65536"/>
                <a:gd name="T9" fmla="*/ 0 w 83"/>
                <a:gd name="T10" fmla="*/ 0 h 1"/>
                <a:gd name="T11" fmla="*/ 83 w 83"/>
                <a:gd name="T12" fmla="*/ 1 h 1"/>
              </a:gdLst>
              <a:ahLst/>
              <a:cxnLst>
                <a:cxn ang="T6">
                  <a:pos x="T0" y="T1"/>
                </a:cxn>
                <a:cxn ang="T7">
                  <a:pos x="T2" y="T3"/>
                </a:cxn>
                <a:cxn ang="T8">
                  <a:pos x="T4" y="T5"/>
                </a:cxn>
              </a:cxnLst>
              <a:rect l="T9" t="T10" r="T11" b="T12"/>
              <a:pathLst>
                <a:path w="83" h="1">
                  <a:moveTo>
                    <a:pt x="0" y="0"/>
                  </a:moveTo>
                  <a:lnTo>
                    <a:pt x="56" y="0"/>
                  </a:lnTo>
                  <a:lnTo>
                    <a:pt x="83" y="0"/>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860" name="Line 220">
              <a:extLst>
                <a:ext uri="{FF2B5EF4-FFF2-40B4-BE49-F238E27FC236}">
                  <a16:creationId xmlns:a16="http://schemas.microsoft.com/office/drawing/2014/main" id="{0F64F11F-1B5C-D941-55F5-E174966C1C47}"/>
                </a:ext>
              </a:extLst>
            </p:cNvPr>
            <p:cNvSpPr>
              <a:spLocks noChangeShapeType="1"/>
            </p:cNvSpPr>
            <p:nvPr/>
          </p:nvSpPr>
          <p:spPr bwMode="auto">
            <a:xfrm>
              <a:off x="5547" y="2251"/>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861" name="Rectangle 221">
              <a:extLst>
                <a:ext uri="{FF2B5EF4-FFF2-40B4-BE49-F238E27FC236}">
                  <a16:creationId xmlns:a16="http://schemas.microsoft.com/office/drawing/2014/main" id="{0E4CEA00-9356-F0C6-4AD9-E26A985F3BA8}"/>
                </a:ext>
              </a:extLst>
            </p:cNvPr>
            <p:cNvSpPr>
              <a:spLocks noChangeArrowheads="1"/>
            </p:cNvSpPr>
            <p:nvPr/>
          </p:nvSpPr>
          <p:spPr bwMode="auto">
            <a:xfrm>
              <a:off x="5492" y="2154"/>
              <a:ext cx="42" cy="2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62" name="Rectangle 222">
              <a:extLst>
                <a:ext uri="{FF2B5EF4-FFF2-40B4-BE49-F238E27FC236}">
                  <a16:creationId xmlns:a16="http://schemas.microsoft.com/office/drawing/2014/main" id="{97988F88-C69C-A12B-96F6-7EAD2FFE04C6}"/>
                </a:ext>
              </a:extLst>
            </p:cNvPr>
            <p:cNvSpPr>
              <a:spLocks noChangeArrowheads="1"/>
            </p:cNvSpPr>
            <p:nvPr/>
          </p:nvSpPr>
          <p:spPr bwMode="auto">
            <a:xfrm>
              <a:off x="5492" y="2154"/>
              <a:ext cx="55" cy="42"/>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63" name="Rectangle 223">
              <a:extLst>
                <a:ext uri="{FF2B5EF4-FFF2-40B4-BE49-F238E27FC236}">
                  <a16:creationId xmlns:a16="http://schemas.microsoft.com/office/drawing/2014/main" id="{C97356F1-3DB9-99A8-09B1-376DCF037E1D}"/>
                </a:ext>
              </a:extLst>
            </p:cNvPr>
            <p:cNvSpPr>
              <a:spLocks noChangeArrowheads="1"/>
            </p:cNvSpPr>
            <p:nvPr/>
          </p:nvSpPr>
          <p:spPr bwMode="auto">
            <a:xfrm>
              <a:off x="4195" y="1188"/>
              <a:ext cx="83" cy="83"/>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64" name="Rectangle 224">
              <a:extLst>
                <a:ext uri="{FF2B5EF4-FFF2-40B4-BE49-F238E27FC236}">
                  <a16:creationId xmlns:a16="http://schemas.microsoft.com/office/drawing/2014/main" id="{C0B15910-9720-7E3F-0005-7AD2C56B4DC7}"/>
                </a:ext>
              </a:extLst>
            </p:cNvPr>
            <p:cNvSpPr>
              <a:spLocks noChangeArrowheads="1"/>
            </p:cNvSpPr>
            <p:nvPr/>
          </p:nvSpPr>
          <p:spPr bwMode="auto">
            <a:xfrm>
              <a:off x="4195" y="1188"/>
              <a:ext cx="97" cy="97"/>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65" name="Rectangle 225">
              <a:extLst>
                <a:ext uri="{FF2B5EF4-FFF2-40B4-BE49-F238E27FC236}">
                  <a16:creationId xmlns:a16="http://schemas.microsoft.com/office/drawing/2014/main" id="{523B366E-0491-F38F-EB51-D50B35A98CF8}"/>
                </a:ext>
              </a:extLst>
            </p:cNvPr>
            <p:cNvSpPr>
              <a:spLocks noChangeArrowheads="1"/>
            </p:cNvSpPr>
            <p:nvPr/>
          </p:nvSpPr>
          <p:spPr bwMode="auto">
            <a:xfrm>
              <a:off x="4402" y="1216"/>
              <a:ext cx="83" cy="69"/>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66" name="Rectangle 226">
              <a:extLst>
                <a:ext uri="{FF2B5EF4-FFF2-40B4-BE49-F238E27FC236}">
                  <a16:creationId xmlns:a16="http://schemas.microsoft.com/office/drawing/2014/main" id="{9C6B58FF-5DFE-1F1C-9824-170E60F10DB8}"/>
                </a:ext>
              </a:extLst>
            </p:cNvPr>
            <p:cNvSpPr>
              <a:spLocks noChangeArrowheads="1"/>
            </p:cNvSpPr>
            <p:nvPr/>
          </p:nvSpPr>
          <p:spPr bwMode="auto">
            <a:xfrm>
              <a:off x="4402" y="1216"/>
              <a:ext cx="97" cy="83"/>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67" name="Rectangle 227">
              <a:extLst>
                <a:ext uri="{FF2B5EF4-FFF2-40B4-BE49-F238E27FC236}">
                  <a16:creationId xmlns:a16="http://schemas.microsoft.com/office/drawing/2014/main" id="{24335BF7-EC65-F3AE-5A07-2C8225C3A610}"/>
                </a:ext>
              </a:extLst>
            </p:cNvPr>
            <p:cNvSpPr>
              <a:spLocks noChangeArrowheads="1"/>
            </p:cNvSpPr>
            <p:nvPr/>
          </p:nvSpPr>
          <p:spPr bwMode="auto">
            <a:xfrm>
              <a:off x="4609" y="1230"/>
              <a:ext cx="83" cy="69"/>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68" name="Rectangle 228">
              <a:extLst>
                <a:ext uri="{FF2B5EF4-FFF2-40B4-BE49-F238E27FC236}">
                  <a16:creationId xmlns:a16="http://schemas.microsoft.com/office/drawing/2014/main" id="{2291E769-FAA6-A10F-D2A2-60F45A6F3DBB}"/>
                </a:ext>
              </a:extLst>
            </p:cNvPr>
            <p:cNvSpPr>
              <a:spLocks noChangeArrowheads="1"/>
            </p:cNvSpPr>
            <p:nvPr/>
          </p:nvSpPr>
          <p:spPr bwMode="auto">
            <a:xfrm>
              <a:off x="4609" y="1230"/>
              <a:ext cx="97" cy="83"/>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69" name="Rectangle 229">
              <a:extLst>
                <a:ext uri="{FF2B5EF4-FFF2-40B4-BE49-F238E27FC236}">
                  <a16:creationId xmlns:a16="http://schemas.microsoft.com/office/drawing/2014/main" id="{1DA03BC8-360B-C47D-F18E-23388B459EA3}"/>
                </a:ext>
              </a:extLst>
            </p:cNvPr>
            <p:cNvSpPr>
              <a:spLocks noChangeArrowheads="1"/>
            </p:cNvSpPr>
            <p:nvPr/>
          </p:nvSpPr>
          <p:spPr bwMode="auto">
            <a:xfrm>
              <a:off x="4899" y="2265"/>
              <a:ext cx="83" cy="69"/>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70" name="Rectangle 230">
              <a:extLst>
                <a:ext uri="{FF2B5EF4-FFF2-40B4-BE49-F238E27FC236}">
                  <a16:creationId xmlns:a16="http://schemas.microsoft.com/office/drawing/2014/main" id="{DA07B761-64FD-551C-7BF0-6A2CC34C8D45}"/>
                </a:ext>
              </a:extLst>
            </p:cNvPr>
            <p:cNvSpPr>
              <a:spLocks noChangeArrowheads="1"/>
            </p:cNvSpPr>
            <p:nvPr/>
          </p:nvSpPr>
          <p:spPr bwMode="auto">
            <a:xfrm>
              <a:off x="4899" y="2265"/>
              <a:ext cx="97" cy="82"/>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71" name="Rectangle 231">
              <a:extLst>
                <a:ext uri="{FF2B5EF4-FFF2-40B4-BE49-F238E27FC236}">
                  <a16:creationId xmlns:a16="http://schemas.microsoft.com/office/drawing/2014/main" id="{FFD18688-AEBE-CECB-FCD1-947143DFF16A}"/>
                </a:ext>
              </a:extLst>
            </p:cNvPr>
            <p:cNvSpPr>
              <a:spLocks noChangeArrowheads="1"/>
            </p:cNvSpPr>
            <p:nvPr/>
          </p:nvSpPr>
          <p:spPr bwMode="auto">
            <a:xfrm>
              <a:off x="5064" y="2265"/>
              <a:ext cx="83" cy="82"/>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72" name="Rectangle 232">
              <a:extLst>
                <a:ext uri="{FF2B5EF4-FFF2-40B4-BE49-F238E27FC236}">
                  <a16:creationId xmlns:a16="http://schemas.microsoft.com/office/drawing/2014/main" id="{54786D5D-7EF5-55CF-3D5A-0BFA25AE6591}"/>
                </a:ext>
              </a:extLst>
            </p:cNvPr>
            <p:cNvSpPr>
              <a:spLocks noChangeArrowheads="1"/>
            </p:cNvSpPr>
            <p:nvPr/>
          </p:nvSpPr>
          <p:spPr bwMode="auto">
            <a:xfrm>
              <a:off x="5064" y="2265"/>
              <a:ext cx="97" cy="96"/>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73" name="Rectangle 233">
              <a:extLst>
                <a:ext uri="{FF2B5EF4-FFF2-40B4-BE49-F238E27FC236}">
                  <a16:creationId xmlns:a16="http://schemas.microsoft.com/office/drawing/2014/main" id="{052391AD-25B1-5D9E-BA9D-1535D070E26B}"/>
                </a:ext>
              </a:extLst>
            </p:cNvPr>
            <p:cNvSpPr>
              <a:spLocks noChangeArrowheads="1"/>
            </p:cNvSpPr>
            <p:nvPr/>
          </p:nvSpPr>
          <p:spPr bwMode="auto">
            <a:xfrm>
              <a:off x="5285" y="3010"/>
              <a:ext cx="83" cy="69"/>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74" name="Rectangle 234">
              <a:extLst>
                <a:ext uri="{FF2B5EF4-FFF2-40B4-BE49-F238E27FC236}">
                  <a16:creationId xmlns:a16="http://schemas.microsoft.com/office/drawing/2014/main" id="{3EACEEEA-0DF0-676A-28C5-F3E963150743}"/>
                </a:ext>
              </a:extLst>
            </p:cNvPr>
            <p:cNvSpPr>
              <a:spLocks noChangeArrowheads="1"/>
            </p:cNvSpPr>
            <p:nvPr/>
          </p:nvSpPr>
          <p:spPr bwMode="auto">
            <a:xfrm>
              <a:off x="5285" y="3010"/>
              <a:ext cx="97" cy="82"/>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75" name="Rectangle 235">
              <a:extLst>
                <a:ext uri="{FF2B5EF4-FFF2-40B4-BE49-F238E27FC236}">
                  <a16:creationId xmlns:a16="http://schemas.microsoft.com/office/drawing/2014/main" id="{5207CEE4-5758-9E68-57EC-0522279F3B5E}"/>
                </a:ext>
              </a:extLst>
            </p:cNvPr>
            <p:cNvSpPr>
              <a:spLocks noChangeArrowheads="1"/>
            </p:cNvSpPr>
            <p:nvPr/>
          </p:nvSpPr>
          <p:spPr bwMode="auto">
            <a:xfrm>
              <a:off x="5009" y="2982"/>
              <a:ext cx="83" cy="83"/>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76" name="Rectangle 236">
              <a:extLst>
                <a:ext uri="{FF2B5EF4-FFF2-40B4-BE49-F238E27FC236}">
                  <a16:creationId xmlns:a16="http://schemas.microsoft.com/office/drawing/2014/main" id="{E982BA6F-62E8-DABC-C9C7-30F616C8F675}"/>
                </a:ext>
              </a:extLst>
            </p:cNvPr>
            <p:cNvSpPr>
              <a:spLocks noChangeArrowheads="1"/>
            </p:cNvSpPr>
            <p:nvPr/>
          </p:nvSpPr>
          <p:spPr bwMode="auto">
            <a:xfrm>
              <a:off x="5009" y="2982"/>
              <a:ext cx="97" cy="97"/>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77" name="Rectangle 237">
              <a:extLst>
                <a:ext uri="{FF2B5EF4-FFF2-40B4-BE49-F238E27FC236}">
                  <a16:creationId xmlns:a16="http://schemas.microsoft.com/office/drawing/2014/main" id="{A9B94888-7660-125C-5BF5-CC0ACBE73630}"/>
                </a:ext>
              </a:extLst>
            </p:cNvPr>
            <p:cNvSpPr>
              <a:spLocks noChangeArrowheads="1"/>
            </p:cNvSpPr>
            <p:nvPr/>
          </p:nvSpPr>
          <p:spPr bwMode="auto">
            <a:xfrm>
              <a:off x="5147" y="2954"/>
              <a:ext cx="83" cy="69"/>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78" name="Rectangle 238">
              <a:extLst>
                <a:ext uri="{FF2B5EF4-FFF2-40B4-BE49-F238E27FC236}">
                  <a16:creationId xmlns:a16="http://schemas.microsoft.com/office/drawing/2014/main" id="{A41F41F9-6C2C-D4C8-5CA9-77F8D2526F4B}"/>
                </a:ext>
              </a:extLst>
            </p:cNvPr>
            <p:cNvSpPr>
              <a:spLocks noChangeArrowheads="1"/>
            </p:cNvSpPr>
            <p:nvPr/>
          </p:nvSpPr>
          <p:spPr bwMode="auto">
            <a:xfrm>
              <a:off x="5147" y="2954"/>
              <a:ext cx="97" cy="83"/>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79" name="Rectangle 239">
              <a:extLst>
                <a:ext uri="{FF2B5EF4-FFF2-40B4-BE49-F238E27FC236}">
                  <a16:creationId xmlns:a16="http://schemas.microsoft.com/office/drawing/2014/main" id="{453BDD4F-C423-5BD2-425C-67EE727E45E8}"/>
                </a:ext>
              </a:extLst>
            </p:cNvPr>
            <p:cNvSpPr>
              <a:spLocks noChangeArrowheads="1"/>
            </p:cNvSpPr>
            <p:nvPr/>
          </p:nvSpPr>
          <p:spPr bwMode="auto">
            <a:xfrm>
              <a:off x="5478" y="2982"/>
              <a:ext cx="83" cy="83"/>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80" name="Rectangle 240">
              <a:extLst>
                <a:ext uri="{FF2B5EF4-FFF2-40B4-BE49-F238E27FC236}">
                  <a16:creationId xmlns:a16="http://schemas.microsoft.com/office/drawing/2014/main" id="{74733B5A-C2EE-78A3-F02C-C08B553D4B65}"/>
                </a:ext>
              </a:extLst>
            </p:cNvPr>
            <p:cNvSpPr>
              <a:spLocks noChangeArrowheads="1"/>
            </p:cNvSpPr>
            <p:nvPr/>
          </p:nvSpPr>
          <p:spPr bwMode="auto">
            <a:xfrm>
              <a:off x="5478" y="2982"/>
              <a:ext cx="97" cy="97"/>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81" name="Rectangle 241">
              <a:extLst>
                <a:ext uri="{FF2B5EF4-FFF2-40B4-BE49-F238E27FC236}">
                  <a16:creationId xmlns:a16="http://schemas.microsoft.com/office/drawing/2014/main" id="{E5FDB660-9756-CCDA-1C1C-9F762886F245}"/>
                </a:ext>
              </a:extLst>
            </p:cNvPr>
            <p:cNvSpPr>
              <a:spLocks noChangeArrowheads="1"/>
            </p:cNvSpPr>
            <p:nvPr/>
          </p:nvSpPr>
          <p:spPr bwMode="auto">
            <a:xfrm>
              <a:off x="1693" y="3250"/>
              <a:ext cx="34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400">
                  <a:solidFill>
                    <a:srgbClr val="000000"/>
                  </a:solidFill>
                  <a:latin typeface="Arial" panose="020B0604020202020204" pitchFamily="34" charset="0"/>
                </a:rPr>
                <a:t>server:</a:t>
              </a:r>
              <a:endParaRPr lang="en-GB" altLang="en-US" sz="2400">
                <a:latin typeface="Times" panose="02020603050405020304" pitchFamily="18" charset="0"/>
              </a:endParaRPr>
            </a:p>
          </p:txBody>
        </p:sp>
        <p:sp>
          <p:nvSpPr>
            <p:cNvPr id="35882" name="Freeform 242">
              <a:extLst>
                <a:ext uri="{FF2B5EF4-FFF2-40B4-BE49-F238E27FC236}">
                  <a16:creationId xmlns:a16="http://schemas.microsoft.com/office/drawing/2014/main" id="{62072171-ED48-ACD6-EB20-8EB5F75AB8A1}"/>
                </a:ext>
              </a:extLst>
            </p:cNvPr>
            <p:cNvSpPr>
              <a:spLocks/>
            </p:cNvSpPr>
            <p:nvPr/>
          </p:nvSpPr>
          <p:spPr bwMode="auto">
            <a:xfrm>
              <a:off x="2167" y="3120"/>
              <a:ext cx="41" cy="69"/>
            </a:xfrm>
            <a:custGeom>
              <a:avLst/>
              <a:gdLst>
                <a:gd name="T0" fmla="*/ 0 w 41"/>
                <a:gd name="T1" fmla="*/ 0 h 69"/>
                <a:gd name="T2" fmla="*/ 41 w 41"/>
                <a:gd name="T3" fmla="*/ 14 h 69"/>
                <a:gd name="T4" fmla="*/ 41 w 41"/>
                <a:gd name="T5" fmla="*/ 69 h 69"/>
                <a:gd name="T6" fmla="*/ 0 60000 65536"/>
                <a:gd name="T7" fmla="*/ 0 60000 65536"/>
                <a:gd name="T8" fmla="*/ 0 60000 65536"/>
                <a:gd name="T9" fmla="*/ 0 w 41"/>
                <a:gd name="T10" fmla="*/ 0 h 69"/>
                <a:gd name="T11" fmla="*/ 41 w 41"/>
                <a:gd name="T12" fmla="*/ 69 h 69"/>
              </a:gdLst>
              <a:ahLst/>
              <a:cxnLst>
                <a:cxn ang="T6">
                  <a:pos x="T0" y="T1"/>
                </a:cxn>
                <a:cxn ang="T7">
                  <a:pos x="T2" y="T3"/>
                </a:cxn>
                <a:cxn ang="T8">
                  <a:pos x="T4" y="T5"/>
                </a:cxn>
              </a:cxnLst>
              <a:rect l="T9" t="T10" r="T11" b="T12"/>
              <a:pathLst>
                <a:path w="41" h="69">
                  <a:moveTo>
                    <a:pt x="0" y="0"/>
                  </a:moveTo>
                  <a:lnTo>
                    <a:pt x="41" y="14"/>
                  </a:lnTo>
                  <a:lnTo>
                    <a:pt x="41"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883" name="AutoShape 243">
              <a:extLst>
                <a:ext uri="{FF2B5EF4-FFF2-40B4-BE49-F238E27FC236}">
                  <a16:creationId xmlns:a16="http://schemas.microsoft.com/office/drawing/2014/main" id="{13EC21A3-B488-148D-E2E2-FB6F78902AD7}"/>
                </a:ext>
              </a:extLst>
            </p:cNvPr>
            <p:cNvSpPr>
              <a:spLocks noChangeArrowheads="1"/>
            </p:cNvSpPr>
            <p:nvPr/>
          </p:nvSpPr>
          <p:spPr bwMode="auto">
            <a:xfrm>
              <a:off x="2070" y="3037"/>
              <a:ext cx="111" cy="83"/>
            </a:xfrm>
            <a:prstGeom prst="roundRect">
              <a:avLst>
                <a:gd name="adj" fmla="val 50000"/>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84" name="AutoShape 244">
              <a:extLst>
                <a:ext uri="{FF2B5EF4-FFF2-40B4-BE49-F238E27FC236}">
                  <a16:creationId xmlns:a16="http://schemas.microsoft.com/office/drawing/2014/main" id="{B263351E-DFF6-329E-63C5-6EF09C3DC5F5}"/>
                </a:ext>
              </a:extLst>
            </p:cNvPr>
            <p:cNvSpPr>
              <a:spLocks noChangeArrowheads="1"/>
            </p:cNvSpPr>
            <p:nvPr/>
          </p:nvSpPr>
          <p:spPr bwMode="auto">
            <a:xfrm>
              <a:off x="2057" y="3023"/>
              <a:ext cx="138" cy="111"/>
            </a:xfrm>
            <a:prstGeom prst="roundRect">
              <a:avLst>
                <a:gd name="adj" fmla="val 40088"/>
              </a:avLst>
            </a:prstGeom>
            <a:noFill/>
            <a:ln w="53975">
              <a:solidFill>
                <a:srgbClr val="999999"/>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85" name="Rectangle 245">
              <a:extLst>
                <a:ext uri="{FF2B5EF4-FFF2-40B4-BE49-F238E27FC236}">
                  <a16:creationId xmlns:a16="http://schemas.microsoft.com/office/drawing/2014/main" id="{EA3BD614-3F59-A689-54C5-08947B30ABAD}"/>
                </a:ext>
              </a:extLst>
            </p:cNvPr>
            <p:cNvSpPr>
              <a:spLocks noChangeArrowheads="1"/>
            </p:cNvSpPr>
            <p:nvPr/>
          </p:nvSpPr>
          <p:spPr bwMode="auto">
            <a:xfrm>
              <a:off x="2084" y="3051"/>
              <a:ext cx="83"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86" name="Rectangle 246">
              <a:extLst>
                <a:ext uri="{FF2B5EF4-FFF2-40B4-BE49-F238E27FC236}">
                  <a16:creationId xmlns:a16="http://schemas.microsoft.com/office/drawing/2014/main" id="{537C795B-D322-66E9-1C56-5373572DD5ED}"/>
                </a:ext>
              </a:extLst>
            </p:cNvPr>
            <p:cNvSpPr>
              <a:spLocks noChangeArrowheads="1"/>
            </p:cNvSpPr>
            <p:nvPr/>
          </p:nvSpPr>
          <p:spPr bwMode="auto">
            <a:xfrm>
              <a:off x="2084" y="3051"/>
              <a:ext cx="97"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87" name="Freeform 247">
              <a:extLst>
                <a:ext uri="{FF2B5EF4-FFF2-40B4-BE49-F238E27FC236}">
                  <a16:creationId xmlns:a16="http://schemas.microsoft.com/office/drawing/2014/main" id="{16D71E0C-B926-03EB-1213-4905667F75FB}"/>
                </a:ext>
              </a:extLst>
            </p:cNvPr>
            <p:cNvSpPr>
              <a:spLocks/>
            </p:cNvSpPr>
            <p:nvPr/>
          </p:nvSpPr>
          <p:spPr bwMode="auto">
            <a:xfrm>
              <a:off x="2195" y="3189"/>
              <a:ext cx="27" cy="28"/>
            </a:xfrm>
            <a:custGeom>
              <a:avLst/>
              <a:gdLst>
                <a:gd name="T0" fmla="*/ 13 w 27"/>
                <a:gd name="T1" fmla="*/ 0 h 28"/>
                <a:gd name="T2" fmla="*/ 27 w 27"/>
                <a:gd name="T3" fmla="*/ 0 h 28"/>
                <a:gd name="T4" fmla="*/ 27 w 27"/>
                <a:gd name="T5" fmla="*/ 0 h 28"/>
                <a:gd name="T6" fmla="*/ 27 w 27"/>
                <a:gd name="T7" fmla="*/ 14 h 28"/>
                <a:gd name="T8" fmla="*/ 27 w 27"/>
                <a:gd name="T9" fmla="*/ 28 h 28"/>
                <a:gd name="T10" fmla="*/ 13 w 27"/>
                <a:gd name="T11" fmla="*/ 28 h 28"/>
                <a:gd name="T12" fmla="*/ 0 w 27"/>
                <a:gd name="T13" fmla="*/ 14 h 28"/>
                <a:gd name="T14" fmla="*/ 0 w 27"/>
                <a:gd name="T15" fmla="*/ 0 h 28"/>
                <a:gd name="T16" fmla="*/ 0 w 27"/>
                <a:gd name="T17" fmla="*/ 0 h 28"/>
                <a:gd name="T18" fmla="*/ 13 w 27"/>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28"/>
                <a:gd name="T32" fmla="*/ 27 w 27"/>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28">
                  <a:moveTo>
                    <a:pt x="13" y="0"/>
                  </a:moveTo>
                  <a:lnTo>
                    <a:pt x="27" y="0"/>
                  </a:lnTo>
                  <a:lnTo>
                    <a:pt x="27" y="14"/>
                  </a:lnTo>
                  <a:lnTo>
                    <a:pt x="27" y="28"/>
                  </a:lnTo>
                  <a:lnTo>
                    <a:pt x="13" y="28"/>
                  </a:lnTo>
                  <a:lnTo>
                    <a:pt x="0" y="14"/>
                  </a:lnTo>
                  <a:lnTo>
                    <a:pt x="0" y="0"/>
                  </a:lnTo>
                  <a:lnTo>
                    <a:pt x="13" y="0"/>
                  </a:lnTo>
                  <a:close/>
                </a:path>
              </a:pathLst>
            </a:custGeom>
            <a:solidFill>
              <a:srgbClr val="999999"/>
            </a:solidFill>
            <a:ln w="31750">
              <a:solidFill>
                <a:srgbClr val="999999"/>
              </a:solidFill>
              <a:prstDash val="solid"/>
              <a:round/>
              <a:headEnd/>
              <a:tailEnd/>
            </a:ln>
          </p:spPr>
          <p:txBody>
            <a:bodyPr/>
            <a:lstStyle/>
            <a:p>
              <a:endParaRPr lang="en-US" sz="2400"/>
            </a:p>
          </p:txBody>
        </p:sp>
        <p:pic>
          <p:nvPicPr>
            <p:cNvPr id="35888" name="Picture 248">
              <a:extLst>
                <a:ext uri="{FF2B5EF4-FFF2-40B4-BE49-F238E27FC236}">
                  <a16:creationId xmlns:a16="http://schemas.microsoft.com/office/drawing/2014/main" id="{F564D737-71C4-DC87-2473-7B5EB9AD981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4" y="3065"/>
              <a:ext cx="83" cy="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89" name="Line 249">
              <a:extLst>
                <a:ext uri="{FF2B5EF4-FFF2-40B4-BE49-F238E27FC236}">
                  <a16:creationId xmlns:a16="http://schemas.microsoft.com/office/drawing/2014/main" id="{8D228789-5F3D-F30F-E2F8-ED07196A9220}"/>
                </a:ext>
              </a:extLst>
            </p:cNvPr>
            <p:cNvSpPr>
              <a:spLocks noChangeShapeType="1"/>
            </p:cNvSpPr>
            <p:nvPr/>
          </p:nvSpPr>
          <p:spPr bwMode="auto">
            <a:xfrm>
              <a:off x="2208" y="3189"/>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890" name="Line 250">
              <a:extLst>
                <a:ext uri="{FF2B5EF4-FFF2-40B4-BE49-F238E27FC236}">
                  <a16:creationId xmlns:a16="http://schemas.microsoft.com/office/drawing/2014/main" id="{D59436BA-A960-4CD2-9CC7-1A4C540E3F2D}"/>
                </a:ext>
              </a:extLst>
            </p:cNvPr>
            <p:cNvSpPr>
              <a:spLocks noChangeShapeType="1"/>
            </p:cNvSpPr>
            <p:nvPr/>
          </p:nvSpPr>
          <p:spPr bwMode="auto">
            <a:xfrm>
              <a:off x="2208" y="3189"/>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891" name="Line 251">
              <a:extLst>
                <a:ext uri="{FF2B5EF4-FFF2-40B4-BE49-F238E27FC236}">
                  <a16:creationId xmlns:a16="http://schemas.microsoft.com/office/drawing/2014/main" id="{6F9C06E0-E156-6384-B810-69F17E670930}"/>
                </a:ext>
              </a:extLst>
            </p:cNvPr>
            <p:cNvSpPr>
              <a:spLocks noChangeShapeType="1"/>
            </p:cNvSpPr>
            <p:nvPr/>
          </p:nvSpPr>
          <p:spPr bwMode="auto">
            <a:xfrm>
              <a:off x="2222" y="3189"/>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892" name="Rectangle 252">
              <a:extLst>
                <a:ext uri="{FF2B5EF4-FFF2-40B4-BE49-F238E27FC236}">
                  <a16:creationId xmlns:a16="http://schemas.microsoft.com/office/drawing/2014/main" id="{BF401C3C-5A60-4886-5BD1-F93E5B5F3292}"/>
                </a:ext>
              </a:extLst>
            </p:cNvPr>
            <p:cNvSpPr>
              <a:spLocks noChangeArrowheads="1"/>
            </p:cNvSpPr>
            <p:nvPr/>
          </p:nvSpPr>
          <p:spPr bwMode="auto">
            <a:xfrm>
              <a:off x="2070" y="3120"/>
              <a:ext cx="97" cy="14"/>
            </a:xfrm>
            <a:prstGeom prst="rect">
              <a:avLst/>
            </a:prstGeom>
            <a:solidFill>
              <a:srgbClr val="D9AA73"/>
            </a:solidFill>
            <a:ln w="31750">
              <a:solidFill>
                <a:srgbClr val="D9AA73"/>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893" name="Freeform 253">
              <a:extLst>
                <a:ext uri="{FF2B5EF4-FFF2-40B4-BE49-F238E27FC236}">
                  <a16:creationId xmlns:a16="http://schemas.microsoft.com/office/drawing/2014/main" id="{7E16D743-A246-4256-7D0D-AE17BDEB13F6}"/>
                </a:ext>
              </a:extLst>
            </p:cNvPr>
            <p:cNvSpPr>
              <a:spLocks/>
            </p:cNvSpPr>
            <p:nvPr/>
          </p:nvSpPr>
          <p:spPr bwMode="auto">
            <a:xfrm>
              <a:off x="2057" y="3134"/>
              <a:ext cx="138" cy="27"/>
            </a:xfrm>
            <a:custGeom>
              <a:avLst/>
              <a:gdLst>
                <a:gd name="T0" fmla="*/ 13 w 138"/>
                <a:gd name="T1" fmla="*/ 0 h 27"/>
                <a:gd name="T2" fmla="*/ 0 w 138"/>
                <a:gd name="T3" fmla="*/ 27 h 27"/>
                <a:gd name="T4" fmla="*/ 138 w 138"/>
                <a:gd name="T5" fmla="*/ 27 h 27"/>
                <a:gd name="T6" fmla="*/ 124 w 138"/>
                <a:gd name="T7" fmla="*/ 0 h 27"/>
                <a:gd name="T8" fmla="*/ 13 w 138"/>
                <a:gd name="T9" fmla="*/ 0 h 27"/>
                <a:gd name="T10" fmla="*/ 0 60000 65536"/>
                <a:gd name="T11" fmla="*/ 0 60000 65536"/>
                <a:gd name="T12" fmla="*/ 0 60000 65536"/>
                <a:gd name="T13" fmla="*/ 0 60000 65536"/>
                <a:gd name="T14" fmla="*/ 0 60000 65536"/>
                <a:gd name="T15" fmla="*/ 0 w 138"/>
                <a:gd name="T16" fmla="*/ 0 h 27"/>
                <a:gd name="T17" fmla="*/ 138 w 138"/>
                <a:gd name="T18" fmla="*/ 27 h 27"/>
              </a:gdLst>
              <a:ahLst/>
              <a:cxnLst>
                <a:cxn ang="T10">
                  <a:pos x="T0" y="T1"/>
                </a:cxn>
                <a:cxn ang="T11">
                  <a:pos x="T2" y="T3"/>
                </a:cxn>
                <a:cxn ang="T12">
                  <a:pos x="T4" y="T5"/>
                </a:cxn>
                <a:cxn ang="T13">
                  <a:pos x="T6" y="T7"/>
                </a:cxn>
                <a:cxn ang="T14">
                  <a:pos x="T8" y="T9"/>
                </a:cxn>
              </a:cxnLst>
              <a:rect l="T15" t="T16" r="T17" b="T18"/>
              <a:pathLst>
                <a:path w="138" h="27">
                  <a:moveTo>
                    <a:pt x="13" y="0"/>
                  </a:moveTo>
                  <a:lnTo>
                    <a:pt x="0" y="27"/>
                  </a:lnTo>
                  <a:lnTo>
                    <a:pt x="138" y="27"/>
                  </a:lnTo>
                  <a:lnTo>
                    <a:pt x="124" y="0"/>
                  </a:lnTo>
                  <a:lnTo>
                    <a:pt x="13"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894" name="Line 254">
              <a:extLst>
                <a:ext uri="{FF2B5EF4-FFF2-40B4-BE49-F238E27FC236}">
                  <a16:creationId xmlns:a16="http://schemas.microsoft.com/office/drawing/2014/main" id="{CD814492-89DE-3268-0A21-16DEEE32A90B}"/>
                </a:ext>
              </a:extLst>
            </p:cNvPr>
            <p:cNvSpPr>
              <a:spLocks noChangeShapeType="1"/>
            </p:cNvSpPr>
            <p:nvPr/>
          </p:nvSpPr>
          <p:spPr bwMode="auto">
            <a:xfrm>
              <a:off x="2070" y="3148"/>
              <a:ext cx="28"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895" name="Line 255">
              <a:extLst>
                <a:ext uri="{FF2B5EF4-FFF2-40B4-BE49-F238E27FC236}">
                  <a16:creationId xmlns:a16="http://schemas.microsoft.com/office/drawing/2014/main" id="{629A5BDE-F75D-6950-D7F6-D888E9B5BA6A}"/>
                </a:ext>
              </a:extLst>
            </p:cNvPr>
            <p:cNvSpPr>
              <a:spLocks noChangeShapeType="1"/>
            </p:cNvSpPr>
            <p:nvPr/>
          </p:nvSpPr>
          <p:spPr bwMode="auto">
            <a:xfrm>
              <a:off x="2084" y="3134"/>
              <a:ext cx="8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896" name="Line 256">
              <a:extLst>
                <a:ext uri="{FF2B5EF4-FFF2-40B4-BE49-F238E27FC236}">
                  <a16:creationId xmlns:a16="http://schemas.microsoft.com/office/drawing/2014/main" id="{C185B2D4-AB7C-E3C6-7C5D-5AB8BC958F2E}"/>
                </a:ext>
              </a:extLst>
            </p:cNvPr>
            <p:cNvSpPr>
              <a:spLocks noChangeShapeType="1"/>
            </p:cNvSpPr>
            <p:nvPr/>
          </p:nvSpPr>
          <p:spPr bwMode="auto">
            <a:xfrm>
              <a:off x="2070" y="3148"/>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897" name="Freeform 257">
              <a:extLst>
                <a:ext uri="{FF2B5EF4-FFF2-40B4-BE49-F238E27FC236}">
                  <a16:creationId xmlns:a16="http://schemas.microsoft.com/office/drawing/2014/main" id="{BDCAD6EA-3E97-E017-A247-D8BA72F186DB}"/>
                </a:ext>
              </a:extLst>
            </p:cNvPr>
            <p:cNvSpPr>
              <a:spLocks/>
            </p:cNvSpPr>
            <p:nvPr/>
          </p:nvSpPr>
          <p:spPr bwMode="auto">
            <a:xfrm>
              <a:off x="2098" y="3148"/>
              <a:ext cx="83" cy="1"/>
            </a:xfrm>
            <a:custGeom>
              <a:avLst/>
              <a:gdLst>
                <a:gd name="T0" fmla="*/ 0 w 83"/>
                <a:gd name="T1" fmla="*/ 0 h 1"/>
                <a:gd name="T2" fmla="*/ 55 w 83"/>
                <a:gd name="T3" fmla="*/ 0 h 1"/>
                <a:gd name="T4" fmla="*/ 83 w 83"/>
                <a:gd name="T5" fmla="*/ 0 h 1"/>
                <a:gd name="T6" fmla="*/ 0 60000 65536"/>
                <a:gd name="T7" fmla="*/ 0 60000 65536"/>
                <a:gd name="T8" fmla="*/ 0 60000 65536"/>
                <a:gd name="T9" fmla="*/ 0 w 83"/>
                <a:gd name="T10" fmla="*/ 0 h 1"/>
                <a:gd name="T11" fmla="*/ 83 w 83"/>
                <a:gd name="T12" fmla="*/ 1 h 1"/>
              </a:gdLst>
              <a:ahLst/>
              <a:cxnLst>
                <a:cxn ang="T6">
                  <a:pos x="T0" y="T1"/>
                </a:cxn>
                <a:cxn ang="T7">
                  <a:pos x="T2" y="T3"/>
                </a:cxn>
                <a:cxn ang="T8">
                  <a:pos x="T4" y="T5"/>
                </a:cxn>
              </a:cxnLst>
              <a:rect l="T9" t="T10" r="T11" b="T12"/>
              <a:pathLst>
                <a:path w="83" h="1">
                  <a:moveTo>
                    <a:pt x="0" y="0"/>
                  </a:moveTo>
                  <a:lnTo>
                    <a:pt x="55" y="0"/>
                  </a:lnTo>
                  <a:lnTo>
                    <a:pt x="83" y="0"/>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898" name="Line 258">
              <a:extLst>
                <a:ext uri="{FF2B5EF4-FFF2-40B4-BE49-F238E27FC236}">
                  <a16:creationId xmlns:a16="http://schemas.microsoft.com/office/drawing/2014/main" id="{B1903B3D-6093-7637-C0CF-E0071E9D4D10}"/>
                </a:ext>
              </a:extLst>
            </p:cNvPr>
            <p:cNvSpPr>
              <a:spLocks noChangeShapeType="1"/>
            </p:cNvSpPr>
            <p:nvPr/>
          </p:nvSpPr>
          <p:spPr bwMode="auto">
            <a:xfrm>
              <a:off x="2167" y="3148"/>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899" name="Rectangle 259">
              <a:extLst>
                <a:ext uri="{FF2B5EF4-FFF2-40B4-BE49-F238E27FC236}">
                  <a16:creationId xmlns:a16="http://schemas.microsoft.com/office/drawing/2014/main" id="{99AA0E92-151D-021B-30AD-00A72ACF8FCE}"/>
                </a:ext>
              </a:extLst>
            </p:cNvPr>
            <p:cNvSpPr>
              <a:spLocks noChangeArrowheads="1"/>
            </p:cNvSpPr>
            <p:nvPr/>
          </p:nvSpPr>
          <p:spPr bwMode="auto">
            <a:xfrm>
              <a:off x="2126" y="3037"/>
              <a:ext cx="27" cy="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00" name="Rectangle 260">
              <a:extLst>
                <a:ext uri="{FF2B5EF4-FFF2-40B4-BE49-F238E27FC236}">
                  <a16:creationId xmlns:a16="http://schemas.microsoft.com/office/drawing/2014/main" id="{1F3DFE9E-6319-AA11-CAD8-7B9D47D2F86F}"/>
                </a:ext>
              </a:extLst>
            </p:cNvPr>
            <p:cNvSpPr>
              <a:spLocks noChangeArrowheads="1"/>
            </p:cNvSpPr>
            <p:nvPr/>
          </p:nvSpPr>
          <p:spPr bwMode="auto">
            <a:xfrm>
              <a:off x="2126" y="3037"/>
              <a:ext cx="41"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01" name="Rectangle 261">
              <a:extLst>
                <a:ext uri="{FF2B5EF4-FFF2-40B4-BE49-F238E27FC236}">
                  <a16:creationId xmlns:a16="http://schemas.microsoft.com/office/drawing/2014/main" id="{5C933E78-9EA6-1900-5793-BB5AD9D88348}"/>
                </a:ext>
              </a:extLst>
            </p:cNvPr>
            <p:cNvSpPr>
              <a:spLocks noChangeArrowheads="1"/>
            </p:cNvSpPr>
            <p:nvPr/>
          </p:nvSpPr>
          <p:spPr bwMode="auto">
            <a:xfrm>
              <a:off x="1919" y="2265"/>
              <a:ext cx="82" cy="82"/>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02" name="Rectangle 262">
              <a:extLst>
                <a:ext uri="{FF2B5EF4-FFF2-40B4-BE49-F238E27FC236}">
                  <a16:creationId xmlns:a16="http://schemas.microsoft.com/office/drawing/2014/main" id="{53966BAE-239D-6DCC-1287-3038EF3CF31F}"/>
                </a:ext>
              </a:extLst>
            </p:cNvPr>
            <p:cNvSpPr>
              <a:spLocks noChangeArrowheads="1"/>
            </p:cNvSpPr>
            <p:nvPr/>
          </p:nvSpPr>
          <p:spPr bwMode="auto">
            <a:xfrm>
              <a:off x="1919" y="2265"/>
              <a:ext cx="96" cy="96"/>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03" name="Rectangle 263">
              <a:extLst>
                <a:ext uri="{FF2B5EF4-FFF2-40B4-BE49-F238E27FC236}">
                  <a16:creationId xmlns:a16="http://schemas.microsoft.com/office/drawing/2014/main" id="{57216E91-0732-E702-F1F2-CB92F749086B}"/>
                </a:ext>
              </a:extLst>
            </p:cNvPr>
            <p:cNvSpPr>
              <a:spLocks noChangeArrowheads="1"/>
            </p:cNvSpPr>
            <p:nvPr/>
          </p:nvSpPr>
          <p:spPr bwMode="auto">
            <a:xfrm>
              <a:off x="1560" y="2278"/>
              <a:ext cx="83" cy="69"/>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04" name="Rectangle 264">
              <a:extLst>
                <a:ext uri="{FF2B5EF4-FFF2-40B4-BE49-F238E27FC236}">
                  <a16:creationId xmlns:a16="http://schemas.microsoft.com/office/drawing/2014/main" id="{A7240B06-CA4E-05EA-C953-68D107194831}"/>
                </a:ext>
              </a:extLst>
            </p:cNvPr>
            <p:cNvSpPr>
              <a:spLocks noChangeArrowheads="1"/>
            </p:cNvSpPr>
            <p:nvPr/>
          </p:nvSpPr>
          <p:spPr bwMode="auto">
            <a:xfrm>
              <a:off x="1560" y="2278"/>
              <a:ext cx="96" cy="83"/>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05" name="Rectangle 265">
              <a:extLst>
                <a:ext uri="{FF2B5EF4-FFF2-40B4-BE49-F238E27FC236}">
                  <a16:creationId xmlns:a16="http://schemas.microsoft.com/office/drawing/2014/main" id="{ACF741F9-D2D6-AE43-3402-F3616198347F}"/>
                </a:ext>
              </a:extLst>
            </p:cNvPr>
            <p:cNvSpPr>
              <a:spLocks noChangeArrowheads="1"/>
            </p:cNvSpPr>
            <p:nvPr/>
          </p:nvSpPr>
          <p:spPr bwMode="auto">
            <a:xfrm>
              <a:off x="2070" y="3244"/>
              <a:ext cx="83" cy="83"/>
            </a:xfrm>
            <a:prstGeom prst="rect">
              <a:avLst/>
            </a:prstGeom>
            <a:solidFill>
              <a:srgbClr val="CF92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06" name="Rectangle 266">
              <a:extLst>
                <a:ext uri="{FF2B5EF4-FFF2-40B4-BE49-F238E27FC236}">
                  <a16:creationId xmlns:a16="http://schemas.microsoft.com/office/drawing/2014/main" id="{49905BD5-F4AF-C521-7A26-3C92B8782035}"/>
                </a:ext>
              </a:extLst>
            </p:cNvPr>
            <p:cNvSpPr>
              <a:spLocks noChangeArrowheads="1"/>
            </p:cNvSpPr>
            <p:nvPr/>
          </p:nvSpPr>
          <p:spPr bwMode="auto">
            <a:xfrm>
              <a:off x="2070" y="3244"/>
              <a:ext cx="97" cy="97"/>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07" name="Rectangle 267">
              <a:extLst>
                <a:ext uri="{FF2B5EF4-FFF2-40B4-BE49-F238E27FC236}">
                  <a16:creationId xmlns:a16="http://schemas.microsoft.com/office/drawing/2014/main" id="{F8202058-ACAF-CA62-B09E-C1999402C8DB}"/>
                </a:ext>
              </a:extLst>
            </p:cNvPr>
            <p:cNvSpPr>
              <a:spLocks noChangeArrowheads="1"/>
            </p:cNvSpPr>
            <p:nvPr/>
          </p:nvSpPr>
          <p:spPr bwMode="auto">
            <a:xfrm>
              <a:off x="2612" y="1416"/>
              <a:ext cx="8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400">
                  <a:solidFill>
                    <a:srgbClr val="000000"/>
                  </a:solidFill>
                  <a:latin typeface="Zapf Dingbats" charset="2"/>
                </a:rPr>
                <a:t>%</a:t>
              </a:r>
              <a:endParaRPr lang="en-GB" altLang="en-US" sz="2400">
                <a:latin typeface="Zapf Dingbats" charset="2"/>
              </a:endParaRPr>
            </a:p>
          </p:txBody>
        </p:sp>
        <p:sp>
          <p:nvSpPr>
            <p:cNvPr id="35908" name="Rectangle 268">
              <a:extLst>
                <a:ext uri="{FF2B5EF4-FFF2-40B4-BE49-F238E27FC236}">
                  <a16:creationId xmlns:a16="http://schemas.microsoft.com/office/drawing/2014/main" id="{52446801-334C-A9C5-BF5C-D9D22D42123E}"/>
                </a:ext>
              </a:extLst>
            </p:cNvPr>
            <p:cNvSpPr>
              <a:spLocks noChangeArrowheads="1"/>
            </p:cNvSpPr>
            <p:nvPr/>
          </p:nvSpPr>
          <p:spPr bwMode="auto">
            <a:xfrm>
              <a:off x="1036" y="2996"/>
              <a:ext cx="1365" cy="607"/>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09" name="Freeform 269">
              <a:extLst>
                <a:ext uri="{FF2B5EF4-FFF2-40B4-BE49-F238E27FC236}">
                  <a16:creationId xmlns:a16="http://schemas.microsoft.com/office/drawing/2014/main" id="{2719E8F4-F907-D369-3C99-08361A933749}"/>
                </a:ext>
              </a:extLst>
            </p:cNvPr>
            <p:cNvSpPr>
              <a:spLocks/>
            </p:cNvSpPr>
            <p:nvPr/>
          </p:nvSpPr>
          <p:spPr bwMode="auto">
            <a:xfrm>
              <a:off x="2650" y="1713"/>
              <a:ext cx="55" cy="55"/>
            </a:xfrm>
            <a:custGeom>
              <a:avLst/>
              <a:gdLst>
                <a:gd name="T0" fmla="*/ 0 w 55"/>
                <a:gd name="T1" fmla="*/ 0 h 55"/>
                <a:gd name="T2" fmla="*/ 41 w 55"/>
                <a:gd name="T3" fmla="*/ 13 h 55"/>
                <a:gd name="T4" fmla="*/ 55 w 55"/>
                <a:gd name="T5" fmla="*/ 55 h 55"/>
                <a:gd name="T6" fmla="*/ 0 60000 65536"/>
                <a:gd name="T7" fmla="*/ 0 60000 65536"/>
                <a:gd name="T8" fmla="*/ 0 60000 65536"/>
                <a:gd name="T9" fmla="*/ 0 w 55"/>
                <a:gd name="T10" fmla="*/ 0 h 55"/>
                <a:gd name="T11" fmla="*/ 55 w 55"/>
                <a:gd name="T12" fmla="*/ 55 h 55"/>
              </a:gdLst>
              <a:ahLst/>
              <a:cxnLst>
                <a:cxn ang="T6">
                  <a:pos x="T0" y="T1"/>
                </a:cxn>
                <a:cxn ang="T7">
                  <a:pos x="T2" y="T3"/>
                </a:cxn>
                <a:cxn ang="T8">
                  <a:pos x="T4" y="T5"/>
                </a:cxn>
              </a:cxnLst>
              <a:rect l="T9" t="T10" r="T11" b="T12"/>
              <a:pathLst>
                <a:path w="55" h="55">
                  <a:moveTo>
                    <a:pt x="0" y="0"/>
                  </a:moveTo>
                  <a:lnTo>
                    <a:pt x="41" y="13"/>
                  </a:lnTo>
                  <a:lnTo>
                    <a:pt x="55" y="55"/>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10" name="AutoShape 270">
              <a:extLst>
                <a:ext uri="{FF2B5EF4-FFF2-40B4-BE49-F238E27FC236}">
                  <a16:creationId xmlns:a16="http://schemas.microsoft.com/office/drawing/2014/main" id="{FDD3A689-5BBD-A78A-D047-7B5222657F63}"/>
                </a:ext>
              </a:extLst>
            </p:cNvPr>
            <p:cNvSpPr>
              <a:spLocks noChangeArrowheads="1"/>
            </p:cNvSpPr>
            <p:nvPr/>
          </p:nvSpPr>
          <p:spPr bwMode="auto">
            <a:xfrm>
              <a:off x="2553" y="1616"/>
              <a:ext cx="111" cy="83"/>
            </a:xfrm>
            <a:prstGeom prst="roundRect">
              <a:avLst>
                <a:gd name="adj" fmla="val 50000"/>
              </a:avLst>
            </a:prstGeom>
            <a:solidFill>
              <a:srgbClr val="CF924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11" name="AutoShape 271">
              <a:extLst>
                <a:ext uri="{FF2B5EF4-FFF2-40B4-BE49-F238E27FC236}">
                  <a16:creationId xmlns:a16="http://schemas.microsoft.com/office/drawing/2014/main" id="{230CCB73-09E9-F53E-CF1E-078BA70AE169}"/>
                </a:ext>
              </a:extLst>
            </p:cNvPr>
            <p:cNvSpPr>
              <a:spLocks noChangeArrowheads="1"/>
            </p:cNvSpPr>
            <p:nvPr/>
          </p:nvSpPr>
          <p:spPr bwMode="auto">
            <a:xfrm>
              <a:off x="2539" y="1602"/>
              <a:ext cx="138" cy="111"/>
            </a:xfrm>
            <a:prstGeom prst="roundRect">
              <a:avLst>
                <a:gd name="adj" fmla="val 40088"/>
              </a:avLst>
            </a:prstGeom>
            <a:noFill/>
            <a:ln w="53975">
              <a:solidFill>
                <a:srgbClr val="CF924C"/>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12" name="Rectangle 272">
              <a:extLst>
                <a:ext uri="{FF2B5EF4-FFF2-40B4-BE49-F238E27FC236}">
                  <a16:creationId xmlns:a16="http://schemas.microsoft.com/office/drawing/2014/main" id="{CA1A9E5F-50C0-8A0E-FE21-D87913EF5236}"/>
                </a:ext>
              </a:extLst>
            </p:cNvPr>
            <p:cNvSpPr>
              <a:spLocks noChangeArrowheads="1"/>
            </p:cNvSpPr>
            <p:nvPr/>
          </p:nvSpPr>
          <p:spPr bwMode="auto">
            <a:xfrm>
              <a:off x="2567" y="1644"/>
              <a:ext cx="83"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13" name="Rectangle 273">
              <a:extLst>
                <a:ext uri="{FF2B5EF4-FFF2-40B4-BE49-F238E27FC236}">
                  <a16:creationId xmlns:a16="http://schemas.microsoft.com/office/drawing/2014/main" id="{D989C7A9-82E9-137A-4D5F-34A43FCFA31B}"/>
                </a:ext>
              </a:extLst>
            </p:cNvPr>
            <p:cNvSpPr>
              <a:spLocks noChangeArrowheads="1"/>
            </p:cNvSpPr>
            <p:nvPr/>
          </p:nvSpPr>
          <p:spPr bwMode="auto">
            <a:xfrm>
              <a:off x="2567" y="1644"/>
              <a:ext cx="97" cy="55"/>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14" name="Freeform 274">
              <a:extLst>
                <a:ext uri="{FF2B5EF4-FFF2-40B4-BE49-F238E27FC236}">
                  <a16:creationId xmlns:a16="http://schemas.microsoft.com/office/drawing/2014/main" id="{B20DC8B7-D690-73DD-54A7-B16DE53C89EB}"/>
                </a:ext>
              </a:extLst>
            </p:cNvPr>
            <p:cNvSpPr>
              <a:spLocks/>
            </p:cNvSpPr>
            <p:nvPr/>
          </p:nvSpPr>
          <p:spPr bwMode="auto">
            <a:xfrm>
              <a:off x="2691" y="1768"/>
              <a:ext cx="14" cy="27"/>
            </a:xfrm>
            <a:custGeom>
              <a:avLst/>
              <a:gdLst>
                <a:gd name="T0" fmla="*/ 0 w 14"/>
                <a:gd name="T1" fmla="*/ 0 h 27"/>
                <a:gd name="T2" fmla="*/ 14 w 14"/>
                <a:gd name="T3" fmla="*/ 0 h 27"/>
                <a:gd name="T4" fmla="*/ 14 w 14"/>
                <a:gd name="T5" fmla="*/ 0 h 27"/>
                <a:gd name="T6" fmla="*/ 14 w 14"/>
                <a:gd name="T7" fmla="*/ 14 h 27"/>
                <a:gd name="T8" fmla="*/ 14 w 14"/>
                <a:gd name="T9" fmla="*/ 27 h 27"/>
                <a:gd name="T10" fmla="*/ 0 w 14"/>
                <a:gd name="T11" fmla="*/ 27 h 27"/>
                <a:gd name="T12" fmla="*/ 0 w 14"/>
                <a:gd name="T13" fmla="*/ 14 h 27"/>
                <a:gd name="T14" fmla="*/ 0 w 14"/>
                <a:gd name="T15" fmla="*/ 0 h 27"/>
                <a:gd name="T16" fmla="*/ 0 w 14"/>
                <a:gd name="T17" fmla="*/ 0 h 27"/>
                <a:gd name="T18" fmla="*/ 0 w 14"/>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7"/>
                <a:gd name="T32" fmla="*/ 14 w 14"/>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7">
                  <a:moveTo>
                    <a:pt x="0" y="0"/>
                  </a:moveTo>
                  <a:lnTo>
                    <a:pt x="14" y="0"/>
                  </a:lnTo>
                  <a:lnTo>
                    <a:pt x="14" y="14"/>
                  </a:lnTo>
                  <a:lnTo>
                    <a:pt x="14" y="27"/>
                  </a:lnTo>
                  <a:lnTo>
                    <a:pt x="0" y="27"/>
                  </a:lnTo>
                  <a:lnTo>
                    <a:pt x="0" y="14"/>
                  </a:lnTo>
                  <a:lnTo>
                    <a:pt x="0" y="0"/>
                  </a:lnTo>
                  <a:close/>
                </a:path>
              </a:pathLst>
            </a:custGeom>
            <a:solidFill>
              <a:srgbClr val="CF924C"/>
            </a:solidFill>
            <a:ln w="31750">
              <a:solidFill>
                <a:srgbClr val="CF924C"/>
              </a:solidFill>
              <a:prstDash val="solid"/>
              <a:round/>
              <a:headEnd/>
              <a:tailEnd/>
            </a:ln>
          </p:spPr>
          <p:txBody>
            <a:bodyPr/>
            <a:lstStyle/>
            <a:p>
              <a:endParaRPr lang="en-US" sz="2400"/>
            </a:p>
          </p:txBody>
        </p:sp>
        <p:pic>
          <p:nvPicPr>
            <p:cNvPr id="35915" name="Picture 275">
              <a:extLst>
                <a:ext uri="{FF2B5EF4-FFF2-40B4-BE49-F238E27FC236}">
                  <a16:creationId xmlns:a16="http://schemas.microsoft.com/office/drawing/2014/main" id="{BEC9D577-4FA8-AD7B-9090-BFCB61AD67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1" y="1644"/>
              <a:ext cx="69" cy="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16" name="Line 276">
              <a:extLst>
                <a:ext uri="{FF2B5EF4-FFF2-40B4-BE49-F238E27FC236}">
                  <a16:creationId xmlns:a16="http://schemas.microsoft.com/office/drawing/2014/main" id="{14888BE7-1BDA-BACF-0415-8E66A132B0C3}"/>
                </a:ext>
              </a:extLst>
            </p:cNvPr>
            <p:cNvSpPr>
              <a:spLocks noChangeShapeType="1"/>
            </p:cNvSpPr>
            <p:nvPr/>
          </p:nvSpPr>
          <p:spPr bwMode="auto">
            <a:xfrm>
              <a:off x="2691" y="1768"/>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17" name="Line 277">
              <a:extLst>
                <a:ext uri="{FF2B5EF4-FFF2-40B4-BE49-F238E27FC236}">
                  <a16:creationId xmlns:a16="http://schemas.microsoft.com/office/drawing/2014/main" id="{267C6E97-D509-5BD8-6BE2-4045987B1E7C}"/>
                </a:ext>
              </a:extLst>
            </p:cNvPr>
            <p:cNvSpPr>
              <a:spLocks noChangeShapeType="1"/>
            </p:cNvSpPr>
            <p:nvPr/>
          </p:nvSpPr>
          <p:spPr bwMode="auto">
            <a:xfrm>
              <a:off x="2691" y="1768"/>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18" name="Line 278">
              <a:extLst>
                <a:ext uri="{FF2B5EF4-FFF2-40B4-BE49-F238E27FC236}">
                  <a16:creationId xmlns:a16="http://schemas.microsoft.com/office/drawing/2014/main" id="{D356ED0B-20DF-9B6E-AB62-B8A7D6F4D9AF}"/>
                </a:ext>
              </a:extLst>
            </p:cNvPr>
            <p:cNvSpPr>
              <a:spLocks noChangeShapeType="1"/>
            </p:cNvSpPr>
            <p:nvPr/>
          </p:nvSpPr>
          <p:spPr bwMode="auto">
            <a:xfrm>
              <a:off x="2705" y="1768"/>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19" name="Rectangle 279">
              <a:extLst>
                <a:ext uri="{FF2B5EF4-FFF2-40B4-BE49-F238E27FC236}">
                  <a16:creationId xmlns:a16="http://schemas.microsoft.com/office/drawing/2014/main" id="{17A647DC-634E-1B0B-BDB2-5CC24819C189}"/>
                </a:ext>
              </a:extLst>
            </p:cNvPr>
            <p:cNvSpPr>
              <a:spLocks noChangeArrowheads="1"/>
            </p:cNvSpPr>
            <p:nvPr/>
          </p:nvSpPr>
          <p:spPr bwMode="auto">
            <a:xfrm>
              <a:off x="2553" y="1699"/>
              <a:ext cx="111" cy="14"/>
            </a:xfrm>
            <a:prstGeom prst="rect">
              <a:avLst/>
            </a:prstGeom>
            <a:solidFill>
              <a:srgbClr val="CF924C"/>
            </a:solidFill>
            <a:ln w="31750">
              <a:solidFill>
                <a:srgbClr val="CF924C"/>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20" name="Freeform 280">
              <a:extLst>
                <a:ext uri="{FF2B5EF4-FFF2-40B4-BE49-F238E27FC236}">
                  <a16:creationId xmlns:a16="http://schemas.microsoft.com/office/drawing/2014/main" id="{14825144-8E1F-B010-D240-38038D512E78}"/>
                </a:ext>
              </a:extLst>
            </p:cNvPr>
            <p:cNvSpPr>
              <a:spLocks/>
            </p:cNvSpPr>
            <p:nvPr/>
          </p:nvSpPr>
          <p:spPr bwMode="auto">
            <a:xfrm>
              <a:off x="2539" y="1726"/>
              <a:ext cx="138" cy="14"/>
            </a:xfrm>
            <a:custGeom>
              <a:avLst/>
              <a:gdLst>
                <a:gd name="T0" fmla="*/ 14 w 138"/>
                <a:gd name="T1" fmla="*/ 0 h 14"/>
                <a:gd name="T2" fmla="*/ 0 w 138"/>
                <a:gd name="T3" fmla="*/ 14 h 14"/>
                <a:gd name="T4" fmla="*/ 138 w 138"/>
                <a:gd name="T5" fmla="*/ 14 h 14"/>
                <a:gd name="T6" fmla="*/ 125 w 138"/>
                <a:gd name="T7" fmla="*/ 0 h 14"/>
                <a:gd name="T8" fmla="*/ 14 w 138"/>
                <a:gd name="T9" fmla="*/ 0 h 14"/>
                <a:gd name="T10" fmla="*/ 0 60000 65536"/>
                <a:gd name="T11" fmla="*/ 0 60000 65536"/>
                <a:gd name="T12" fmla="*/ 0 60000 65536"/>
                <a:gd name="T13" fmla="*/ 0 60000 65536"/>
                <a:gd name="T14" fmla="*/ 0 60000 65536"/>
                <a:gd name="T15" fmla="*/ 0 w 138"/>
                <a:gd name="T16" fmla="*/ 0 h 14"/>
                <a:gd name="T17" fmla="*/ 138 w 138"/>
                <a:gd name="T18" fmla="*/ 14 h 14"/>
              </a:gdLst>
              <a:ahLst/>
              <a:cxnLst>
                <a:cxn ang="T10">
                  <a:pos x="T0" y="T1"/>
                </a:cxn>
                <a:cxn ang="T11">
                  <a:pos x="T2" y="T3"/>
                </a:cxn>
                <a:cxn ang="T12">
                  <a:pos x="T4" y="T5"/>
                </a:cxn>
                <a:cxn ang="T13">
                  <a:pos x="T6" y="T7"/>
                </a:cxn>
                <a:cxn ang="T14">
                  <a:pos x="T8" y="T9"/>
                </a:cxn>
              </a:cxnLst>
              <a:rect l="T15" t="T16" r="T17" b="T18"/>
              <a:pathLst>
                <a:path w="138" h="14">
                  <a:moveTo>
                    <a:pt x="14" y="0"/>
                  </a:moveTo>
                  <a:lnTo>
                    <a:pt x="0" y="14"/>
                  </a:lnTo>
                  <a:lnTo>
                    <a:pt x="138" y="14"/>
                  </a:lnTo>
                  <a:lnTo>
                    <a:pt x="125"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21" name="Line 281">
              <a:extLst>
                <a:ext uri="{FF2B5EF4-FFF2-40B4-BE49-F238E27FC236}">
                  <a16:creationId xmlns:a16="http://schemas.microsoft.com/office/drawing/2014/main" id="{CA06ECF9-A24A-DEF3-F69E-95C382C9AEF1}"/>
                </a:ext>
              </a:extLst>
            </p:cNvPr>
            <p:cNvSpPr>
              <a:spLocks noChangeShapeType="1"/>
            </p:cNvSpPr>
            <p:nvPr/>
          </p:nvSpPr>
          <p:spPr bwMode="auto">
            <a:xfrm>
              <a:off x="2553" y="1740"/>
              <a:ext cx="28"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22" name="Line 282">
              <a:extLst>
                <a:ext uri="{FF2B5EF4-FFF2-40B4-BE49-F238E27FC236}">
                  <a16:creationId xmlns:a16="http://schemas.microsoft.com/office/drawing/2014/main" id="{3A414C9C-D8BE-3C31-36E4-ED5C46D8C2B7}"/>
                </a:ext>
              </a:extLst>
            </p:cNvPr>
            <p:cNvSpPr>
              <a:spLocks noChangeShapeType="1"/>
            </p:cNvSpPr>
            <p:nvPr/>
          </p:nvSpPr>
          <p:spPr bwMode="auto">
            <a:xfrm>
              <a:off x="2567" y="1726"/>
              <a:ext cx="8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23" name="Line 283">
              <a:extLst>
                <a:ext uri="{FF2B5EF4-FFF2-40B4-BE49-F238E27FC236}">
                  <a16:creationId xmlns:a16="http://schemas.microsoft.com/office/drawing/2014/main" id="{29D94D15-B1C0-0789-D94A-EF626F1B8D5D}"/>
                </a:ext>
              </a:extLst>
            </p:cNvPr>
            <p:cNvSpPr>
              <a:spLocks noChangeShapeType="1"/>
            </p:cNvSpPr>
            <p:nvPr/>
          </p:nvSpPr>
          <p:spPr bwMode="auto">
            <a:xfrm>
              <a:off x="2553" y="1726"/>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24" name="Line 284">
              <a:extLst>
                <a:ext uri="{FF2B5EF4-FFF2-40B4-BE49-F238E27FC236}">
                  <a16:creationId xmlns:a16="http://schemas.microsoft.com/office/drawing/2014/main" id="{DA26CFD3-FA40-99DD-B02D-832741A05A9B}"/>
                </a:ext>
              </a:extLst>
            </p:cNvPr>
            <p:cNvSpPr>
              <a:spLocks noChangeShapeType="1"/>
            </p:cNvSpPr>
            <p:nvPr/>
          </p:nvSpPr>
          <p:spPr bwMode="auto">
            <a:xfrm>
              <a:off x="2595" y="1740"/>
              <a:ext cx="41"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25" name="Line 285">
              <a:extLst>
                <a:ext uri="{FF2B5EF4-FFF2-40B4-BE49-F238E27FC236}">
                  <a16:creationId xmlns:a16="http://schemas.microsoft.com/office/drawing/2014/main" id="{8FE55994-AF12-F156-1BD0-EC11024D72AE}"/>
                </a:ext>
              </a:extLst>
            </p:cNvPr>
            <p:cNvSpPr>
              <a:spLocks noChangeShapeType="1"/>
            </p:cNvSpPr>
            <p:nvPr/>
          </p:nvSpPr>
          <p:spPr bwMode="auto">
            <a:xfrm>
              <a:off x="2636" y="1726"/>
              <a:ext cx="28"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26" name="Line 286">
              <a:extLst>
                <a:ext uri="{FF2B5EF4-FFF2-40B4-BE49-F238E27FC236}">
                  <a16:creationId xmlns:a16="http://schemas.microsoft.com/office/drawing/2014/main" id="{D0A2C337-5248-3839-81E7-4C99BDFDBCB4}"/>
                </a:ext>
              </a:extLst>
            </p:cNvPr>
            <p:cNvSpPr>
              <a:spLocks noChangeShapeType="1"/>
            </p:cNvSpPr>
            <p:nvPr/>
          </p:nvSpPr>
          <p:spPr bwMode="auto">
            <a:xfrm>
              <a:off x="2650" y="1740"/>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27" name="Rectangle 287">
              <a:extLst>
                <a:ext uri="{FF2B5EF4-FFF2-40B4-BE49-F238E27FC236}">
                  <a16:creationId xmlns:a16="http://schemas.microsoft.com/office/drawing/2014/main" id="{0648C2EC-5C89-B188-AD7A-4B88A9AD0B42}"/>
                </a:ext>
              </a:extLst>
            </p:cNvPr>
            <p:cNvSpPr>
              <a:spLocks noChangeArrowheads="1"/>
            </p:cNvSpPr>
            <p:nvPr/>
          </p:nvSpPr>
          <p:spPr bwMode="auto">
            <a:xfrm>
              <a:off x="2608" y="1630"/>
              <a:ext cx="28" cy="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28" name="Rectangle 288">
              <a:extLst>
                <a:ext uri="{FF2B5EF4-FFF2-40B4-BE49-F238E27FC236}">
                  <a16:creationId xmlns:a16="http://schemas.microsoft.com/office/drawing/2014/main" id="{D737C574-2A80-3752-3258-4437F1CFBDA6}"/>
                </a:ext>
              </a:extLst>
            </p:cNvPr>
            <p:cNvSpPr>
              <a:spLocks noChangeArrowheads="1"/>
            </p:cNvSpPr>
            <p:nvPr/>
          </p:nvSpPr>
          <p:spPr bwMode="auto">
            <a:xfrm>
              <a:off x="2608" y="1630"/>
              <a:ext cx="42" cy="41"/>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29" name="Freeform 289">
              <a:extLst>
                <a:ext uri="{FF2B5EF4-FFF2-40B4-BE49-F238E27FC236}">
                  <a16:creationId xmlns:a16="http://schemas.microsoft.com/office/drawing/2014/main" id="{43A6C60F-CE37-4005-4EB3-6956F7239AE9}"/>
                </a:ext>
              </a:extLst>
            </p:cNvPr>
            <p:cNvSpPr>
              <a:spLocks/>
            </p:cNvSpPr>
            <p:nvPr/>
          </p:nvSpPr>
          <p:spPr bwMode="auto">
            <a:xfrm>
              <a:off x="1656" y="1175"/>
              <a:ext cx="42" cy="69"/>
            </a:xfrm>
            <a:custGeom>
              <a:avLst/>
              <a:gdLst>
                <a:gd name="T0" fmla="*/ 0 w 42"/>
                <a:gd name="T1" fmla="*/ 0 h 69"/>
                <a:gd name="T2" fmla="*/ 42 w 42"/>
                <a:gd name="T3" fmla="*/ 13 h 69"/>
                <a:gd name="T4" fmla="*/ 42 w 42"/>
                <a:gd name="T5" fmla="*/ 69 h 69"/>
                <a:gd name="T6" fmla="*/ 0 60000 65536"/>
                <a:gd name="T7" fmla="*/ 0 60000 65536"/>
                <a:gd name="T8" fmla="*/ 0 60000 65536"/>
                <a:gd name="T9" fmla="*/ 0 w 42"/>
                <a:gd name="T10" fmla="*/ 0 h 69"/>
                <a:gd name="T11" fmla="*/ 42 w 42"/>
                <a:gd name="T12" fmla="*/ 69 h 69"/>
              </a:gdLst>
              <a:ahLst/>
              <a:cxnLst>
                <a:cxn ang="T6">
                  <a:pos x="T0" y="T1"/>
                </a:cxn>
                <a:cxn ang="T7">
                  <a:pos x="T2" y="T3"/>
                </a:cxn>
                <a:cxn ang="T8">
                  <a:pos x="T4" y="T5"/>
                </a:cxn>
              </a:cxnLst>
              <a:rect l="T9" t="T10" r="T11" b="T12"/>
              <a:pathLst>
                <a:path w="42" h="69">
                  <a:moveTo>
                    <a:pt x="0" y="0"/>
                  </a:moveTo>
                  <a:lnTo>
                    <a:pt x="42" y="13"/>
                  </a:lnTo>
                  <a:lnTo>
                    <a:pt x="42"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30" name="AutoShape 290">
              <a:extLst>
                <a:ext uri="{FF2B5EF4-FFF2-40B4-BE49-F238E27FC236}">
                  <a16:creationId xmlns:a16="http://schemas.microsoft.com/office/drawing/2014/main" id="{D48C51EA-30DB-9817-4D5C-790B21CB74A1}"/>
                </a:ext>
              </a:extLst>
            </p:cNvPr>
            <p:cNvSpPr>
              <a:spLocks noChangeArrowheads="1"/>
            </p:cNvSpPr>
            <p:nvPr/>
          </p:nvSpPr>
          <p:spPr bwMode="auto">
            <a:xfrm>
              <a:off x="1546" y="1092"/>
              <a:ext cx="124" cy="69"/>
            </a:xfrm>
            <a:prstGeom prst="roundRect">
              <a:avLst>
                <a:gd name="adj" fmla="val 50000"/>
              </a:avLst>
            </a:prstGeom>
            <a:solidFill>
              <a:srgbClr val="CF924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31" name="AutoShape 291">
              <a:extLst>
                <a:ext uri="{FF2B5EF4-FFF2-40B4-BE49-F238E27FC236}">
                  <a16:creationId xmlns:a16="http://schemas.microsoft.com/office/drawing/2014/main" id="{9847EEB4-F5BA-2D2F-5326-03ED19F6A986}"/>
                </a:ext>
              </a:extLst>
            </p:cNvPr>
            <p:cNvSpPr>
              <a:spLocks noChangeArrowheads="1"/>
            </p:cNvSpPr>
            <p:nvPr/>
          </p:nvSpPr>
          <p:spPr bwMode="auto">
            <a:xfrm>
              <a:off x="1532" y="1078"/>
              <a:ext cx="152" cy="97"/>
            </a:xfrm>
            <a:prstGeom prst="roundRect">
              <a:avLst>
                <a:gd name="adj" fmla="val 38662"/>
              </a:avLst>
            </a:prstGeom>
            <a:noFill/>
            <a:ln w="53975">
              <a:solidFill>
                <a:srgbClr val="CF924C"/>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32" name="Rectangle 292">
              <a:extLst>
                <a:ext uri="{FF2B5EF4-FFF2-40B4-BE49-F238E27FC236}">
                  <a16:creationId xmlns:a16="http://schemas.microsoft.com/office/drawing/2014/main" id="{EFAF8506-8955-C08F-A4CF-4F2E2FF2A70F}"/>
                </a:ext>
              </a:extLst>
            </p:cNvPr>
            <p:cNvSpPr>
              <a:spLocks noChangeArrowheads="1"/>
            </p:cNvSpPr>
            <p:nvPr/>
          </p:nvSpPr>
          <p:spPr bwMode="auto">
            <a:xfrm>
              <a:off x="1574" y="1106"/>
              <a:ext cx="82"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33" name="Rectangle 293">
              <a:extLst>
                <a:ext uri="{FF2B5EF4-FFF2-40B4-BE49-F238E27FC236}">
                  <a16:creationId xmlns:a16="http://schemas.microsoft.com/office/drawing/2014/main" id="{734F0469-3F2F-859A-8B77-0BDA6D9C5171}"/>
                </a:ext>
              </a:extLst>
            </p:cNvPr>
            <p:cNvSpPr>
              <a:spLocks noChangeArrowheads="1"/>
            </p:cNvSpPr>
            <p:nvPr/>
          </p:nvSpPr>
          <p:spPr bwMode="auto">
            <a:xfrm>
              <a:off x="1574" y="1106"/>
              <a:ext cx="96" cy="55"/>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34" name="Freeform 294">
              <a:extLst>
                <a:ext uri="{FF2B5EF4-FFF2-40B4-BE49-F238E27FC236}">
                  <a16:creationId xmlns:a16="http://schemas.microsoft.com/office/drawing/2014/main" id="{A95C1914-F304-A9CC-A565-87E600EC0304}"/>
                </a:ext>
              </a:extLst>
            </p:cNvPr>
            <p:cNvSpPr>
              <a:spLocks/>
            </p:cNvSpPr>
            <p:nvPr/>
          </p:nvSpPr>
          <p:spPr bwMode="auto">
            <a:xfrm>
              <a:off x="1684" y="1230"/>
              <a:ext cx="28" cy="41"/>
            </a:xfrm>
            <a:custGeom>
              <a:avLst/>
              <a:gdLst>
                <a:gd name="T0" fmla="*/ 14 w 28"/>
                <a:gd name="T1" fmla="*/ 0 h 41"/>
                <a:gd name="T2" fmla="*/ 14 w 28"/>
                <a:gd name="T3" fmla="*/ 0 h 41"/>
                <a:gd name="T4" fmla="*/ 28 w 28"/>
                <a:gd name="T5" fmla="*/ 14 h 41"/>
                <a:gd name="T6" fmla="*/ 28 w 28"/>
                <a:gd name="T7" fmla="*/ 27 h 41"/>
                <a:gd name="T8" fmla="*/ 14 w 28"/>
                <a:gd name="T9" fmla="*/ 41 h 41"/>
                <a:gd name="T10" fmla="*/ 14 w 28"/>
                <a:gd name="T11" fmla="*/ 41 h 41"/>
                <a:gd name="T12" fmla="*/ 0 w 28"/>
                <a:gd name="T13" fmla="*/ 27 h 41"/>
                <a:gd name="T14" fmla="*/ 0 w 28"/>
                <a:gd name="T15" fmla="*/ 14 h 41"/>
                <a:gd name="T16" fmla="*/ 0 w 28"/>
                <a:gd name="T17" fmla="*/ 0 h 41"/>
                <a:gd name="T18" fmla="*/ 14 w 28"/>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1"/>
                <a:gd name="T32" fmla="*/ 28 w 28"/>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1">
                  <a:moveTo>
                    <a:pt x="14" y="0"/>
                  </a:moveTo>
                  <a:lnTo>
                    <a:pt x="14" y="0"/>
                  </a:lnTo>
                  <a:lnTo>
                    <a:pt x="28" y="14"/>
                  </a:lnTo>
                  <a:lnTo>
                    <a:pt x="28" y="27"/>
                  </a:lnTo>
                  <a:lnTo>
                    <a:pt x="14" y="41"/>
                  </a:lnTo>
                  <a:lnTo>
                    <a:pt x="0" y="27"/>
                  </a:lnTo>
                  <a:lnTo>
                    <a:pt x="0" y="14"/>
                  </a:lnTo>
                  <a:lnTo>
                    <a:pt x="0" y="0"/>
                  </a:lnTo>
                  <a:lnTo>
                    <a:pt x="14" y="0"/>
                  </a:lnTo>
                  <a:close/>
                </a:path>
              </a:pathLst>
            </a:custGeom>
            <a:solidFill>
              <a:srgbClr val="CF924C"/>
            </a:solidFill>
            <a:ln w="31750">
              <a:solidFill>
                <a:srgbClr val="CF924C"/>
              </a:solidFill>
              <a:prstDash val="solid"/>
              <a:round/>
              <a:headEnd/>
              <a:tailEnd/>
            </a:ln>
          </p:spPr>
          <p:txBody>
            <a:bodyPr/>
            <a:lstStyle/>
            <a:p>
              <a:endParaRPr lang="en-US" sz="2400"/>
            </a:p>
          </p:txBody>
        </p:sp>
        <p:pic>
          <p:nvPicPr>
            <p:cNvPr id="35935" name="Picture 295">
              <a:extLst>
                <a:ext uri="{FF2B5EF4-FFF2-40B4-BE49-F238E27FC236}">
                  <a16:creationId xmlns:a16="http://schemas.microsoft.com/office/drawing/2014/main" id="{ADF2AF13-ECAE-F35E-306D-D1F117EFF7C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74" y="1106"/>
              <a:ext cx="69" cy="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36" name="Line 296">
              <a:extLst>
                <a:ext uri="{FF2B5EF4-FFF2-40B4-BE49-F238E27FC236}">
                  <a16:creationId xmlns:a16="http://schemas.microsoft.com/office/drawing/2014/main" id="{B6108990-D568-F597-066E-40BDE9550043}"/>
                </a:ext>
              </a:extLst>
            </p:cNvPr>
            <p:cNvSpPr>
              <a:spLocks noChangeShapeType="1"/>
            </p:cNvSpPr>
            <p:nvPr/>
          </p:nvSpPr>
          <p:spPr bwMode="auto">
            <a:xfrm>
              <a:off x="1684" y="1244"/>
              <a:ext cx="1"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37" name="Freeform 297">
              <a:extLst>
                <a:ext uri="{FF2B5EF4-FFF2-40B4-BE49-F238E27FC236}">
                  <a16:creationId xmlns:a16="http://schemas.microsoft.com/office/drawing/2014/main" id="{5980F4B6-18CA-6D5D-9637-F369BF8BFE5D}"/>
                </a:ext>
              </a:extLst>
            </p:cNvPr>
            <p:cNvSpPr>
              <a:spLocks/>
            </p:cNvSpPr>
            <p:nvPr/>
          </p:nvSpPr>
          <p:spPr bwMode="auto">
            <a:xfrm>
              <a:off x="1698" y="1244"/>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38" name="Rectangle 298">
              <a:extLst>
                <a:ext uri="{FF2B5EF4-FFF2-40B4-BE49-F238E27FC236}">
                  <a16:creationId xmlns:a16="http://schemas.microsoft.com/office/drawing/2014/main" id="{59FA9F59-38F4-9370-8E18-CC05D430A893}"/>
                </a:ext>
              </a:extLst>
            </p:cNvPr>
            <p:cNvSpPr>
              <a:spLocks noChangeArrowheads="1"/>
            </p:cNvSpPr>
            <p:nvPr/>
          </p:nvSpPr>
          <p:spPr bwMode="auto">
            <a:xfrm>
              <a:off x="1560" y="1161"/>
              <a:ext cx="96" cy="27"/>
            </a:xfrm>
            <a:prstGeom prst="rect">
              <a:avLst/>
            </a:prstGeom>
            <a:solidFill>
              <a:srgbClr val="CF924C"/>
            </a:solidFill>
            <a:ln w="31750">
              <a:solidFill>
                <a:srgbClr val="CF924C"/>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39" name="Freeform 299">
              <a:extLst>
                <a:ext uri="{FF2B5EF4-FFF2-40B4-BE49-F238E27FC236}">
                  <a16:creationId xmlns:a16="http://schemas.microsoft.com/office/drawing/2014/main" id="{36278232-1E4F-E71C-A602-263B75C0DB55}"/>
                </a:ext>
              </a:extLst>
            </p:cNvPr>
            <p:cNvSpPr>
              <a:spLocks/>
            </p:cNvSpPr>
            <p:nvPr/>
          </p:nvSpPr>
          <p:spPr bwMode="auto">
            <a:xfrm>
              <a:off x="1546" y="1188"/>
              <a:ext cx="124" cy="28"/>
            </a:xfrm>
            <a:custGeom>
              <a:avLst/>
              <a:gdLst>
                <a:gd name="T0" fmla="*/ 14 w 124"/>
                <a:gd name="T1" fmla="*/ 0 h 28"/>
                <a:gd name="T2" fmla="*/ 0 w 124"/>
                <a:gd name="T3" fmla="*/ 28 h 28"/>
                <a:gd name="T4" fmla="*/ 124 w 124"/>
                <a:gd name="T5" fmla="*/ 28 h 28"/>
                <a:gd name="T6" fmla="*/ 124 w 124"/>
                <a:gd name="T7" fmla="*/ 0 h 28"/>
                <a:gd name="T8" fmla="*/ 14 w 124"/>
                <a:gd name="T9" fmla="*/ 0 h 28"/>
                <a:gd name="T10" fmla="*/ 0 60000 65536"/>
                <a:gd name="T11" fmla="*/ 0 60000 65536"/>
                <a:gd name="T12" fmla="*/ 0 60000 65536"/>
                <a:gd name="T13" fmla="*/ 0 60000 65536"/>
                <a:gd name="T14" fmla="*/ 0 60000 65536"/>
                <a:gd name="T15" fmla="*/ 0 w 124"/>
                <a:gd name="T16" fmla="*/ 0 h 28"/>
                <a:gd name="T17" fmla="*/ 124 w 124"/>
                <a:gd name="T18" fmla="*/ 28 h 28"/>
              </a:gdLst>
              <a:ahLst/>
              <a:cxnLst>
                <a:cxn ang="T10">
                  <a:pos x="T0" y="T1"/>
                </a:cxn>
                <a:cxn ang="T11">
                  <a:pos x="T2" y="T3"/>
                </a:cxn>
                <a:cxn ang="T12">
                  <a:pos x="T4" y="T5"/>
                </a:cxn>
                <a:cxn ang="T13">
                  <a:pos x="T6" y="T7"/>
                </a:cxn>
                <a:cxn ang="T14">
                  <a:pos x="T8" y="T9"/>
                </a:cxn>
              </a:cxnLst>
              <a:rect l="T15" t="T16" r="T17" b="T18"/>
              <a:pathLst>
                <a:path w="124" h="28">
                  <a:moveTo>
                    <a:pt x="14" y="0"/>
                  </a:moveTo>
                  <a:lnTo>
                    <a:pt x="0" y="28"/>
                  </a:lnTo>
                  <a:lnTo>
                    <a:pt x="124" y="28"/>
                  </a:lnTo>
                  <a:lnTo>
                    <a:pt x="124"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40" name="Line 300">
              <a:extLst>
                <a:ext uri="{FF2B5EF4-FFF2-40B4-BE49-F238E27FC236}">
                  <a16:creationId xmlns:a16="http://schemas.microsoft.com/office/drawing/2014/main" id="{C71B45A1-AD01-5309-555D-EAE8A82F7D79}"/>
                </a:ext>
              </a:extLst>
            </p:cNvPr>
            <p:cNvSpPr>
              <a:spLocks noChangeShapeType="1"/>
            </p:cNvSpPr>
            <p:nvPr/>
          </p:nvSpPr>
          <p:spPr bwMode="auto">
            <a:xfrm>
              <a:off x="1560" y="1202"/>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41" name="Line 301">
              <a:extLst>
                <a:ext uri="{FF2B5EF4-FFF2-40B4-BE49-F238E27FC236}">
                  <a16:creationId xmlns:a16="http://schemas.microsoft.com/office/drawing/2014/main" id="{81EAD4BA-9EED-FF68-99D2-111CAEDCB6A0}"/>
                </a:ext>
              </a:extLst>
            </p:cNvPr>
            <p:cNvSpPr>
              <a:spLocks noChangeShapeType="1"/>
            </p:cNvSpPr>
            <p:nvPr/>
          </p:nvSpPr>
          <p:spPr bwMode="auto">
            <a:xfrm>
              <a:off x="1574" y="1188"/>
              <a:ext cx="82"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42" name="Line 302">
              <a:extLst>
                <a:ext uri="{FF2B5EF4-FFF2-40B4-BE49-F238E27FC236}">
                  <a16:creationId xmlns:a16="http://schemas.microsoft.com/office/drawing/2014/main" id="{AD5D7E3E-2D81-C99B-ED62-5A41906DA4D6}"/>
                </a:ext>
              </a:extLst>
            </p:cNvPr>
            <p:cNvSpPr>
              <a:spLocks noChangeShapeType="1"/>
            </p:cNvSpPr>
            <p:nvPr/>
          </p:nvSpPr>
          <p:spPr bwMode="auto">
            <a:xfrm>
              <a:off x="1560" y="1202"/>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43" name="Line 303">
              <a:extLst>
                <a:ext uri="{FF2B5EF4-FFF2-40B4-BE49-F238E27FC236}">
                  <a16:creationId xmlns:a16="http://schemas.microsoft.com/office/drawing/2014/main" id="{4B8E15E9-D012-ECD3-30BF-C21B40129679}"/>
                </a:ext>
              </a:extLst>
            </p:cNvPr>
            <p:cNvSpPr>
              <a:spLocks noChangeShapeType="1"/>
            </p:cNvSpPr>
            <p:nvPr/>
          </p:nvSpPr>
          <p:spPr bwMode="auto">
            <a:xfrm>
              <a:off x="1587" y="1202"/>
              <a:ext cx="56"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44" name="Freeform 304">
              <a:extLst>
                <a:ext uri="{FF2B5EF4-FFF2-40B4-BE49-F238E27FC236}">
                  <a16:creationId xmlns:a16="http://schemas.microsoft.com/office/drawing/2014/main" id="{05B1AC30-EA59-96D0-A687-5DEAA4932AA1}"/>
                </a:ext>
              </a:extLst>
            </p:cNvPr>
            <p:cNvSpPr>
              <a:spLocks/>
            </p:cNvSpPr>
            <p:nvPr/>
          </p:nvSpPr>
          <p:spPr bwMode="auto">
            <a:xfrm>
              <a:off x="1629" y="1202"/>
              <a:ext cx="41" cy="1"/>
            </a:xfrm>
            <a:custGeom>
              <a:avLst/>
              <a:gdLst>
                <a:gd name="T0" fmla="*/ 0 w 41"/>
                <a:gd name="T1" fmla="*/ 0 h 1"/>
                <a:gd name="T2" fmla="*/ 27 w 41"/>
                <a:gd name="T3" fmla="*/ 0 h 1"/>
                <a:gd name="T4" fmla="*/ 41 w 41"/>
                <a:gd name="T5" fmla="*/ 0 h 1"/>
                <a:gd name="T6" fmla="*/ 0 60000 65536"/>
                <a:gd name="T7" fmla="*/ 0 60000 65536"/>
                <a:gd name="T8" fmla="*/ 0 60000 65536"/>
                <a:gd name="T9" fmla="*/ 0 w 41"/>
                <a:gd name="T10" fmla="*/ 0 h 1"/>
                <a:gd name="T11" fmla="*/ 41 w 41"/>
                <a:gd name="T12" fmla="*/ 1 h 1"/>
              </a:gdLst>
              <a:ahLst/>
              <a:cxnLst>
                <a:cxn ang="T6">
                  <a:pos x="T0" y="T1"/>
                </a:cxn>
                <a:cxn ang="T7">
                  <a:pos x="T2" y="T3"/>
                </a:cxn>
                <a:cxn ang="T8">
                  <a:pos x="T4" y="T5"/>
                </a:cxn>
              </a:cxnLst>
              <a:rect l="T9" t="T10" r="T11" b="T12"/>
              <a:pathLst>
                <a:path w="41" h="1">
                  <a:moveTo>
                    <a:pt x="0" y="0"/>
                  </a:moveTo>
                  <a:lnTo>
                    <a:pt x="27" y="0"/>
                  </a:lnTo>
                  <a:lnTo>
                    <a:pt x="41" y="0"/>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45" name="Rectangle 305">
              <a:extLst>
                <a:ext uri="{FF2B5EF4-FFF2-40B4-BE49-F238E27FC236}">
                  <a16:creationId xmlns:a16="http://schemas.microsoft.com/office/drawing/2014/main" id="{A3C619C6-65A6-28E6-E217-E189C728BACC}"/>
                </a:ext>
              </a:extLst>
            </p:cNvPr>
            <p:cNvSpPr>
              <a:spLocks noChangeArrowheads="1"/>
            </p:cNvSpPr>
            <p:nvPr/>
          </p:nvSpPr>
          <p:spPr bwMode="auto">
            <a:xfrm>
              <a:off x="1601" y="1092"/>
              <a:ext cx="28"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46" name="Rectangle 306">
              <a:extLst>
                <a:ext uri="{FF2B5EF4-FFF2-40B4-BE49-F238E27FC236}">
                  <a16:creationId xmlns:a16="http://schemas.microsoft.com/office/drawing/2014/main" id="{4902875F-72F8-6887-3727-DAEDD1A72657}"/>
                </a:ext>
              </a:extLst>
            </p:cNvPr>
            <p:cNvSpPr>
              <a:spLocks noChangeArrowheads="1"/>
            </p:cNvSpPr>
            <p:nvPr/>
          </p:nvSpPr>
          <p:spPr bwMode="auto">
            <a:xfrm>
              <a:off x="1601" y="1092"/>
              <a:ext cx="42"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47" name="Freeform 307">
              <a:extLst>
                <a:ext uri="{FF2B5EF4-FFF2-40B4-BE49-F238E27FC236}">
                  <a16:creationId xmlns:a16="http://schemas.microsoft.com/office/drawing/2014/main" id="{0937F673-4F08-1370-D78F-0F97A6216923}"/>
                </a:ext>
              </a:extLst>
            </p:cNvPr>
            <p:cNvSpPr>
              <a:spLocks/>
            </p:cNvSpPr>
            <p:nvPr/>
          </p:nvSpPr>
          <p:spPr bwMode="auto">
            <a:xfrm>
              <a:off x="1836" y="1175"/>
              <a:ext cx="41" cy="69"/>
            </a:xfrm>
            <a:custGeom>
              <a:avLst/>
              <a:gdLst>
                <a:gd name="T0" fmla="*/ 0 w 41"/>
                <a:gd name="T1" fmla="*/ 0 h 69"/>
                <a:gd name="T2" fmla="*/ 41 w 41"/>
                <a:gd name="T3" fmla="*/ 13 h 69"/>
                <a:gd name="T4" fmla="*/ 41 w 41"/>
                <a:gd name="T5" fmla="*/ 69 h 69"/>
                <a:gd name="T6" fmla="*/ 0 60000 65536"/>
                <a:gd name="T7" fmla="*/ 0 60000 65536"/>
                <a:gd name="T8" fmla="*/ 0 60000 65536"/>
                <a:gd name="T9" fmla="*/ 0 w 41"/>
                <a:gd name="T10" fmla="*/ 0 h 69"/>
                <a:gd name="T11" fmla="*/ 41 w 41"/>
                <a:gd name="T12" fmla="*/ 69 h 69"/>
              </a:gdLst>
              <a:ahLst/>
              <a:cxnLst>
                <a:cxn ang="T6">
                  <a:pos x="T0" y="T1"/>
                </a:cxn>
                <a:cxn ang="T7">
                  <a:pos x="T2" y="T3"/>
                </a:cxn>
                <a:cxn ang="T8">
                  <a:pos x="T4" y="T5"/>
                </a:cxn>
              </a:cxnLst>
              <a:rect l="T9" t="T10" r="T11" b="T12"/>
              <a:pathLst>
                <a:path w="41" h="69">
                  <a:moveTo>
                    <a:pt x="0" y="0"/>
                  </a:moveTo>
                  <a:lnTo>
                    <a:pt x="41" y="13"/>
                  </a:lnTo>
                  <a:lnTo>
                    <a:pt x="41"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48" name="AutoShape 308">
              <a:extLst>
                <a:ext uri="{FF2B5EF4-FFF2-40B4-BE49-F238E27FC236}">
                  <a16:creationId xmlns:a16="http://schemas.microsoft.com/office/drawing/2014/main" id="{E6B431F0-AECC-5C97-BCA8-343776302EC0}"/>
                </a:ext>
              </a:extLst>
            </p:cNvPr>
            <p:cNvSpPr>
              <a:spLocks noChangeArrowheads="1"/>
            </p:cNvSpPr>
            <p:nvPr/>
          </p:nvSpPr>
          <p:spPr bwMode="auto">
            <a:xfrm>
              <a:off x="1725" y="1092"/>
              <a:ext cx="125" cy="69"/>
            </a:xfrm>
            <a:prstGeom prst="roundRect">
              <a:avLst>
                <a:gd name="adj" fmla="val 50000"/>
              </a:avLst>
            </a:prstGeom>
            <a:solidFill>
              <a:srgbClr val="CF924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49" name="AutoShape 309">
              <a:extLst>
                <a:ext uri="{FF2B5EF4-FFF2-40B4-BE49-F238E27FC236}">
                  <a16:creationId xmlns:a16="http://schemas.microsoft.com/office/drawing/2014/main" id="{4D55F1F1-076D-7B01-EC66-7338F1B9E678}"/>
                </a:ext>
              </a:extLst>
            </p:cNvPr>
            <p:cNvSpPr>
              <a:spLocks noChangeArrowheads="1"/>
            </p:cNvSpPr>
            <p:nvPr/>
          </p:nvSpPr>
          <p:spPr bwMode="auto">
            <a:xfrm>
              <a:off x="1712" y="1078"/>
              <a:ext cx="151" cy="97"/>
            </a:xfrm>
            <a:prstGeom prst="roundRect">
              <a:avLst>
                <a:gd name="adj" fmla="val 38662"/>
              </a:avLst>
            </a:prstGeom>
            <a:noFill/>
            <a:ln w="53975">
              <a:solidFill>
                <a:srgbClr val="CF924C"/>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50" name="Rectangle 310">
              <a:extLst>
                <a:ext uri="{FF2B5EF4-FFF2-40B4-BE49-F238E27FC236}">
                  <a16:creationId xmlns:a16="http://schemas.microsoft.com/office/drawing/2014/main" id="{C544BE40-C505-B270-F95D-08EECD0536FA}"/>
                </a:ext>
              </a:extLst>
            </p:cNvPr>
            <p:cNvSpPr>
              <a:spLocks noChangeArrowheads="1"/>
            </p:cNvSpPr>
            <p:nvPr/>
          </p:nvSpPr>
          <p:spPr bwMode="auto">
            <a:xfrm>
              <a:off x="1753" y="1106"/>
              <a:ext cx="83"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51" name="Rectangle 311">
              <a:extLst>
                <a:ext uri="{FF2B5EF4-FFF2-40B4-BE49-F238E27FC236}">
                  <a16:creationId xmlns:a16="http://schemas.microsoft.com/office/drawing/2014/main" id="{9327CA1C-3986-9EF5-44EF-88933364DCC2}"/>
                </a:ext>
              </a:extLst>
            </p:cNvPr>
            <p:cNvSpPr>
              <a:spLocks noChangeArrowheads="1"/>
            </p:cNvSpPr>
            <p:nvPr/>
          </p:nvSpPr>
          <p:spPr bwMode="auto">
            <a:xfrm>
              <a:off x="1753" y="1106"/>
              <a:ext cx="97" cy="55"/>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52" name="Freeform 312">
              <a:extLst>
                <a:ext uri="{FF2B5EF4-FFF2-40B4-BE49-F238E27FC236}">
                  <a16:creationId xmlns:a16="http://schemas.microsoft.com/office/drawing/2014/main" id="{9BE5CA24-ADED-01B1-38DF-88B419BD2DBB}"/>
                </a:ext>
              </a:extLst>
            </p:cNvPr>
            <p:cNvSpPr>
              <a:spLocks/>
            </p:cNvSpPr>
            <p:nvPr/>
          </p:nvSpPr>
          <p:spPr bwMode="auto">
            <a:xfrm>
              <a:off x="1863" y="1230"/>
              <a:ext cx="28" cy="41"/>
            </a:xfrm>
            <a:custGeom>
              <a:avLst/>
              <a:gdLst>
                <a:gd name="T0" fmla="*/ 14 w 28"/>
                <a:gd name="T1" fmla="*/ 0 h 41"/>
                <a:gd name="T2" fmla="*/ 14 w 28"/>
                <a:gd name="T3" fmla="*/ 0 h 41"/>
                <a:gd name="T4" fmla="*/ 28 w 28"/>
                <a:gd name="T5" fmla="*/ 14 h 41"/>
                <a:gd name="T6" fmla="*/ 28 w 28"/>
                <a:gd name="T7" fmla="*/ 27 h 41"/>
                <a:gd name="T8" fmla="*/ 14 w 28"/>
                <a:gd name="T9" fmla="*/ 41 h 41"/>
                <a:gd name="T10" fmla="*/ 14 w 28"/>
                <a:gd name="T11" fmla="*/ 41 h 41"/>
                <a:gd name="T12" fmla="*/ 0 w 28"/>
                <a:gd name="T13" fmla="*/ 27 h 41"/>
                <a:gd name="T14" fmla="*/ 0 w 28"/>
                <a:gd name="T15" fmla="*/ 14 h 41"/>
                <a:gd name="T16" fmla="*/ 0 w 28"/>
                <a:gd name="T17" fmla="*/ 0 h 41"/>
                <a:gd name="T18" fmla="*/ 14 w 28"/>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1"/>
                <a:gd name="T32" fmla="*/ 28 w 28"/>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1">
                  <a:moveTo>
                    <a:pt x="14" y="0"/>
                  </a:moveTo>
                  <a:lnTo>
                    <a:pt x="14" y="0"/>
                  </a:lnTo>
                  <a:lnTo>
                    <a:pt x="28" y="14"/>
                  </a:lnTo>
                  <a:lnTo>
                    <a:pt x="28" y="27"/>
                  </a:lnTo>
                  <a:lnTo>
                    <a:pt x="14" y="41"/>
                  </a:lnTo>
                  <a:lnTo>
                    <a:pt x="0" y="27"/>
                  </a:lnTo>
                  <a:lnTo>
                    <a:pt x="0" y="14"/>
                  </a:lnTo>
                  <a:lnTo>
                    <a:pt x="0" y="0"/>
                  </a:lnTo>
                  <a:lnTo>
                    <a:pt x="14" y="0"/>
                  </a:lnTo>
                  <a:close/>
                </a:path>
              </a:pathLst>
            </a:custGeom>
            <a:solidFill>
              <a:srgbClr val="CF924C"/>
            </a:solidFill>
            <a:ln w="31750">
              <a:solidFill>
                <a:srgbClr val="CF924C"/>
              </a:solidFill>
              <a:prstDash val="solid"/>
              <a:round/>
              <a:headEnd/>
              <a:tailEnd/>
            </a:ln>
          </p:spPr>
          <p:txBody>
            <a:bodyPr/>
            <a:lstStyle/>
            <a:p>
              <a:endParaRPr lang="en-US" sz="2400"/>
            </a:p>
          </p:txBody>
        </p:sp>
        <p:pic>
          <p:nvPicPr>
            <p:cNvPr id="35953" name="Picture 313">
              <a:extLst>
                <a:ext uri="{FF2B5EF4-FFF2-40B4-BE49-F238E27FC236}">
                  <a16:creationId xmlns:a16="http://schemas.microsoft.com/office/drawing/2014/main" id="{934EC2A3-C422-4617-CE2A-EACF6939465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3" y="1106"/>
              <a:ext cx="69" cy="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54" name="Line 314">
              <a:extLst>
                <a:ext uri="{FF2B5EF4-FFF2-40B4-BE49-F238E27FC236}">
                  <a16:creationId xmlns:a16="http://schemas.microsoft.com/office/drawing/2014/main" id="{A592E12D-6FE6-D19D-8F42-C940739BE64F}"/>
                </a:ext>
              </a:extLst>
            </p:cNvPr>
            <p:cNvSpPr>
              <a:spLocks noChangeShapeType="1"/>
            </p:cNvSpPr>
            <p:nvPr/>
          </p:nvSpPr>
          <p:spPr bwMode="auto">
            <a:xfrm>
              <a:off x="1863" y="1244"/>
              <a:ext cx="1"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55" name="Freeform 315">
              <a:extLst>
                <a:ext uri="{FF2B5EF4-FFF2-40B4-BE49-F238E27FC236}">
                  <a16:creationId xmlns:a16="http://schemas.microsoft.com/office/drawing/2014/main" id="{C90D7B9C-426B-2AFE-F1B6-537A884162B8}"/>
                </a:ext>
              </a:extLst>
            </p:cNvPr>
            <p:cNvSpPr>
              <a:spLocks/>
            </p:cNvSpPr>
            <p:nvPr/>
          </p:nvSpPr>
          <p:spPr bwMode="auto">
            <a:xfrm>
              <a:off x="1877" y="1244"/>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56" name="Rectangle 316">
              <a:extLst>
                <a:ext uri="{FF2B5EF4-FFF2-40B4-BE49-F238E27FC236}">
                  <a16:creationId xmlns:a16="http://schemas.microsoft.com/office/drawing/2014/main" id="{98482651-4F5F-962F-13F2-AF46396DA22F}"/>
                </a:ext>
              </a:extLst>
            </p:cNvPr>
            <p:cNvSpPr>
              <a:spLocks noChangeArrowheads="1"/>
            </p:cNvSpPr>
            <p:nvPr/>
          </p:nvSpPr>
          <p:spPr bwMode="auto">
            <a:xfrm>
              <a:off x="1739" y="1161"/>
              <a:ext cx="97" cy="27"/>
            </a:xfrm>
            <a:prstGeom prst="rect">
              <a:avLst/>
            </a:prstGeom>
            <a:solidFill>
              <a:srgbClr val="CF924C"/>
            </a:solidFill>
            <a:ln w="31750">
              <a:solidFill>
                <a:srgbClr val="CF924C"/>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57" name="Freeform 317">
              <a:extLst>
                <a:ext uri="{FF2B5EF4-FFF2-40B4-BE49-F238E27FC236}">
                  <a16:creationId xmlns:a16="http://schemas.microsoft.com/office/drawing/2014/main" id="{F9A447F0-2EFD-BB5E-DE39-E97063428EF4}"/>
                </a:ext>
              </a:extLst>
            </p:cNvPr>
            <p:cNvSpPr>
              <a:spLocks/>
            </p:cNvSpPr>
            <p:nvPr/>
          </p:nvSpPr>
          <p:spPr bwMode="auto">
            <a:xfrm>
              <a:off x="1725" y="1188"/>
              <a:ext cx="125" cy="28"/>
            </a:xfrm>
            <a:custGeom>
              <a:avLst/>
              <a:gdLst>
                <a:gd name="T0" fmla="*/ 14 w 125"/>
                <a:gd name="T1" fmla="*/ 0 h 28"/>
                <a:gd name="T2" fmla="*/ 0 w 125"/>
                <a:gd name="T3" fmla="*/ 28 h 28"/>
                <a:gd name="T4" fmla="*/ 125 w 125"/>
                <a:gd name="T5" fmla="*/ 28 h 28"/>
                <a:gd name="T6" fmla="*/ 125 w 125"/>
                <a:gd name="T7" fmla="*/ 0 h 28"/>
                <a:gd name="T8" fmla="*/ 14 w 125"/>
                <a:gd name="T9" fmla="*/ 0 h 28"/>
                <a:gd name="T10" fmla="*/ 0 60000 65536"/>
                <a:gd name="T11" fmla="*/ 0 60000 65536"/>
                <a:gd name="T12" fmla="*/ 0 60000 65536"/>
                <a:gd name="T13" fmla="*/ 0 60000 65536"/>
                <a:gd name="T14" fmla="*/ 0 60000 65536"/>
                <a:gd name="T15" fmla="*/ 0 w 125"/>
                <a:gd name="T16" fmla="*/ 0 h 28"/>
                <a:gd name="T17" fmla="*/ 125 w 125"/>
                <a:gd name="T18" fmla="*/ 28 h 28"/>
              </a:gdLst>
              <a:ahLst/>
              <a:cxnLst>
                <a:cxn ang="T10">
                  <a:pos x="T0" y="T1"/>
                </a:cxn>
                <a:cxn ang="T11">
                  <a:pos x="T2" y="T3"/>
                </a:cxn>
                <a:cxn ang="T12">
                  <a:pos x="T4" y="T5"/>
                </a:cxn>
                <a:cxn ang="T13">
                  <a:pos x="T6" y="T7"/>
                </a:cxn>
                <a:cxn ang="T14">
                  <a:pos x="T8" y="T9"/>
                </a:cxn>
              </a:cxnLst>
              <a:rect l="T15" t="T16" r="T17" b="T18"/>
              <a:pathLst>
                <a:path w="125" h="28">
                  <a:moveTo>
                    <a:pt x="14" y="0"/>
                  </a:moveTo>
                  <a:lnTo>
                    <a:pt x="0" y="28"/>
                  </a:lnTo>
                  <a:lnTo>
                    <a:pt x="125" y="28"/>
                  </a:lnTo>
                  <a:lnTo>
                    <a:pt x="125"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58" name="Line 318">
              <a:extLst>
                <a:ext uri="{FF2B5EF4-FFF2-40B4-BE49-F238E27FC236}">
                  <a16:creationId xmlns:a16="http://schemas.microsoft.com/office/drawing/2014/main" id="{854B774F-69FA-B632-54D6-5D427CB231DF}"/>
                </a:ext>
              </a:extLst>
            </p:cNvPr>
            <p:cNvSpPr>
              <a:spLocks noChangeShapeType="1"/>
            </p:cNvSpPr>
            <p:nvPr/>
          </p:nvSpPr>
          <p:spPr bwMode="auto">
            <a:xfrm>
              <a:off x="1739" y="1202"/>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59" name="Line 319">
              <a:extLst>
                <a:ext uri="{FF2B5EF4-FFF2-40B4-BE49-F238E27FC236}">
                  <a16:creationId xmlns:a16="http://schemas.microsoft.com/office/drawing/2014/main" id="{473803B5-2CD8-A0D7-6A32-1298DA595A5D}"/>
                </a:ext>
              </a:extLst>
            </p:cNvPr>
            <p:cNvSpPr>
              <a:spLocks noChangeShapeType="1"/>
            </p:cNvSpPr>
            <p:nvPr/>
          </p:nvSpPr>
          <p:spPr bwMode="auto">
            <a:xfrm>
              <a:off x="1753" y="1188"/>
              <a:ext cx="8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60" name="Line 320">
              <a:extLst>
                <a:ext uri="{FF2B5EF4-FFF2-40B4-BE49-F238E27FC236}">
                  <a16:creationId xmlns:a16="http://schemas.microsoft.com/office/drawing/2014/main" id="{D9FE6E79-C988-5505-8345-7AB61080E872}"/>
                </a:ext>
              </a:extLst>
            </p:cNvPr>
            <p:cNvSpPr>
              <a:spLocks noChangeShapeType="1"/>
            </p:cNvSpPr>
            <p:nvPr/>
          </p:nvSpPr>
          <p:spPr bwMode="auto">
            <a:xfrm>
              <a:off x="1739" y="1202"/>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61" name="Line 321">
              <a:extLst>
                <a:ext uri="{FF2B5EF4-FFF2-40B4-BE49-F238E27FC236}">
                  <a16:creationId xmlns:a16="http://schemas.microsoft.com/office/drawing/2014/main" id="{37C664ED-D8CB-4B4E-9500-00339EFFEA54}"/>
                </a:ext>
              </a:extLst>
            </p:cNvPr>
            <p:cNvSpPr>
              <a:spLocks noChangeShapeType="1"/>
            </p:cNvSpPr>
            <p:nvPr/>
          </p:nvSpPr>
          <p:spPr bwMode="auto">
            <a:xfrm>
              <a:off x="1767" y="1202"/>
              <a:ext cx="55"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62" name="Freeform 322">
              <a:extLst>
                <a:ext uri="{FF2B5EF4-FFF2-40B4-BE49-F238E27FC236}">
                  <a16:creationId xmlns:a16="http://schemas.microsoft.com/office/drawing/2014/main" id="{B41C5F9B-9A7E-E04A-346A-FD2B59277755}"/>
                </a:ext>
              </a:extLst>
            </p:cNvPr>
            <p:cNvSpPr>
              <a:spLocks/>
            </p:cNvSpPr>
            <p:nvPr/>
          </p:nvSpPr>
          <p:spPr bwMode="auto">
            <a:xfrm>
              <a:off x="1808" y="1202"/>
              <a:ext cx="42" cy="1"/>
            </a:xfrm>
            <a:custGeom>
              <a:avLst/>
              <a:gdLst>
                <a:gd name="T0" fmla="*/ 0 w 42"/>
                <a:gd name="T1" fmla="*/ 0 h 1"/>
                <a:gd name="T2" fmla="*/ 28 w 42"/>
                <a:gd name="T3" fmla="*/ 0 h 1"/>
                <a:gd name="T4" fmla="*/ 42 w 42"/>
                <a:gd name="T5" fmla="*/ 0 h 1"/>
                <a:gd name="T6" fmla="*/ 0 60000 65536"/>
                <a:gd name="T7" fmla="*/ 0 60000 65536"/>
                <a:gd name="T8" fmla="*/ 0 60000 65536"/>
                <a:gd name="T9" fmla="*/ 0 w 42"/>
                <a:gd name="T10" fmla="*/ 0 h 1"/>
                <a:gd name="T11" fmla="*/ 42 w 42"/>
                <a:gd name="T12" fmla="*/ 1 h 1"/>
              </a:gdLst>
              <a:ahLst/>
              <a:cxnLst>
                <a:cxn ang="T6">
                  <a:pos x="T0" y="T1"/>
                </a:cxn>
                <a:cxn ang="T7">
                  <a:pos x="T2" y="T3"/>
                </a:cxn>
                <a:cxn ang="T8">
                  <a:pos x="T4" y="T5"/>
                </a:cxn>
              </a:cxnLst>
              <a:rect l="T9" t="T10" r="T11" b="T12"/>
              <a:pathLst>
                <a:path w="42" h="1">
                  <a:moveTo>
                    <a:pt x="0" y="0"/>
                  </a:moveTo>
                  <a:lnTo>
                    <a:pt x="28" y="0"/>
                  </a:lnTo>
                  <a:lnTo>
                    <a:pt x="42" y="0"/>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63" name="Rectangle 323">
              <a:extLst>
                <a:ext uri="{FF2B5EF4-FFF2-40B4-BE49-F238E27FC236}">
                  <a16:creationId xmlns:a16="http://schemas.microsoft.com/office/drawing/2014/main" id="{2EE5DDED-5E63-0ED3-5C6E-5BB4A68A147C}"/>
                </a:ext>
              </a:extLst>
            </p:cNvPr>
            <p:cNvSpPr>
              <a:spLocks noChangeArrowheads="1"/>
            </p:cNvSpPr>
            <p:nvPr/>
          </p:nvSpPr>
          <p:spPr bwMode="auto">
            <a:xfrm>
              <a:off x="1781" y="1092"/>
              <a:ext cx="27"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64" name="Rectangle 324">
              <a:extLst>
                <a:ext uri="{FF2B5EF4-FFF2-40B4-BE49-F238E27FC236}">
                  <a16:creationId xmlns:a16="http://schemas.microsoft.com/office/drawing/2014/main" id="{52291AC4-E196-FB30-DE24-249B5AA3CFB3}"/>
                </a:ext>
              </a:extLst>
            </p:cNvPr>
            <p:cNvSpPr>
              <a:spLocks noChangeArrowheads="1"/>
            </p:cNvSpPr>
            <p:nvPr/>
          </p:nvSpPr>
          <p:spPr bwMode="auto">
            <a:xfrm>
              <a:off x="1781" y="1092"/>
              <a:ext cx="41"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65" name="Freeform 325">
              <a:extLst>
                <a:ext uri="{FF2B5EF4-FFF2-40B4-BE49-F238E27FC236}">
                  <a16:creationId xmlns:a16="http://schemas.microsoft.com/office/drawing/2014/main" id="{5E9BD930-0D39-4DF9-D265-E3D7289BBDCC}"/>
                </a:ext>
              </a:extLst>
            </p:cNvPr>
            <p:cNvSpPr>
              <a:spLocks/>
            </p:cNvSpPr>
            <p:nvPr/>
          </p:nvSpPr>
          <p:spPr bwMode="auto">
            <a:xfrm>
              <a:off x="2015" y="1175"/>
              <a:ext cx="42" cy="69"/>
            </a:xfrm>
            <a:custGeom>
              <a:avLst/>
              <a:gdLst>
                <a:gd name="T0" fmla="*/ 0 w 42"/>
                <a:gd name="T1" fmla="*/ 0 h 69"/>
                <a:gd name="T2" fmla="*/ 42 w 42"/>
                <a:gd name="T3" fmla="*/ 13 h 69"/>
                <a:gd name="T4" fmla="*/ 42 w 42"/>
                <a:gd name="T5" fmla="*/ 69 h 69"/>
                <a:gd name="T6" fmla="*/ 0 60000 65536"/>
                <a:gd name="T7" fmla="*/ 0 60000 65536"/>
                <a:gd name="T8" fmla="*/ 0 60000 65536"/>
                <a:gd name="T9" fmla="*/ 0 w 42"/>
                <a:gd name="T10" fmla="*/ 0 h 69"/>
                <a:gd name="T11" fmla="*/ 42 w 42"/>
                <a:gd name="T12" fmla="*/ 69 h 69"/>
              </a:gdLst>
              <a:ahLst/>
              <a:cxnLst>
                <a:cxn ang="T6">
                  <a:pos x="T0" y="T1"/>
                </a:cxn>
                <a:cxn ang="T7">
                  <a:pos x="T2" y="T3"/>
                </a:cxn>
                <a:cxn ang="T8">
                  <a:pos x="T4" y="T5"/>
                </a:cxn>
              </a:cxnLst>
              <a:rect l="T9" t="T10" r="T11" b="T12"/>
              <a:pathLst>
                <a:path w="42" h="69">
                  <a:moveTo>
                    <a:pt x="0" y="0"/>
                  </a:moveTo>
                  <a:lnTo>
                    <a:pt x="42" y="13"/>
                  </a:lnTo>
                  <a:lnTo>
                    <a:pt x="42"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66" name="AutoShape 326">
              <a:extLst>
                <a:ext uri="{FF2B5EF4-FFF2-40B4-BE49-F238E27FC236}">
                  <a16:creationId xmlns:a16="http://schemas.microsoft.com/office/drawing/2014/main" id="{544CFF34-AE86-B339-89C6-305B6F956B77}"/>
                </a:ext>
              </a:extLst>
            </p:cNvPr>
            <p:cNvSpPr>
              <a:spLocks noChangeArrowheads="1"/>
            </p:cNvSpPr>
            <p:nvPr/>
          </p:nvSpPr>
          <p:spPr bwMode="auto">
            <a:xfrm>
              <a:off x="1905" y="1092"/>
              <a:ext cx="124" cy="69"/>
            </a:xfrm>
            <a:prstGeom prst="roundRect">
              <a:avLst>
                <a:gd name="adj" fmla="val 50000"/>
              </a:avLst>
            </a:prstGeom>
            <a:solidFill>
              <a:srgbClr val="CF924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67" name="AutoShape 327">
              <a:extLst>
                <a:ext uri="{FF2B5EF4-FFF2-40B4-BE49-F238E27FC236}">
                  <a16:creationId xmlns:a16="http://schemas.microsoft.com/office/drawing/2014/main" id="{9F424503-13C5-233F-0BBE-EB28C93880A1}"/>
                </a:ext>
              </a:extLst>
            </p:cNvPr>
            <p:cNvSpPr>
              <a:spLocks noChangeArrowheads="1"/>
            </p:cNvSpPr>
            <p:nvPr/>
          </p:nvSpPr>
          <p:spPr bwMode="auto">
            <a:xfrm>
              <a:off x="1891" y="1078"/>
              <a:ext cx="152" cy="97"/>
            </a:xfrm>
            <a:prstGeom prst="roundRect">
              <a:avLst>
                <a:gd name="adj" fmla="val 38662"/>
              </a:avLst>
            </a:prstGeom>
            <a:noFill/>
            <a:ln w="53975">
              <a:solidFill>
                <a:srgbClr val="CF924C"/>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68" name="Rectangle 328">
              <a:extLst>
                <a:ext uri="{FF2B5EF4-FFF2-40B4-BE49-F238E27FC236}">
                  <a16:creationId xmlns:a16="http://schemas.microsoft.com/office/drawing/2014/main" id="{E7CDF948-DDAD-CAF3-79A3-0C98DB0BBD2D}"/>
                </a:ext>
              </a:extLst>
            </p:cNvPr>
            <p:cNvSpPr>
              <a:spLocks noChangeArrowheads="1"/>
            </p:cNvSpPr>
            <p:nvPr/>
          </p:nvSpPr>
          <p:spPr bwMode="auto">
            <a:xfrm>
              <a:off x="1932" y="1106"/>
              <a:ext cx="83"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69" name="Rectangle 329">
              <a:extLst>
                <a:ext uri="{FF2B5EF4-FFF2-40B4-BE49-F238E27FC236}">
                  <a16:creationId xmlns:a16="http://schemas.microsoft.com/office/drawing/2014/main" id="{2982A988-A6DF-F12F-3EE6-47F6EC9B5895}"/>
                </a:ext>
              </a:extLst>
            </p:cNvPr>
            <p:cNvSpPr>
              <a:spLocks noChangeArrowheads="1"/>
            </p:cNvSpPr>
            <p:nvPr/>
          </p:nvSpPr>
          <p:spPr bwMode="auto">
            <a:xfrm>
              <a:off x="1932" y="1106"/>
              <a:ext cx="97" cy="55"/>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70" name="Freeform 330">
              <a:extLst>
                <a:ext uri="{FF2B5EF4-FFF2-40B4-BE49-F238E27FC236}">
                  <a16:creationId xmlns:a16="http://schemas.microsoft.com/office/drawing/2014/main" id="{1C7A93A8-C5E8-9A93-4CE9-E021068BC30C}"/>
                </a:ext>
              </a:extLst>
            </p:cNvPr>
            <p:cNvSpPr>
              <a:spLocks/>
            </p:cNvSpPr>
            <p:nvPr/>
          </p:nvSpPr>
          <p:spPr bwMode="auto">
            <a:xfrm>
              <a:off x="2043" y="1230"/>
              <a:ext cx="27" cy="41"/>
            </a:xfrm>
            <a:custGeom>
              <a:avLst/>
              <a:gdLst>
                <a:gd name="T0" fmla="*/ 14 w 27"/>
                <a:gd name="T1" fmla="*/ 0 h 41"/>
                <a:gd name="T2" fmla="*/ 14 w 27"/>
                <a:gd name="T3" fmla="*/ 0 h 41"/>
                <a:gd name="T4" fmla="*/ 27 w 27"/>
                <a:gd name="T5" fmla="*/ 14 h 41"/>
                <a:gd name="T6" fmla="*/ 27 w 27"/>
                <a:gd name="T7" fmla="*/ 27 h 41"/>
                <a:gd name="T8" fmla="*/ 14 w 27"/>
                <a:gd name="T9" fmla="*/ 41 h 41"/>
                <a:gd name="T10" fmla="*/ 14 w 27"/>
                <a:gd name="T11" fmla="*/ 41 h 41"/>
                <a:gd name="T12" fmla="*/ 0 w 27"/>
                <a:gd name="T13" fmla="*/ 27 h 41"/>
                <a:gd name="T14" fmla="*/ 0 w 27"/>
                <a:gd name="T15" fmla="*/ 14 h 41"/>
                <a:gd name="T16" fmla="*/ 0 w 27"/>
                <a:gd name="T17" fmla="*/ 0 h 41"/>
                <a:gd name="T18" fmla="*/ 14 w 27"/>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41"/>
                <a:gd name="T32" fmla="*/ 27 w 27"/>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41">
                  <a:moveTo>
                    <a:pt x="14" y="0"/>
                  </a:moveTo>
                  <a:lnTo>
                    <a:pt x="14" y="0"/>
                  </a:lnTo>
                  <a:lnTo>
                    <a:pt x="27" y="14"/>
                  </a:lnTo>
                  <a:lnTo>
                    <a:pt x="27" y="27"/>
                  </a:lnTo>
                  <a:lnTo>
                    <a:pt x="14" y="41"/>
                  </a:lnTo>
                  <a:lnTo>
                    <a:pt x="0" y="27"/>
                  </a:lnTo>
                  <a:lnTo>
                    <a:pt x="0" y="14"/>
                  </a:lnTo>
                  <a:lnTo>
                    <a:pt x="0" y="0"/>
                  </a:lnTo>
                  <a:lnTo>
                    <a:pt x="14" y="0"/>
                  </a:lnTo>
                  <a:close/>
                </a:path>
              </a:pathLst>
            </a:custGeom>
            <a:solidFill>
              <a:srgbClr val="CF924C"/>
            </a:solidFill>
            <a:ln w="31750">
              <a:solidFill>
                <a:srgbClr val="CF924C"/>
              </a:solidFill>
              <a:prstDash val="solid"/>
              <a:round/>
              <a:headEnd/>
              <a:tailEnd/>
            </a:ln>
          </p:spPr>
          <p:txBody>
            <a:bodyPr/>
            <a:lstStyle/>
            <a:p>
              <a:endParaRPr lang="en-US" sz="2400"/>
            </a:p>
          </p:txBody>
        </p:sp>
        <p:pic>
          <p:nvPicPr>
            <p:cNvPr id="35971" name="Picture 331">
              <a:extLst>
                <a:ext uri="{FF2B5EF4-FFF2-40B4-BE49-F238E27FC236}">
                  <a16:creationId xmlns:a16="http://schemas.microsoft.com/office/drawing/2014/main" id="{8C89767E-72AC-0495-790E-E9E4BD4B92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2" y="1106"/>
              <a:ext cx="69" cy="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72" name="Line 332">
              <a:extLst>
                <a:ext uri="{FF2B5EF4-FFF2-40B4-BE49-F238E27FC236}">
                  <a16:creationId xmlns:a16="http://schemas.microsoft.com/office/drawing/2014/main" id="{6CC7E64F-90A2-70EE-D7B5-B37416488C5D}"/>
                </a:ext>
              </a:extLst>
            </p:cNvPr>
            <p:cNvSpPr>
              <a:spLocks noChangeShapeType="1"/>
            </p:cNvSpPr>
            <p:nvPr/>
          </p:nvSpPr>
          <p:spPr bwMode="auto">
            <a:xfrm>
              <a:off x="2043" y="1244"/>
              <a:ext cx="1"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73" name="Freeform 333">
              <a:extLst>
                <a:ext uri="{FF2B5EF4-FFF2-40B4-BE49-F238E27FC236}">
                  <a16:creationId xmlns:a16="http://schemas.microsoft.com/office/drawing/2014/main" id="{34F87B26-C4C2-E00B-E01F-AE2769C28B0F}"/>
                </a:ext>
              </a:extLst>
            </p:cNvPr>
            <p:cNvSpPr>
              <a:spLocks/>
            </p:cNvSpPr>
            <p:nvPr/>
          </p:nvSpPr>
          <p:spPr bwMode="auto">
            <a:xfrm>
              <a:off x="2057" y="1244"/>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74" name="Rectangle 334">
              <a:extLst>
                <a:ext uri="{FF2B5EF4-FFF2-40B4-BE49-F238E27FC236}">
                  <a16:creationId xmlns:a16="http://schemas.microsoft.com/office/drawing/2014/main" id="{ED754905-D718-CA7B-856C-D0A2920DB256}"/>
                </a:ext>
              </a:extLst>
            </p:cNvPr>
            <p:cNvSpPr>
              <a:spLocks noChangeArrowheads="1"/>
            </p:cNvSpPr>
            <p:nvPr/>
          </p:nvSpPr>
          <p:spPr bwMode="auto">
            <a:xfrm>
              <a:off x="1919" y="1161"/>
              <a:ext cx="96" cy="27"/>
            </a:xfrm>
            <a:prstGeom prst="rect">
              <a:avLst/>
            </a:prstGeom>
            <a:solidFill>
              <a:srgbClr val="CF924C"/>
            </a:solidFill>
            <a:ln w="31750">
              <a:solidFill>
                <a:srgbClr val="CF924C"/>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75" name="Freeform 335">
              <a:extLst>
                <a:ext uri="{FF2B5EF4-FFF2-40B4-BE49-F238E27FC236}">
                  <a16:creationId xmlns:a16="http://schemas.microsoft.com/office/drawing/2014/main" id="{74CD3472-8745-6D12-F629-E4D9AC685E9A}"/>
                </a:ext>
              </a:extLst>
            </p:cNvPr>
            <p:cNvSpPr>
              <a:spLocks/>
            </p:cNvSpPr>
            <p:nvPr/>
          </p:nvSpPr>
          <p:spPr bwMode="auto">
            <a:xfrm>
              <a:off x="1905" y="1188"/>
              <a:ext cx="124" cy="28"/>
            </a:xfrm>
            <a:custGeom>
              <a:avLst/>
              <a:gdLst>
                <a:gd name="T0" fmla="*/ 14 w 124"/>
                <a:gd name="T1" fmla="*/ 0 h 28"/>
                <a:gd name="T2" fmla="*/ 0 w 124"/>
                <a:gd name="T3" fmla="*/ 28 h 28"/>
                <a:gd name="T4" fmla="*/ 124 w 124"/>
                <a:gd name="T5" fmla="*/ 28 h 28"/>
                <a:gd name="T6" fmla="*/ 124 w 124"/>
                <a:gd name="T7" fmla="*/ 0 h 28"/>
                <a:gd name="T8" fmla="*/ 14 w 124"/>
                <a:gd name="T9" fmla="*/ 0 h 28"/>
                <a:gd name="T10" fmla="*/ 0 60000 65536"/>
                <a:gd name="T11" fmla="*/ 0 60000 65536"/>
                <a:gd name="T12" fmla="*/ 0 60000 65536"/>
                <a:gd name="T13" fmla="*/ 0 60000 65536"/>
                <a:gd name="T14" fmla="*/ 0 60000 65536"/>
                <a:gd name="T15" fmla="*/ 0 w 124"/>
                <a:gd name="T16" fmla="*/ 0 h 28"/>
                <a:gd name="T17" fmla="*/ 124 w 124"/>
                <a:gd name="T18" fmla="*/ 28 h 28"/>
              </a:gdLst>
              <a:ahLst/>
              <a:cxnLst>
                <a:cxn ang="T10">
                  <a:pos x="T0" y="T1"/>
                </a:cxn>
                <a:cxn ang="T11">
                  <a:pos x="T2" y="T3"/>
                </a:cxn>
                <a:cxn ang="T12">
                  <a:pos x="T4" y="T5"/>
                </a:cxn>
                <a:cxn ang="T13">
                  <a:pos x="T6" y="T7"/>
                </a:cxn>
                <a:cxn ang="T14">
                  <a:pos x="T8" y="T9"/>
                </a:cxn>
              </a:cxnLst>
              <a:rect l="T15" t="T16" r="T17" b="T18"/>
              <a:pathLst>
                <a:path w="124" h="28">
                  <a:moveTo>
                    <a:pt x="14" y="0"/>
                  </a:moveTo>
                  <a:lnTo>
                    <a:pt x="0" y="28"/>
                  </a:lnTo>
                  <a:lnTo>
                    <a:pt x="124" y="28"/>
                  </a:lnTo>
                  <a:lnTo>
                    <a:pt x="124"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76" name="Line 336">
              <a:extLst>
                <a:ext uri="{FF2B5EF4-FFF2-40B4-BE49-F238E27FC236}">
                  <a16:creationId xmlns:a16="http://schemas.microsoft.com/office/drawing/2014/main" id="{C3D775E5-FDB1-24E8-FFD1-A423B9EF1514}"/>
                </a:ext>
              </a:extLst>
            </p:cNvPr>
            <p:cNvSpPr>
              <a:spLocks noChangeShapeType="1"/>
            </p:cNvSpPr>
            <p:nvPr/>
          </p:nvSpPr>
          <p:spPr bwMode="auto">
            <a:xfrm>
              <a:off x="1919" y="1202"/>
              <a:ext cx="1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77" name="Line 337">
              <a:extLst>
                <a:ext uri="{FF2B5EF4-FFF2-40B4-BE49-F238E27FC236}">
                  <a16:creationId xmlns:a16="http://schemas.microsoft.com/office/drawing/2014/main" id="{B7578D45-03E0-25F0-E3D0-40978036BDDF}"/>
                </a:ext>
              </a:extLst>
            </p:cNvPr>
            <p:cNvSpPr>
              <a:spLocks noChangeShapeType="1"/>
            </p:cNvSpPr>
            <p:nvPr/>
          </p:nvSpPr>
          <p:spPr bwMode="auto">
            <a:xfrm>
              <a:off x="1932" y="1188"/>
              <a:ext cx="8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78" name="Line 338">
              <a:extLst>
                <a:ext uri="{FF2B5EF4-FFF2-40B4-BE49-F238E27FC236}">
                  <a16:creationId xmlns:a16="http://schemas.microsoft.com/office/drawing/2014/main" id="{26C34359-1621-1CCE-4F6C-1B5C5114C337}"/>
                </a:ext>
              </a:extLst>
            </p:cNvPr>
            <p:cNvSpPr>
              <a:spLocks noChangeShapeType="1"/>
            </p:cNvSpPr>
            <p:nvPr/>
          </p:nvSpPr>
          <p:spPr bwMode="auto">
            <a:xfrm>
              <a:off x="1919" y="1202"/>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79" name="Line 339">
              <a:extLst>
                <a:ext uri="{FF2B5EF4-FFF2-40B4-BE49-F238E27FC236}">
                  <a16:creationId xmlns:a16="http://schemas.microsoft.com/office/drawing/2014/main" id="{C264EAEE-99AC-37E6-2E40-AE19F728B2F9}"/>
                </a:ext>
              </a:extLst>
            </p:cNvPr>
            <p:cNvSpPr>
              <a:spLocks noChangeShapeType="1"/>
            </p:cNvSpPr>
            <p:nvPr/>
          </p:nvSpPr>
          <p:spPr bwMode="auto">
            <a:xfrm>
              <a:off x="1946" y="1202"/>
              <a:ext cx="55"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80" name="Freeform 340">
              <a:extLst>
                <a:ext uri="{FF2B5EF4-FFF2-40B4-BE49-F238E27FC236}">
                  <a16:creationId xmlns:a16="http://schemas.microsoft.com/office/drawing/2014/main" id="{68D44E5C-A06E-9DD8-F9B3-2EFD1CEFB40F}"/>
                </a:ext>
              </a:extLst>
            </p:cNvPr>
            <p:cNvSpPr>
              <a:spLocks/>
            </p:cNvSpPr>
            <p:nvPr/>
          </p:nvSpPr>
          <p:spPr bwMode="auto">
            <a:xfrm>
              <a:off x="1988" y="1202"/>
              <a:ext cx="41" cy="1"/>
            </a:xfrm>
            <a:custGeom>
              <a:avLst/>
              <a:gdLst>
                <a:gd name="T0" fmla="*/ 0 w 41"/>
                <a:gd name="T1" fmla="*/ 0 h 1"/>
                <a:gd name="T2" fmla="*/ 27 w 41"/>
                <a:gd name="T3" fmla="*/ 0 h 1"/>
                <a:gd name="T4" fmla="*/ 41 w 41"/>
                <a:gd name="T5" fmla="*/ 0 h 1"/>
                <a:gd name="T6" fmla="*/ 0 60000 65536"/>
                <a:gd name="T7" fmla="*/ 0 60000 65536"/>
                <a:gd name="T8" fmla="*/ 0 60000 65536"/>
                <a:gd name="T9" fmla="*/ 0 w 41"/>
                <a:gd name="T10" fmla="*/ 0 h 1"/>
                <a:gd name="T11" fmla="*/ 41 w 41"/>
                <a:gd name="T12" fmla="*/ 1 h 1"/>
              </a:gdLst>
              <a:ahLst/>
              <a:cxnLst>
                <a:cxn ang="T6">
                  <a:pos x="T0" y="T1"/>
                </a:cxn>
                <a:cxn ang="T7">
                  <a:pos x="T2" y="T3"/>
                </a:cxn>
                <a:cxn ang="T8">
                  <a:pos x="T4" y="T5"/>
                </a:cxn>
              </a:cxnLst>
              <a:rect l="T9" t="T10" r="T11" b="T12"/>
              <a:pathLst>
                <a:path w="41" h="1">
                  <a:moveTo>
                    <a:pt x="0" y="0"/>
                  </a:moveTo>
                  <a:lnTo>
                    <a:pt x="27" y="0"/>
                  </a:lnTo>
                  <a:lnTo>
                    <a:pt x="41" y="0"/>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81" name="Rectangle 341">
              <a:extLst>
                <a:ext uri="{FF2B5EF4-FFF2-40B4-BE49-F238E27FC236}">
                  <a16:creationId xmlns:a16="http://schemas.microsoft.com/office/drawing/2014/main" id="{198CE50A-0C3F-7FBB-89F6-030C7A8B109A}"/>
                </a:ext>
              </a:extLst>
            </p:cNvPr>
            <p:cNvSpPr>
              <a:spLocks noChangeArrowheads="1"/>
            </p:cNvSpPr>
            <p:nvPr/>
          </p:nvSpPr>
          <p:spPr bwMode="auto">
            <a:xfrm>
              <a:off x="1960" y="1092"/>
              <a:ext cx="28"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82" name="Rectangle 342">
              <a:extLst>
                <a:ext uri="{FF2B5EF4-FFF2-40B4-BE49-F238E27FC236}">
                  <a16:creationId xmlns:a16="http://schemas.microsoft.com/office/drawing/2014/main" id="{CD266CAE-5482-53D2-B985-3134BCB9A717}"/>
                </a:ext>
              </a:extLst>
            </p:cNvPr>
            <p:cNvSpPr>
              <a:spLocks noChangeArrowheads="1"/>
            </p:cNvSpPr>
            <p:nvPr/>
          </p:nvSpPr>
          <p:spPr bwMode="auto">
            <a:xfrm>
              <a:off x="1960" y="1092"/>
              <a:ext cx="41"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83" name="Freeform 343">
              <a:extLst>
                <a:ext uri="{FF2B5EF4-FFF2-40B4-BE49-F238E27FC236}">
                  <a16:creationId xmlns:a16="http://schemas.microsoft.com/office/drawing/2014/main" id="{DD957A85-DAF8-13B4-B525-DD3733184592}"/>
                </a:ext>
              </a:extLst>
            </p:cNvPr>
            <p:cNvSpPr>
              <a:spLocks/>
            </p:cNvSpPr>
            <p:nvPr/>
          </p:nvSpPr>
          <p:spPr bwMode="auto">
            <a:xfrm>
              <a:off x="1629" y="2168"/>
              <a:ext cx="41" cy="55"/>
            </a:xfrm>
            <a:custGeom>
              <a:avLst/>
              <a:gdLst>
                <a:gd name="T0" fmla="*/ 0 w 41"/>
                <a:gd name="T1" fmla="*/ 0 h 55"/>
                <a:gd name="T2" fmla="*/ 41 w 41"/>
                <a:gd name="T3" fmla="*/ 14 h 55"/>
                <a:gd name="T4" fmla="*/ 41 w 41"/>
                <a:gd name="T5" fmla="*/ 55 h 55"/>
                <a:gd name="T6" fmla="*/ 0 60000 65536"/>
                <a:gd name="T7" fmla="*/ 0 60000 65536"/>
                <a:gd name="T8" fmla="*/ 0 60000 65536"/>
                <a:gd name="T9" fmla="*/ 0 w 41"/>
                <a:gd name="T10" fmla="*/ 0 h 55"/>
                <a:gd name="T11" fmla="*/ 41 w 41"/>
                <a:gd name="T12" fmla="*/ 55 h 55"/>
              </a:gdLst>
              <a:ahLst/>
              <a:cxnLst>
                <a:cxn ang="T6">
                  <a:pos x="T0" y="T1"/>
                </a:cxn>
                <a:cxn ang="T7">
                  <a:pos x="T2" y="T3"/>
                </a:cxn>
                <a:cxn ang="T8">
                  <a:pos x="T4" y="T5"/>
                </a:cxn>
              </a:cxnLst>
              <a:rect l="T9" t="T10" r="T11" b="T12"/>
              <a:pathLst>
                <a:path w="41" h="55">
                  <a:moveTo>
                    <a:pt x="0" y="0"/>
                  </a:moveTo>
                  <a:lnTo>
                    <a:pt x="41" y="14"/>
                  </a:lnTo>
                  <a:lnTo>
                    <a:pt x="41" y="55"/>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84" name="AutoShape 344">
              <a:extLst>
                <a:ext uri="{FF2B5EF4-FFF2-40B4-BE49-F238E27FC236}">
                  <a16:creationId xmlns:a16="http://schemas.microsoft.com/office/drawing/2014/main" id="{245B50AE-A734-0766-9E1A-5D9153A5ED6C}"/>
                </a:ext>
              </a:extLst>
            </p:cNvPr>
            <p:cNvSpPr>
              <a:spLocks noChangeArrowheads="1"/>
            </p:cNvSpPr>
            <p:nvPr/>
          </p:nvSpPr>
          <p:spPr bwMode="auto">
            <a:xfrm>
              <a:off x="1518" y="2071"/>
              <a:ext cx="125" cy="83"/>
            </a:xfrm>
            <a:prstGeom prst="roundRect">
              <a:avLst>
                <a:gd name="adj" fmla="val 50000"/>
              </a:avLst>
            </a:prstGeom>
            <a:solidFill>
              <a:srgbClr val="CF924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85" name="AutoShape 345">
              <a:extLst>
                <a:ext uri="{FF2B5EF4-FFF2-40B4-BE49-F238E27FC236}">
                  <a16:creationId xmlns:a16="http://schemas.microsoft.com/office/drawing/2014/main" id="{7E8A5109-6F69-96C6-EB4E-9D52B2D86C91}"/>
                </a:ext>
              </a:extLst>
            </p:cNvPr>
            <p:cNvSpPr>
              <a:spLocks noChangeArrowheads="1"/>
            </p:cNvSpPr>
            <p:nvPr/>
          </p:nvSpPr>
          <p:spPr bwMode="auto">
            <a:xfrm>
              <a:off x="1505" y="2058"/>
              <a:ext cx="151" cy="110"/>
            </a:xfrm>
            <a:prstGeom prst="roundRect">
              <a:avLst>
                <a:gd name="adj" fmla="val 40454"/>
              </a:avLst>
            </a:prstGeom>
            <a:noFill/>
            <a:ln w="53975">
              <a:solidFill>
                <a:srgbClr val="CF924C"/>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86" name="Rectangle 346">
              <a:extLst>
                <a:ext uri="{FF2B5EF4-FFF2-40B4-BE49-F238E27FC236}">
                  <a16:creationId xmlns:a16="http://schemas.microsoft.com/office/drawing/2014/main" id="{291B0BEF-8D9D-C6FA-3385-C3B84B54AFE4}"/>
                </a:ext>
              </a:extLst>
            </p:cNvPr>
            <p:cNvSpPr>
              <a:spLocks noChangeArrowheads="1"/>
            </p:cNvSpPr>
            <p:nvPr/>
          </p:nvSpPr>
          <p:spPr bwMode="auto">
            <a:xfrm>
              <a:off x="1546" y="2099"/>
              <a:ext cx="83"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87" name="Rectangle 347">
              <a:extLst>
                <a:ext uri="{FF2B5EF4-FFF2-40B4-BE49-F238E27FC236}">
                  <a16:creationId xmlns:a16="http://schemas.microsoft.com/office/drawing/2014/main" id="{380D8FBB-4993-1600-B479-F8C715ACEC5D}"/>
                </a:ext>
              </a:extLst>
            </p:cNvPr>
            <p:cNvSpPr>
              <a:spLocks noChangeArrowheads="1"/>
            </p:cNvSpPr>
            <p:nvPr/>
          </p:nvSpPr>
          <p:spPr bwMode="auto">
            <a:xfrm>
              <a:off x="1546" y="2099"/>
              <a:ext cx="97" cy="55"/>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88" name="Freeform 348">
              <a:extLst>
                <a:ext uri="{FF2B5EF4-FFF2-40B4-BE49-F238E27FC236}">
                  <a16:creationId xmlns:a16="http://schemas.microsoft.com/office/drawing/2014/main" id="{7627D89A-020A-9A84-7481-A96DDE24AE26}"/>
                </a:ext>
              </a:extLst>
            </p:cNvPr>
            <p:cNvSpPr>
              <a:spLocks/>
            </p:cNvSpPr>
            <p:nvPr/>
          </p:nvSpPr>
          <p:spPr bwMode="auto">
            <a:xfrm>
              <a:off x="1656" y="2223"/>
              <a:ext cx="28" cy="28"/>
            </a:xfrm>
            <a:custGeom>
              <a:avLst/>
              <a:gdLst>
                <a:gd name="T0" fmla="*/ 14 w 28"/>
                <a:gd name="T1" fmla="*/ 0 h 28"/>
                <a:gd name="T2" fmla="*/ 14 w 28"/>
                <a:gd name="T3" fmla="*/ 0 h 28"/>
                <a:gd name="T4" fmla="*/ 28 w 28"/>
                <a:gd name="T5" fmla="*/ 0 h 28"/>
                <a:gd name="T6" fmla="*/ 28 w 28"/>
                <a:gd name="T7" fmla="*/ 14 h 28"/>
                <a:gd name="T8" fmla="*/ 14 w 28"/>
                <a:gd name="T9" fmla="*/ 28 h 28"/>
                <a:gd name="T10" fmla="*/ 14 w 28"/>
                <a:gd name="T11" fmla="*/ 28 h 28"/>
                <a:gd name="T12" fmla="*/ 0 w 28"/>
                <a:gd name="T13" fmla="*/ 14 h 28"/>
                <a:gd name="T14" fmla="*/ 0 w 28"/>
                <a:gd name="T15" fmla="*/ 0 h 28"/>
                <a:gd name="T16" fmla="*/ 0 w 28"/>
                <a:gd name="T17" fmla="*/ 0 h 28"/>
                <a:gd name="T18" fmla="*/ 14 w 28"/>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28"/>
                <a:gd name="T32" fmla="*/ 28 w 28"/>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28">
                  <a:moveTo>
                    <a:pt x="14" y="0"/>
                  </a:moveTo>
                  <a:lnTo>
                    <a:pt x="14" y="0"/>
                  </a:lnTo>
                  <a:lnTo>
                    <a:pt x="28" y="0"/>
                  </a:lnTo>
                  <a:lnTo>
                    <a:pt x="28" y="14"/>
                  </a:lnTo>
                  <a:lnTo>
                    <a:pt x="14" y="28"/>
                  </a:lnTo>
                  <a:lnTo>
                    <a:pt x="0" y="14"/>
                  </a:lnTo>
                  <a:lnTo>
                    <a:pt x="0" y="0"/>
                  </a:lnTo>
                  <a:lnTo>
                    <a:pt x="14" y="0"/>
                  </a:lnTo>
                  <a:close/>
                </a:path>
              </a:pathLst>
            </a:custGeom>
            <a:solidFill>
              <a:srgbClr val="CF924C"/>
            </a:solidFill>
            <a:ln w="31750">
              <a:solidFill>
                <a:srgbClr val="CF924C"/>
              </a:solidFill>
              <a:prstDash val="solid"/>
              <a:round/>
              <a:headEnd/>
              <a:tailEnd/>
            </a:ln>
          </p:spPr>
          <p:txBody>
            <a:bodyPr/>
            <a:lstStyle/>
            <a:p>
              <a:endParaRPr lang="en-US" sz="2400"/>
            </a:p>
          </p:txBody>
        </p:sp>
        <p:pic>
          <p:nvPicPr>
            <p:cNvPr id="35989" name="Picture 349">
              <a:extLst>
                <a:ext uri="{FF2B5EF4-FFF2-40B4-BE49-F238E27FC236}">
                  <a16:creationId xmlns:a16="http://schemas.microsoft.com/office/drawing/2014/main" id="{9537FBAD-AC66-CDF1-C797-00E7006D7D6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6" y="2099"/>
              <a:ext cx="69" cy="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90" name="Line 350">
              <a:extLst>
                <a:ext uri="{FF2B5EF4-FFF2-40B4-BE49-F238E27FC236}">
                  <a16:creationId xmlns:a16="http://schemas.microsoft.com/office/drawing/2014/main" id="{F295F8E9-16AD-18EA-EAB2-558152107BA9}"/>
                </a:ext>
              </a:extLst>
            </p:cNvPr>
            <p:cNvSpPr>
              <a:spLocks noChangeShapeType="1"/>
            </p:cNvSpPr>
            <p:nvPr/>
          </p:nvSpPr>
          <p:spPr bwMode="auto">
            <a:xfrm>
              <a:off x="1656" y="2223"/>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91" name="Line 351">
              <a:extLst>
                <a:ext uri="{FF2B5EF4-FFF2-40B4-BE49-F238E27FC236}">
                  <a16:creationId xmlns:a16="http://schemas.microsoft.com/office/drawing/2014/main" id="{FB1D80A1-C74F-CAFF-02C2-00BCEDD609D5}"/>
                </a:ext>
              </a:extLst>
            </p:cNvPr>
            <p:cNvSpPr>
              <a:spLocks noChangeShapeType="1"/>
            </p:cNvSpPr>
            <p:nvPr/>
          </p:nvSpPr>
          <p:spPr bwMode="auto">
            <a:xfrm>
              <a:off x="1670" y="2223"/>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92" name="Line 352">
              <a:extLst>
                <a:ext uri="{FF2B5EF4-FFF2-40B4-BE49-F238E27FC236}">
                  <a16:creationId xmlns:a16="http://schemas.microsoft.com/office/drawing/2014/main" id="{B3BA479F-7C30-8599-72EA-486C4F0E1918}"/>
                </a:ext>
              </a:extLst>
            </p:cNvPr>
            <p:cNvSpPr>
              <a:spLocks noChangeShapeType="1"/>
            </p:cNvSpPr>
            <p:nvPr/>
          </p:nvSpPr>
          <p:spPr bwMode="auto">
            <a:xfrm>
              <a:off x="1670" y="2223"/>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93" name="Rectangle 353">
              <a:extLst>
                <a:ext uri="{FF2B5EF4-FFF2-40B4-BE49-F238E27FC236}">
                  <a16:creationId xmlns:a16="http://schemas.microsoft.com/office/drawing/2014/main" id="{BD1690D0-4EB0-B6B2-E56A-ADE976871A0C}"/>
                </a:ext>
              </a:extLst>
            </p:cNvPr>
            <p:cNvSpPr>
              <a:spLocks noChangeArrowheads="1"/>
            </p:cNvSpPr>
            <p:nvPr/>
          </p:nvSpPr>
          <p:spPr bwMode="auto">
            <a:xfrm>
              <a:off x="1532" y="2154"/>
              <a:ext cx="97" cy="14"/>
            </a:xfrm>
            <a:prstGeom prst="rect">
              <a:avLst/>
            </a:prstGeom>
            <a:solidFill>
              <a:srgbClr val="CF924C"/>
            </a:solidFill>
            <a:ln w="31750">
              <a:solidFill>
                <a:srgbClr val="CF924C"/>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5994" name="Freeform 354">
              <a:extLst>
                <a:ext uri="{FF2B5EF4-FFF2-40B4-BE49-F238E27FC236}">
                  <a16:creationId xmlns:a16="http://schemas.microsoft.com/office/drawing/2014/main" id="{0974E974-3DDB-5486-D1FD-ECFC7D372BCD}"/>
                </a:ext>
              </a:extLst>
            </p:cNvPr>
            <p:cNvSpPr>
              <a:spLocks/>
            </p:cNvSpPr>
            <p:nvPr/>
          </p:nvSpPr>
          <p:spPr bwMode="auto">
            <a:xfrm>
              <a:off x="1518" y="2182"/>
              <a:ext cx="125" cy="14"/>
            </a:xfrm>
            <a:custGeom>
              <a:avLst/>
              <a:gdLst>
                <a:gd name="T0" fmla="*/ 14 w 125"/>
                <a:gd name="T1" fmla="*/ 0 h 14"/>
                <a:gd name="T2" fmla="*/ 0 w 125"/>
                <a:gd name="T3" fmla="*/ 14 h 14"/>
                <a:gd name="T4" fmla="*/ 125 w 125"/>
                <a:gd name="T5" fmla="*/ 14 h 14"/>
                <a:gd name="T6" fmla="*/ 125 w 125"/>
                <a:gd name="T7" fmla="*/ 0 h 14"/>
                <a:gd name="T8" fmla="*/ 14 w 125"/>
                <a:gd name="T9" fmla="*/ 0 h 14"/>
                <a:gd name="T10" fmla="*/ 0 60000 65536"/>
                <a:gd name="T11" fmla="*/ 0 60000 65536"/>
                <a:gd name="T12" fmla="*/ 0 60000 65536"/>
                <a:gd name="T13" fmla="*/ 0 60000 65536"/>
                <a:gd name="T14" fmla="*/ 0 60000 65536"/>
                <a:gd name="T15" fmla="*/ 0 w 125"/>
                <a:gd name="T16" fmla="*/ 0 h 14"/>
                <a:gd name="T17" fmla="*/ 125 w 125"/>
                <a:gd name="T18" fmla="*/ 14 h 14"/>
              </a:gdLst>
              <a:ahLst/>
              <a:cxnLst>
                <a:cxn ang="T10">
                  <a:pos x="T0" y="T1"/>
                </a:cxn>
                <a:cxn ang="T11">
                  <a:pos x="T2" y="T3"/>
                </a:cxn>
                <a:cxn ang="T12">
                  <a:pos x="T4" y="T5"/>
                </a:cxn>
                <a:cxn ang="T13">
                  <a:pos x="T6" y="T7"/>
                </a:cxn>
                <a:cxn ang="T14">
                  <a:pos x="T8" y="T9"/>
                </a:cxn>
              </a:cxnLst>
              <a:rect l="T15" t="T16" r="T17" b="T18"/>
              <a:pathLst>
                <a:path w="125" h="14">
                  <a:moveTo>
                    <a:pt x="14" y="0"/>
                  </a:moveTo>
                  <a:lnTo>
                    <a:pt x="0" y="14"/>
                  </a:lnTo>
                  <a:lnTo>
                    <a:pt x="125" y="14"/>
                  </a:lnTo>
                  <a:lnTo>
                    <a:pt x="125"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5995" name="Line 355">
              <a:extLst>
                <a:ext uri="{FF2B5EF4-FFF2-40B4-BE49-F238E27FC236}">
                  <a16:creationId xmlns:a16="http://schemas.microsoft.com/office/drawing/2014/main" id="{B7258707-896C-F497-46A3-ABAE4DFF215E}"/>
                </a:ext>
              </a:extLst>
            </p:cNvPr>
            <p:cNvSpPr>
              <a:spLocks noChangeShapeType="1"/>
            </p:cNvSpPr>
            <p:nvPr/>
          </p:nvSpPr>
          <p:spPr bwMode="auto">
            <a:xfrm>
              <a:off x="1532" y="2196"/>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96" name="Line 356">
              <a:extLst>
                <a:ext uri="{FF2B5EF4-FFF2-40B4-BE49-F238E27FC236}">
                  <a16:creationId xmlns:a16="http://schemas.microsoft.com/office/drawing/2014/main" id="{BD58A9DD-0937-60FC-9993-F4D39E8E062C}"/>
                </a:ext>
              </a:extLst>
            </p:cNvPr>
            <p:cNvSpPr>
              <a:spLocks noChangeShapeType="1"/>
            </p:cNvSpPr>
            <p:nvPr/>
          </p:nvSpPr>
          <p:spPr bwMode="auto">
            <a:xfrm>
              <a:off x="1546" y="2182"/>
              <a:ext cx="8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97" name="Line 357">
              <a:extLst>
                <a:ext uri="{FF2B5EF4-FFF2-40B4-BE49-F238E27FC236}">
                  <a16:creationId xmlns:a16="http://schemas.microsoft.com/office/drawing/2014/main" id="{0872A4E3-2272-498C-1D79-8A6448D94C43}"/>
                </a:ext>
              </a:extLst>
            </p:cNvPr>
            <p:cNvSpPr>
              <a:spLocks noChangeShapeType="1"/>
            </p:cNvSpPr>
            <p:nvPr/>
          </p:nvSpPr>
          <p:spPr bwMode="auto">
            <a:xfrm>
              <a:off x="1532" y="2182"/>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98" name="Line 358">
              <a:extLst>
                <a:ext uri="{FF2B5EF4-FFF2-40B4-BE49-F238E27FC236}">
                  <a16:creationId xmlns:a16="http://schemas.microsoft.com/office/drawing/2014/main" id="{0873FB5B-2911-5586-E0BD-25DF4157CCFA}"/>
                </a:ext>
              </a:extLst>
            </p:cNvPr>
            <p:cNvSpPr>
              <a:spLocks noChangeShapeType="1"/>
            </p:cNvSpPr>
            <p:nvPr/>
          </p:nvSpPr>
          <p:spPr bwMode="auto">
            <a:xfrm>
              <a:off x="1560" y="2196"/>
              <a:ext cx="55"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5999" name="Line 359">
              <a:extLst>
                <a:ext uri="{FF2B5EF4-FFF2-40B4-BE49-F238E27FC236}">
                  <a16:creationId xmlns:a16="http://schemas.microsoft.com/office/drawing/2014/main" id="{21C89FE5-C55E-F82F-0886-EEAED84B1FE3}"/>
                </a:ext>
              </a:extLst>
            </p:cNvPr>
            <p:cNvSpPr>
              <a:spLocks noChangeShapeType="1"/>
            </p:cNvSpPr>
            <p:nvPr/>
          </p:nvSpPr>
          <p:spPr bwMode="auto">
            <a:xfrm>
              <a:off x="1601" y="2182"/>
              <a:ext cx="28"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00" name="Line 360">
              <a:extLst>
                <a:ext uri="{FF2B5EF4-FFF2-40B4-BE49-F238E27FC236}">
                  <a16:creationId xmlns:a16="http://schemas.microsoft.com/office/drawing/2014/main" id="{9848429C-9B97-DE44-02BB-848B035D6CA2}"/>
                </a:ext>
              </a:extLst>
            </p:cNvPr>
            <p:cNvSpPr>
              <a:spLocks noChangeShapeType="1"/>
            </p:cNvSpPr>
            <p:nvPr/>
          </p:nvSpPr>
          <p:spPr bwMode="auto">
            <a:xfrm>
              <a:off x="1629" y="2196"/>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01" name="Rectangle 361">
              <a:extLst>
                <a:ext uri="{FF2B5EF4-FFF2-40B4-BE49-F238E27FC236}">
                  <a16:creationId xmlns:a16="http://schemas.microsoft.com/office/drawing/2014/main" id="{207310B7-A436-CBE7-C22F-B9F30F5B81E8}"/>
                </a:ext>
              </a:extLst>
            </p:cNvPr>
            <p:cNvSpPr>
              <a:spLocks noChangeArrowheads="1"/>
            </p:cNvSpPr>
            <p:nvPr/>
          </p:nvSpPr>
          <p:spPr bwMode="auto">
            <a:xfrm>
              <a:off x="1574" y="2085"/>
              <a:ext cx="27" cy="2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02" name="Rectangle 362">
              <a:extLst>
                <a:ext uri="{FF2B5EF4-FFF2-40B4-BE49-F238E27FC236}">
                  <a16:creationId xmlns:a16="http://schemas.microsoft.com/office/drawing/2014/main" id="{134E129A-2944-1863-A2F3-313241D34890}"/>
                </a:ext>
              </a:extLst>
            </p:cNvPr>
            <p:cNvSpPr>
              <a:spLocks noChangeArrowheads="1"/>
            </p:cNvSpPr>
            <p:nvPr/>
          </p:nvSpPr>
          <p:spPr bwMode="auto">
            <a:xfrm>
              <a:off x="1574" y="2085"/>
              <a:ext cx="41" cy="42"/>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03" name="Freeform 363">
              <a:extLst>
                <a:ext uri="{FF2B5EF4-FFF2-40B4-BE49-F238E27FC236}">
                  <a16:creationId xmlns:a16="http://schemas.microsoft.com/office/drawing/2014/main" id="{1021D492-F96E-3B75-9152-009974A7D425}"/>
                </a:ext>
              </a:extLst>
            </p:cNvPr>
            <p:cNvSpPr>
              <a:spLocks/>
            </p:cNvSpPr>
            <p:nvPr/>
          </p:nvSpPr>
          <p:spPr bwMode="auto">
            <a:xfrm>
              <a:off x="1808" y="2168"/>
              <a:ext cx="42" cy="55"/>
            </a:xfrm>
            <a:custGeom>
              <a:avLst/>
              <a:gdLst>
                <a:gd name="T0" fmla="*/ 0 w 42"/>
                <a:gd name="T1" fmla="*/ 0 h 55"/>
                <a:gd name="T2" fmla="*/ 42 w 42"/>
                <a:gd name="T3" fmla="*/ 14 h 55"/>
                <a:gd name="T4" fmla="*/ 42 w 42"/>
                <a:gd name="T5" fmla="*/ 55 h 55"/>
                <a:gd name="T6" fmla="*/ 0 60000 65536"/>
                <a:gd name="T7" fmla="*/ 0 60000 65536"/>
                <a:gd name="T8" fmla="*/ 0 60000 65536"/>
                <a:gd name="T9" fmla="*/ 0 w 42"/>
                <a:gd name="T10" fmla="*/ 0 h 55"/>
                <a:gd name="T11" fmla="*/ 42 w 42"/>
                <a:gd name="T12" fmla="*/ 55 h 55"/>
              </a:gdLst>
              <a:ahLst/>
              <a:cxnLst>
                <a:cxn ang="T6">
                  <a:pos x="T0" y="T1"/>
                </a:cxn>
                <a:cxn ang="T7">
                  <a:pos x="T2" y="T3"/>
                </a:cxn>
                <a:cxn ang="T8">
                  <a:pos x="T4" y="T5"/>
                </a:cxn>
              </a:cxnLst>
              <a:rect l="T9" t="T10" r="T11" b="T12"/>
              <a:pathLst>
                <a:path w="42" h="55">
                  <a:moveTo>
                    <a:pt x="0" y="0"/>
                  </a:moveTo>
                  <a:lnTo>
                    <a:pt x="42" y="14"/>
                  </a:lnTo>
                  <a:lnTo>
                    <a:pt x="42" y="55"/>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04" name="AutoShape 364">
              <a:extLst>
                <a:ext uri="{FF2B5EF4-FFF2-40B4-BE49-F238E27FC236}">
                  <a16:creationId xmlns:a16="http://schemas.microsoft.com/office/drawing/2014/main" id="{F25FACEB-9A72-CFE5-975A-A2973E4F7FEB}"/>
                </a:ext>
              </a:extLst>
            </p:cNvPr>
            <p:cNvSpPr>
              <a:spLocks noChangeArrowheads="1"/>
            </p:cNvSpPr>
            <p:nvPr/>
          </p:nvSpPr>
          <p:spPr bwMode="auto">
            <a:xfrm>
              <a:off x="1698" y="2071"/>
              <a:ext cx="124" cy="83"/>
            </a:xfrm>
            <a:prstGeom prst="roundRect">
              <a:avLst>
                <a:gd name="adj" fmla="val 50000"/>
              </a:avLst>
            </a:prstGeom>
            <a:solidFill>
              <a:srgbClr val="CF924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05" name="AutoShape 365">
              <a:extLst>
                <a:ext uri="{FF2B5EF4-FFF2-40B4-BE49-F238E27FC236}">
                  <a16:creationId xmlns:a16="http://schemas.microsoft.com/office/drawing/2014/main" id="{2FD9B125-4271-C6BD-33E5-B7C99915A976}"/>
                </a:ext>
              </a:extLst>
            </p:cNvPr>
            <p:cNvSpPr>
              <a:spLocks noChangeArrowheads="1"/>
            </p:cNvSpPr>
            <p:nvPr/>
          </p:nvSpPr>
          <p:spPr bwMode="auto">
            <a:xfrm>
              <a:off x="1684" y="2058"/>
              <a:ext cx="152" cy="110"/>
            </a:xfrm>
            <a:prstGeom prst="roundRect">
              <a:avLst>
                <a:gd name="adj" fmla="val 40454"/>
              </a:avLst>
            </a:prstGeom>
            <a:noFill/>
            <a:ln w="53975">
              <a:solidFill>
                <a:srgbClr val="CF924C"/>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06" name="Rectangle 366">
              <a:extLst>
                <a:ext uri="{FF2B5EF4-FFF2-40B4-BE49-F238E27FC236}">
                  <a16:creationId xmlns:a16="http://schemas.microsoft.com/office/drawing/2014/main" id="{C08CEA6C-4D72-7582-1189-EF2A1A756CF5}"/>
                </a:ext>
              </a:extLst>
            </p:cNvPr>
            <p:cNvSpPr>
              <a:spLocks noChangeArrowheads="1"/>
            </p:cNvSpPr>
            <p:nvPr/>
          </p:nvSpPr>
          <p:spPr bwMode="auto">
            <a:xfrm>
              <a:off x="1725" y="2099"/>
              <a:ext cx="83"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07" name="Rectangle 367">
              <a:extLst>
                <a:ext uri="{FF2B5EF4-FFF2-40B4-BE49-F238E27FC236}">
                  <a16:creationId xmlns:a16="http://schemas.microsoft.com/office/drawing/2014/main" id="{8A549E1A-2C75-50F2-98AB-EF8691880C63}"/>
                </a:ext>
              </a:extLst>
            </p:cNvPr>
            <p:cNvSpPr>
              <a:spLocks noChangeArrowheads="1"/>
            </p:cNvSpPr>
            <p:nvPr/>
          </p:nvSpPr>
          <p:spPr bwMode="auto">
            <a:xfrm>
              <a:off x="1725" y="2099"/>
              <a:ext cx="97" cy="55"/>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08" name="Freeform 368">
              <a:extLst>
                <a:ext uri="{FF2B5EF4-FFF2-40B4-BE49-F238E27FC236}">
                  <a16:creationId xmlns:a16="http://schemas.microsoft.com/office/drawing/2014/main" id="{AE578B37-809B-FE1A-A806-3026A904F39E}"/>
                </a:ext>
              </a:extLst>
            </p:cNvPr>
            <p:cNvSpPr>
              <a:spLocks/>
            </p:cNvSpPr>
            <p:nvPr/>
          </p:nvSpPr>
          <p:spPr bwMode="auto">
            <a:xfrm>
              <a:off x="1836" y="2223"/>
              <a:ext cx="27" cy="28"/>
            </a:xfrm>
            <a:custGeom>
              <a:avLst/>
              <a:gdLst>
                <a:gd name="T0" fmla="*/ 14 w 27"/>
                <a:gd name="T1" fmla="*/ 0 h 28"/>
                <a:gd name="T2" fmla="*/ 14 w 27"/>
                <a:gd name="T3" fmla="*/ 0 h 28"/>
                <a:gd name="T4" fmla="*/ 27 w 27"/>
                <a:gd name="T5" fmla="*/ 0 h 28"/>
                <a:gd name="T6" fmla="*/ 27 w 27"/>
                <a:gd name="T7" fmla="*/ 14 h 28"/>
                <a:gd name="T8" fmla="*/ 14 w 27"/>
                <a:gd name="T9" fmla="*/ 28 h 28"/>
                <a:gd name="T10" fmla="*/ 14 w 27"/>
                <a:gd name="T11" fmla="*/ 28 h 28"/>
                <a:gd name="T12" fmla="*/ 0 w 27"/>
                <a:gd name="T13" fmla="*/ 14 h 28"/>
                <a:gd name="T14" fmla="*/ 0 w 27"/>
                <a:gd name="T15" fmla="*/ 0 h 28"/>
                <a:gd name="T16" fmla="*/ 0 w 27"/>
                <a:gd name="T17" fmla="*/ 0 h 28"/>
                <a:gd name="T18" fmla="*/ 14 w 27"/>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28"/>
                <a:gd name="T32" fmla="*/ 27 w 27"/>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28">
                  <a:moveTo>
                    <a:pt x="14" y="0"/>
                  </a:moveTo>
                  <a:lnTo>
                    <a:pt x="14" y="0"/>
                  </a:lnTo>
                  <a:lnTo>
                    <a:pt x="27" y="0"/>
                  </a:lnTo>
                  <a:lnTo>
                    <a:pt x="27" y="14"/>
                  </a:lnTo>
                  <a:lnTo>
                    <a:pt x="14" y="28"/>
                  </a:lnTo>
                  <a:lnTo>
                    <a:pt x="0" y="14"/>
                  </a:lnTo>
                  <a:lnTo>
                    <a:pt x="0" y="0"/>
                  </a:lnTo>
                  <a:lnTo>
                    <a:pt x="14" y="0"/>
                  </a:lnTo>
                  <a:close/>
                </a:path>
              </a:pathLst>
            </a:custGeom>
            <a:solidFill>
              <a:srgbClr val="CF924C"/>
            </a:solidFill>
            <a:ln w="31750">
              <a:solidFill>
                <a:srgbClr val="CF924C"/>
              </a:solidFill>
              <a:prstDash val="solid"/>
              <a:round/>
              <a:headEnd/>
              <a:tailEnd/>
            </a:ln>
          </p:spPr>
          <p:txBody>
            <a:bodyPr/>
            <a:lstStyle/>
            <a:p>
              <a:endParaRPr lang="en-US" sz="2400"/>
            </a:p>
          </p:txBody>
        </p:sp>
        <p:pic>
          <p:nvPicPr>
            <p:cNvPr id="36009" name="Picture 369">
              <a:extLst>
                <a:ext uri="{FF2B5EF4-FFF2-40B4-BE49-F238E27FC236}">
                  <a16:creationId xmlns:a16="http://schemas.microsoft.com/office/drawing/2014/main" id="{3E5D48AC-F453-A7B2-CA10-1BA5B3DC76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5" y="2099"/>
              <a:ext cx="69" cy="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010" name="Line 370">
              <a:extLst>
                <a:ext uri="{FF2B5EF4-FFF2-40B4-BE49-F238E27FC236}">
                  <a16:creationId xmlns:a16="http://schemas.microsoft.com/office/drawing/2014/main" id="{99C5727A-9541-E522-7BD4-A1919F563241}"/>
                </a:ext>
              </a:extLst>
            </p:cNvPr>
            <p:cNvSpPr>
              <a:spLocks noChangeShapeType="1"/>
            </p:cNvSpPr>
            <p:nvPr/>
          </p:nvSpPr>
          <p:spPr bwMode="auto">
            <a:xfrm>
              <a:off x="1836" y="2223"/>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11" name="Line 371">
              <a:extLst>
                <a:ext uri="{FF2B5EF4-FFF2-40B4-BE49-F238E27FC236}">
                  <a16:creationId xmlns:a16="http://schemas.microsoft.com/office/drawing/2014/main" id="{4F0228AB-E0EE-BDB7-8DE2-E64D8F50D18D}"/>
                </a:ext>
              </a:extLst>
            </p:cNvPr>
            <p:cNvSpPr>
              <a:spLocks noChangeShapeType="1"/>
            </p:cNvSpPr>
            <p:nvPr/>
          </p:nvSpPr>
          <p:spPr bwMode="auto">
            <a:xfrm>
              <a:off x="1850" y="2223"/>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12" name="Line 372">
              <a:extLst>
                <a:ext uri="{FF2B5EF4-FFF2-40B4-BE49-F238E27FC236}">
                  <a16:creationId xmlns:a16="http://schemas.microsoft.com/office/drawing/2014/main" id="{9B4A227F-55AD-3F91-DCE6-BF40E443FE2A}"/>
                </a:ext>
              </a:extLst>
            </p:cNvPr>
            <p:cNvSpPr>
              <a:spLocks noChangeShapeType="1"/>
            </p:cNvSpPr>
            <p:nvPr/>
          </p:nvSpPr>
          <p:spPr bwMode="auto">
            <a:xfrm>
              <a:off x="1850" y="2223"/>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13" name="Rectangle 373">
              <a:extLst>
                <a:ext uri="{FF2B5EF4-FFF2-40B4-BE49-F238E27FC236}">
                  <a16:creationId xmlns:a16="http://schemas.microsoft.com/office/drawing/2014/main" id="{D5B99FFA-ABF8-82D5-7844-E07F44463FFF}"/>
                </a:ext>
              </a:extLst>
            </p:cNvPr>
            <p:cNvSpPr>
              <a:spLocks noChangeArrowheads="1"/>
            </p:cNvSpPr>
            <p:nvPr/>
          </p:nvSpPr>
          <p:spPr bwMode="auto">
            <a:xfrm>
              <a:off x="1712" y="2154"/>
              <a:ext cx="96" cy="14"/>
            </a:xfrm>
            <a:prstGeom prst="rect">
              <a:avLst/>
            </a:prstGeom>
            <a:solidFill>
              <a:srgbClr val="CF924C"/>
            </a:solidFill>
            <a:ln w="31750">
              <a:solidFill>
                <a:srgbClr val="CF924C"/>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14" name="Freeform 374">
              <a:extLst>
                <a:ext uri="{FF2B5EF4-FFF2-40B4-BE49-F238E27FC236}">
                  <a16:creationId xmlns:a16="http://schemas.microsoft.com/office/drawing/2014/main" id="{5EE41A07-3CD0-C3C1-6537-9BB77320D62B}"/>
                </a:ext>
              </a:extLst>
            </p:cNvPr>
            <p:cNvSpPr>
              <a:spLocks/>
            </p:cNvSpPr>
            <p:nvPr/>
          </p:nvSpPr>
          <p:spPr bwMode="auto">
            <a:xfrm>
              <a:off x="1698" y="2182"/>
              <a:ext cx="124" cy="14"/>
            </a:xfrm>
            <a:custGeom>
              <a:avLst/>
              <a:gdLst>
                <a:gd name="T0" fmla="*/ 14 w 124"/>
                <a:gd name="T1" fmla="*/ 0 h 14"/>
                <a:gd name="T2" fmla="*/ 0 w 124"/>
                <a:gd name="T3" fmla="*/ 14 h 14"/>
                <a:gd name="T4" fmla="*/ 124 w 124"/>
                <a:gd name="T5" fmla="*/ 14 h 14"/>
                <a:gd name="T6" fmla="*/ 124 w 124"/>
                <a:gd name="T7" fmla="*/ 0 h 14"/>
                <a:gd name="T8" fmla="*/ 14 w 124"/>
                <a:gd name="T9" fmla="*/ 0 h 14"/>
                <a:gd name="T10" fmla="*/ 0 60000 65536"/>
                <a:gd name="T11" fmla="*/ 0 60000 65536"/>
                <a:gd name="T12" fmla="*/ 0 60000 65536"/>
                <a:gd name="T13" fmla="*/ 0 60000 65536"/>
                <a:gd name="T14" fmla="*/ 0 60000 65536"/>
                <a:gd name="T15" fmla="*/ 0 w 124"/>
                <a:gd name="T16" fmla="*/ 0 h 14"/>
                <a:gd name="T17" fmla="*/ 124 w 124"/>
                <a:gd name="T18" fmla="*/ 14 h 14"/>
              </a:gdLst>
              <a:ahLst/>
              <a:cxnLst>
                <a:cxn ang="T10">
                  <a:pos x="T0" y="T1"/>
                </a:cxn>
                <a:cxn ang="T11">
                  <a:pos x="T2" y="T3"/>
                </a:cxn>
                <a:cxn ang="T12">
                  <a:pos x="T4" y="T5"/>
                </a:cxn>
                <a:cxn ang="T13">
                  <a:pos x="T6" y="T7"/>
                </a:cxn>
                <a:cxn ang="T14">
                  <a:pos x="T8" y="T9"/>
                </a:cxn>
              </a:cxnLst>
              <a:rect l="T15" t="T16" r="T17" b="T18"/>
              <a:pathLst>
                <a:path w="124" h="14">
                  <a:moveTo>
                    <a:pt x="14" y="0"/>
                  </a:moveTo>
                  <a:lnTo>
                    <a:pt x="0" y="14"/>
                  </a:lnTo>
                  <a:lnTo>
                    <a:pt x="124" y="14"/>
                  </a:lnTo>
                  <a:lnTo>
                    <a:pt x="124"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15" name="Line 375">
              <a:extLst>
                <a:ext uri="{FF2B5EF4-FFF2-40B4-BE49-F238E27FC236}">
                  <a16:creationId xmlns:a16="http://schemas.microsoft.com/office/drawing/2014/main" id="{3C7CDE22-91D8-7AA0-C6F1-1C462BD18727}"/>
                </a:ext>
              </a:extLst>
            </p:cNvPr>
            <p:cNvSpPr>
              <a:spLocks noChangeShapeType="1"/>
            </p:cNvSpPr>
            <p:nvPr/>
          </p:nvSpPr>
          <p:spPr bwMode="auto">
            <a:xfrm>
              <a:off x="1712" y="2196"/>
              <a:ext cx="1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16" name="Line 376">
              <a:extLst>
                <a:ext uri="{FF2B5EF4-FFF2-40B4-BE49-F238E27FC236}">
                  <a16:creationId xmlns:a16="http://schemas.microsoft.com/office/drawing/2014/main" id="{6BDBAB7E-5000-F3D7-1438-B3C5E23D17D9}"/>
                </a:ext>
              </a:extLst>
            </p:cNvPr>
            <p:cNvSpPr>
              <a:spLocks noChangeShapeType="1"/>
            </p:cNvSpPr>
            <p:nvPr/>
          </p:nvSpPr>
          <p:spPr bwMode="auto">
            <a:xfrm>
              <a:off x="1725" y="2182"/>
              <a:ext cx="8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17" name="Line 377">
              <a:extLst>
                <a:ext uri="{FF2B5EF4-FFF2-40B4-BE49-F238E27FC236}">
                  <a16:creationId xmlns:a16="http://schemas.microsoft.com/office/drawing/2014/main" id="{8DA42288-F2B7-03CA-F327-D29675739F6F}"/>
                </a:ext>
              </a:extLst>
            </p:cNvPr>
            <p:cNvSpPr>
              <a:spLocks noChangeShapeType="1"/>
            </p:cNvSpPr>
            <p:nvPr/>
          </p:nvSpPr>
          <p:spPr bwMode="auto">
            <a:xfrm>
              <a:off x="1712" y="2182"/>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18" name="Line 378">
              <a:extLst>
                <a:ext uri="{FF2B5EF4-FFF2-40B4-BE49-F238E27FC236}">
                  <a16:creationId xmlns:a16="http://schemas.microsoft.com/office/drawing/2014/main" id="{27138208-55BF-40FF-FF21-0F63559CFF53}"/>
                </a:ext>
              </a:extLst>
            </p:cNvPr>
            <p:cNvSpPr>
              <a:spLocks noChangeShapeType="1"/>
            </p:cNvSpPr>
            <p:nvPr/>
          </p:nvSpPr>
          <p:spPr bwMode="auto">
            <a:xfrm>
              <a:off x="1739" y="2196"/>
              <a:ext cx="55"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19" name="Line 379">
              <a:extLst>
                <a:ext uri="{FF2B5EF4-FFF2-40B4-BE49-F238E27FC236}">
                  <a16:creationId xmlns:a16="http://schemas.microsoft.com/office/drawing/2014/main" id="{ADE12171-A999-C8D1-1DF5-5806C8E2A8DE}"/>
                </a:ext>
              </a:extLst>
            </p:cNvPr>
            <p:cNvSpPr>
              <a:spLocks noChangeShapeType="1"/>
            </p:cNvSpPr>
            <p:nvPr/>
          </p:nvSpPr>
          <p:spPr bwMode="auto">
            <a:xfrm>
              <a:off x="1781" y="2182"/>
              <a:ext cx="27"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20" name="Line 380">
              <a:extLst>
                <a:ext uri="{FF2B5EF4-FFF2-40B4-BE49-F238E27FC236}">
                  <a16:creationId xmlns:a16="http://schemas.microsoft.com/office/drawing/2014/main" id="{AEAB471E-F558-EE2A-8BBF-EC17D8EE2C34}"/>
                </a:ext>
              </a:extLst>
            </p:cNvPr>
            <p:cNvSpPr>
              <a:spLocks noChangeShapeType="1"/>
            </p:cNvSpPr>
            <p:nvPr/>
          </p:nvSpPr>
          <p:spPr bwMode="auto">
            <a:xfrm>
              <a:off x="1808" y="2196"/>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21" name="Rectangle 381">
              <a:extLst>
                <a:ext uri="{FF2B5EF4-FFF2-40B4-BE49-F238E27FC236}">
                  <a16:creationId xmlns:a16="http://schemas.microsoft.com/office/drawing/2014/main" id="{66F6EBD5-3862-36B7-8D5A-166ADD1A4A12}"/>
                </a:ext>
              </a:extLst>
            </p:cNvPr>
            <p:cNvSpPr>
              <a:spLocks noChangeArrowheads="1"/>
            </p:cNvSpPr>
            <p:nvPr/>
          </p:nvSpPr>
          <p:spPr bwMode="auto">
            <a:xfrm>
              <a:off x="1753" y="2085"/>
              <a:ext cx="28" cy="2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22" name="Rectangle 382">
              <a:extLst>
                <a:ext uri="{FF2B5EF4-FFF2-40B4-BE49-F238E27FC236}">
                  <a16:creationId xmlns:a16="http://schemas.microsoft.com/office/drawing/2014/main" id="{427BF5E6-ADBE-D060-AD3B-3D49CEEDAAE5}"/>
                </a:ext>
              </a:extLst>
            </p:cNvPr>
            <p:cNvSpPr>
              <a:spLocks noChangeArrowheads="1"/>
            </p:cNvSpPr>
            <p:nvPr/>
          </p:nvSpPr>
          <p:spPr bwMode="auto">
            <a:xfrm>
              <a:off x="1753" y="2085"/>
              <a:ext cx="41" cy="42"/>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23" name="Freeform 383">
              <a:extLst>
                <a:ext uri="{FF2B5EF4-FFF2-40B4-BE49-F238E27FC236}">
                  <a16:creationId xmlns:a16="http://schemas.microsoft.com/office/drawing/2014/main" id="{83BE8D18-0E50-5E79-D4FC-76C512CF25AB}"/>
                </a:ext>
              </a:extLst>
            </p:cNvPr>
            <p:cNvSpPr>
              <a:spLocks/>
            </p:cNvSpPr>
            <p:nvPr/>
          </p:nvSpPr>
          <p:spPr bwMode="auto">
            <a:xfrm>
              <a:off x="1988" y="2168"/>
              <a:ext cx="41" cy="55"/>
            </a:xfrm>
            <a:custGeom>
              <a:avLst/>
              <a:gdLst>
                <a:gd name="T0" fmla="*/ 0 w 41"/>
                <a:gd name="T1" fmla="*/ 0 h 55"/>
                <a:gd name="T2" fmla="*/ 41 w 41"/>
                <a:gd name="T3" fmla="*/ 14 h 55"/>
                <a:gd name="T4" fmla="*/ 41 w 41"/>
                <a:gd name="T5" fmla="*/ 55 h 55"/>
                <a:gd name="T6" fmla="*/ 0 60000 65536"/>
                <a:gd name="T7" fmla="*/ 0 60000 65536"/>
                <a:gd name="T8" fmla="*/ 0 60000 65536"/>
                <a:gd name="T9" fmla="*/ 0 w 41"/>
                <a:gd name="T10" fmla="*/ 0 h 55"/>
                <a:gd name="T11" fmla="*/ 41 w 41"/>
                <a:gd name="T12" fmla="*/ 55 h 55"/>
              </a:gdLst>
              <a:ahLst/>
              <a:cxnLst>
                <a:cxn ang="T6">
                  <a:pos x="T0" y="T1"/>
                </a:cxn>
                <a:cxn ang="T7">
                  <a:pos x="T2" y="T3"/>
                </a:cxn>
                <a:cxn ang="T8">
                  <a:pos x="T4" y="T5"/>
                </a:cxn>
              </a:cxnLst>
              <a:rect l="T9" t="T10" r="T11" b="T12"/>
              <a:pathLst>
                <a:path w="41" h="55">
                  <a:moveTo>
                    <a:pt x="0" y="0"/>
                  </a:moveTo>
                  <a:lnTo>
                    <a:pt x="41" y="14"/>
                  </a:lnTo>
                  <a:lnTo>
                    <a:pt x="41" y="55"/>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24" name="AutoShape 384">
              <a:extLst>
                <a:ext uri="{FF2B5EF4-FFF2-40B4-BE49-F238E27FC236}">
                  <a16:creationId xmlns:a16="http://schemas.microsoft.com/office/drawing/2014/main" id="{5CE8E6D4-F76D-6B79-681B-EC195AFC1B26}"/>
                </a:ext>
              </a:extLst>
            </p:cNvPr>
            <p:cNvSpPr>
              <a:spLocks noChangeArrowheads="1"/>
            </p:cNvSpPr>
            <p:nvPr/>
          </p:nvSpPr>
          <p:spPr bwMode="auto">
            <a:xfrm>
              <a:off x="1877" y="2071"/>
              <a:ext cx="124" cy="83"/>
            </a:xfrm>
            <a:prstGeom prst="roundRect">
              <a:avLst>
                <a:gd name="adj" fmla="val 50000"/>
              </a:avLst>
            </a:prstGeom>
            <a:solidFill>
              <a:srgbClr val="CF924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25" name="AutoShape 385">
              <a:extLst>
                <a:ext uri="{FF2B5EF4-FFF2-40B4-BE49-F238E27FC236}">
                  <a16:creationId xmlns:a16="http://schemas.microsoft.com/office/drawing/2014/main" id="{6A9183DB-A3C2-BDBB-D297-C1615D0EBA41}"/>
                </a:ext>
              </a:extLst>
            </p:cNvPr>
            <p:cNvSpPr>
              <a:spLocks noChangeArrowheads="1"/>
            </p:cNvSpPr>
            <p:nvPr/>
          </p:nvSpPr>
          <p:spPr bwMode="auto">
            <a:xfrm>
              <a:off x="1863" y="2058"/>
              <a:ext cx="152" cy="110"/>
            </a:xfrm>
            <a:prstGeom prst="roundRect">
              <a:avLst>
                <a:gd name="adj" fmla="val 40454"/>
              </a:avLst>
            </a:prstGeom>
            <a:noFill/>
            <a:ln w="53975">
              <a:solidFill>
                <a:srgbClr val="CF924C"/>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26" name="Rectangle 386">
              <a:extLst>
                <a:ext uri="{FF2B5EF4-FFF2-40B4-BE49-F238E27FC236}">
                  <a16:creationId xmlns:a16="http://schemas.microsoft.com/office/drawing/2014/main" id="{30DEE4A9-6F40-96B7-F644-16C3F686B59C}"/>
                </a:ext>
              </a:extLst>
            </p:cNvPr>
            <p:cNvSpPr>
              <a:spLocks noChangeArrowheads="1"/>
            </p:cNvSpPr>
            <p:nvPr/>
          </p:nvSpPr>
          <p:spPr bwMode="auto">
            <a:xfrm>
              <a:off x="1905" y="2099"/>
              <a:ext cx="83"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27" name="Rectangle 387">
              <a:extLst>
                <a:ext uri="{FF2B5EF4-FFF2-40B4-BE49-F238E27FC236}">
                  <a16:creationId xmlns:a16="http://schemas.microsoft.com/office/drawing/2014/main" id="{643563FC-11AA-6AF4-ECA4-C479D3A711E9}"/>
                </a:ext>
              </a:extLst>
            </p:cNvPr>
            <p:cNvSpPr>
              <a:spLocks noChangeArrowheads="1"/>
            </p:cNvSpPr>
            <p:nvPr/>
          </p:nvSpPr>
          <p:spPr bwMode="auto">
            <a:xfrm>
              <a:off x="1905" y="2099"/>
              <a:ext cx="96" cy="55"/>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28" name="Freeform 388">
              <a:extLst>
                <a:ext uri="{FF2B5EF4-FFF2-40B4-BE49-F238E27FC236}">
                  <a16:creationId xmlns:a16="http://schemas.microsoft.com/office/drawing/2014/main" id="{23A8ACAD-ED85-6B31-EE0F-B73E1C1B5CF3}"/>
                </a:ext>
              </a:extLst>
            </p:cNvPr>
            <p:cNvSpPr>
              <a:spLocks/>
            </p:cNvSpPr>
            <p:nvPr/>
          </p:nvSpPr>
          <p:spPr bwMode="auto">
            <a:xfrm>
              <a:off x="2015" y="2223"/>
              <a:ext cx="28" cy="28"/>
            </a:xfrm>
            <a:custGeom>
              <a:avLst/>
              <a:gdLst>
                <a:gd name="T0" fmla="*/ 14 w 28"/>
                <a:gd name="T1" fmla="*/ 0 h 28"/>
                <a:gd name="T2" fmla="*/ 14 w 28"/>
                <a:gd name="T3" fmla="*/ 0 h 28"/>
                <a:gd name="T4" fmla="*/ 28 w 28"/>
                <a:gd name="T5" fmla="*/ 0 h 28"/>
                <a:gd name="T6" fmla="*/ 28 w 28"/>
                <a:gd name="T7" fmla="*/ 14 h 28"/>
                <a:gd name="T8" fmla="*/ 14 w 28"/>
                <a:gd name="T9" fmla="*/ 28 h 28"/>
                <a:gd name="T10" fmla="*/ 14 w 28"/>
                <a:gd name="T11" fmla="*/ 28 h 28"/>
                <a:gd name="T12" fmla="*/ 0 w 28"/>
                <a:gd name="T13" fmla="*/ 14 h 28"/>
                <a:gd name="T14" fmla="*/ 0 w 28"/>
                <a:gd name="T15" fmla="*/ 0 h 28"/>
                <a:gd name="T16" fmla="*/ 0 w 28"/>
                <a:gd name="T17" fmla="*/ 0 h 28"/>
                <a:gd name="T18" fmla="*/ 14 w 28"/>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28"/>
                <a:gd name="T32" fmla="*/ 28 w 28"/>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28">
                  <a:moveTo>
                    <a:pt x="14" y="0"/>
                  </a:moveTo>
                  <a:lnTo>
                    <a:pt x="14" y="0"/>
                  </a:lnTo>
                  <a:lnTo>
                    <a:pt x="28" y="0"/>
                  </a:lnTo>
                  <a:lnTo>
                    <a:pt x="28" y="14"/>
                  </a:lnTo>
                  <a:lnTo>
                    <a:pt x="14" y="28"/>
                  </a:lnTo>
                  <a:lnTo>
                    <a:pt x="0" y="14"/>
                  </a:lnTo>
                  <a:lnTo>
                    <a:pt x="0" y="0"/>
                  </a:lnTo>
                  <a:lnTo>
                    <a:pt x="14" y="0"/>
                  </a:lnTo>
                  <a:close/>
                </a:path>
              </a:pathLst>
            </a:custGeom>
            <a:solidFill>
              <a:srgbClr val="CF924C"/>
            </a:solidFill>
            <a:ln w="31750">
              <a:solidFill>
                <a:srgbClr val="CF924C"/>
              </a:solidFill>
              <a:prstDash val="solid"/>
              <a:round/>
              <a:headEnd/>
              <a:tailEnd/>
            </a:ln>
          </p:spPr>
          <p:txBody>
            <a:bodyPr/>
            <a:lstStyle/>
            <a:p>
              <a:endParaRPr lang="en-US" sz="2400"/>
            </a:p>
          </p:txBody>
        </p:sp>
        <p:pic>
          <p:nvPicPr>
            <p:cNvPr id="36029" name="Picture 389">
              <a:extLst>
                <a:ext uri="{FF2B5EF4-FFF2-40B4-BE49-F238E27FC236}">
                  <a16:creationId xmlns:a16="http://schemas.microsoft.com/office/drawing/2014/main" id="{C58413E5-9F29-CFD9-FF51-0EA8CCC6A89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 y="2099"/>
              <a:ext cx="69" cy="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030" name="Line 390">
              <a:extLst>
                <a:ext uri="{FF2B5EF4-FFF2-40B4-BE49-F238E27FC236}">
                  <a16:creationId xmlns:a16="http://schemas.microsoft.com/office/drawing/2014/main" id="{59F75126-2DFC-09CC-9854-5C334E274773}"/>
                </a:ext>
              </a:extLst>
            </p:cNvPr>
            <p:cNvSpPr>
              <a:spLocks noChangeShapeType="1"/>
            </p:cNvSpPr>
            <p:nvPr/>
          </p:nvSpPr>
          <p:spPr bwMode="auto">
            <a:xfrm>
              <a:off x="2015" y="2223"/>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31" name="Line 391">
              <a:extLst>
                <a:ext uri="{FF2B5EF4-FFF2-40B4-BE49-F238E27FC236}">
                  <a16:creationId xmlns:a16="http://schemas.microsoft.com/office/drawing/2014/main" id="{D77BF7EB-0B5A-01EC-B781-1DADD01785CD}"/>
                </a:ext>
              </a:extLst>
            </p:cNvPr>
            <p:cNvSpPr>
              <a:spLocks noChangeShapeType="1"/>
            </p:cNvSpPr>
            <p:nvPr/>
          </p:nvSpPr>
          <p:spPr bwMode="auto">
            <a:xfrm>
              <a:off x="2029" y="2223"/>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32" name="Line 392">
              <a:extLst>
                <a:ext uri="{FF2B5EF4-FFF2-40B4-BE49-F238E27FC236}">
                  <a16:creationId xmlns:a16="http://schemas.microsoft.com/office/drawing/2014/main" id="{B5E9169C-0CE5-8E56-438D-C05B1C4AB462}"/>
                </a:ext>
              </a:extLst>
            </p:cNvPr>
            <p:cNvSpPr>
              <a:spLocks noChangeShapeType="1"/>
            </p:cNvSpPr>
            <p:nvPr/>
          </p:nvSpPr>
          <p:spPr bwMode="auto">
            <a:xfrm>
              <a:off x="2029" y="2223"/>
              <a:ext cx="1" cy="14"/>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33" name="Rectangle 393">
              <a:extLst>
                <a:ext uri="{FF2B5EF4-FFF2-40B4-BE49-F238E27FC236}">
                  <a16:creationId xmlns:a16="http://schemas.microsoft.com/office/drawing/2014/main" id="{0075576C-EFB3-0632-382F-CA2A577CAC32}"/>
                </a:ext>
              </a:extLst>
            </p:cNvPr>
            <p:cNvSpPr>
              <a:spLocks noChangeArrowheads="1"/>
            </p:cNvSpPr>
            <p:nvPr/>
          </p:nvSpPr>
          <p:spPr bwMode="auto">
            <a:xfrm>
              <a:off x="1891" y="2154"/>
              <a:ext cx="97" cy="14"/>
            </a:xfrm>
            <a:prstGeom prst="rect">
              <a:avLst/>
            </a:prstGeom>
            <a:solidFill>
              <a:srgbClr val="CF924C"/>
            </a:solidFill>
            <a:ln w="31750">
              <a:solidFill>
                <a:srgbClr val="CF924C"/>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34" name="Freeform 394">
              <a:extLst>
                <a:ext uri="{FF2B5EF4-FFF2-40B4-BE49-F238E27FC236}">
                  <a16:creationId xmlns:a16="http://schemas.microsoft.com/office/drawing/2014/main" id="{8AC28825-D56B-C833-5E95-841AF42ABF02}"/>
                </a:ext>
              </a:extLst>
            </p:cNvPr>
            <p:cNvSpPr>
              <a:spLocks/>
            </p:cNvSpPr>
            <p:nvPr/>
          </p:nvSpPr>
          <p:spPr bwMode="auto">
            <a:xfrm>
              <a:off x="1877" y="2182"/>
              <a:ext cx="124" cy="14"/>
            </a:xfrm>
            <a:custGeom>
              <a:avLst/>
              <a:gdLst>
                <a:gd name="T0" fmla="*/ 14 w 124"/>
                <a:gd name="T1" fmla="*/ 0 h 14"/>
                <a:gd name="T2" fmla="*/ 0 w 124"/>
                <a:gd name="T3" fmla="*/ 14 h 14"/>
                <a:gd name="T4" fmla="*/ 124 w 124"/>
                <a:gd name="T5" fmla="*/ 14 h 14"/>
                <a:gd name="T6" fmla="*/ 124 w 124"/>
                <a:gd name="T7" fmla="*/ 0 h 14"/>
                <a:gd name="T8" fmla="*/ 14 w 124"/>
                <a:gd name="T9" fmla="*/ 0 h 14"/>
                <a:gd name="T10" fmla="*/ 0 60000 65536"/>
                <a:gd name="T11" fmla="*/ 0 60000 65536"/>
                <a:gd name="T12" fmla="*/ 0 60000 65536"/>
                <a:gd name="T13" fmla="*/ 0 60000 65536"/>
                <a:gd name="T14" fmla="*/ 0 60000 65536"/>
                <a:gd name="T15" fmla="*/ 0 w 124"/>
                <a:gd name="T16" fmla="*/ 0 h 14"/>
                <a:gd name="T17" fmla="*/ 124 w 124"/>
                <a:gd name="T18" fmla="*/ 14 h 14"/>
              </a:gdLst>
              <a:ahLst/>
              <a:cxnLst>
                <a:cxn ang="T10">
                  <a:pos x="T0" y="T1"/>
                </a:cxn>
                <a:cxn ang="T11">
                  <a:pos x="T2" y="T3"/>
                </a:cxn>
                <a:cxn ang="T12">
                  <a:pos x="T4" y="T5"/>
                </a:cxn>
                <a:cxn ang="T13">
                  <a:pos x="T6" y="T7"/>
                </a:cxn>
                <a:cxn ang="T14">
                  <a:pos x="T8" y="T9"/>
                </a:cxn>
              </a:cxnLst>
              <a:rect l="T15" t="T16" r="T17" b="T18"/>
              <a:pathLst>
                <a:path w="124" h="14">
                  <a:moveTo>
                    <a:pt x="14" y="0"/>
                  </a:moveTo>
                  <a:lnTo>
                    <a:pt x="0" y="14"/>
                  </a:lnTo>
                  <a:lnTo>
                    <a:pt x="124" y="14"/>
                  </a:lnTo>
                  <a:lnTo>
                    <a:pt x="124"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35" name="Line 395">
              <a:extLst>
                <a:ext uri="{FF2B5EF4-FFF2-40B4-BE49-F238E27FC236}">
                  <a16:creationId xmlns:a16="http://schemas.microsoft.com/office/drawing/2014/main" id="{806271E9-E68F-002F-4219-18A71869992D}"/>
                </a:ext>
              </a:extLst>
            </p:cNvPr>
            <p:cNvSpPr>
              <a:spLocks noChangeShapeType="1"/>
            </p:cNvSpPr>
            <p:nvPr/>
          </p:nvSpPr>
          <p:spPr bwMode="auto">
            <a:xfrm>
              <a:off x="1891" y="2196"/>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36" name="Line 396">
              <a:extLst>
                <a:ext uri="{FF2B5EF4-FFF2-40B4-BE49-F238E27FC236}">
                  <a16:creationId xmlns:a16="http://schemas.microsoft.com/office/drawing/2014/main" id="{39D40119-53FC-389E-AC45-791777A54A7C}"/>
                </a:ext>
              </a:extLst>
            </p:cNvPr>
            <p:cNvSpPr>
              <a:spLocks noChangeShapeType="1"/>
            </p:cNvSpPr>
            <p:nvPr/>
          </p:nvSpPr>
          <p:spPr bwMode="auto">
            <a:xfrm>
              <a:off x="1905" y="2182"/>
              <a:ext cx="8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37" name="Line 397">
              <a:extLst>
                <a:ext uri="{FF2B5EF4-FFF2-40B4-BE49-F238E27FC236}">
                  <a16:creationId xmlns:a16="http://schemas.microsoft.com/office/drawing/2014/main" id="{E03542B5-59D1-7C78-3D87-F4C2CCC9FC12}"/>
                </a:ext>
              </a:extLst>
            </p:cNvPr>
            <p:cNvSpPr>
              <a:spLocks noChangeShapeType="1"/>
            </p:cNvSpPr>
            <p:nvPr/>
          </p:nvSpPr>
          <p:spPr bwMode="auto">
            <a:xfrm>
              <a:off x="1891" y="2182"/>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38" name="Line 398">
              <a:extLst>
                <a:ext uri="{FF2B5EF4-FFF2-40B4-BE49-F238E27FC236}">
                  <a16:creationId xmlns:a16="http://schemas.microsoft.com/office/drawing/2014/main" id="{C93794C0-F2C2-9107-985D-AC08C90ECE5B}"/>
                </a:ext>
              </a:extLst>
            </p:cNvPr>
            <p:cNvSpPr>
              <a:spLocks noChangeShapeType="1"/>
            </p:cNvSpPr>
            <p:nvPr/>
          </p:nvSpPr>
          <p:spPr bwMode="auto">
            <a:xfrm>
              <a:off x="1919" y="2196"/>
              <a:ext cx="55"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39" name="Line 399">
              <a:extLst>
                <a:ext uri="{FF2B5EF4-FFF2-40B4-BE49-F238E27FC236}">
                  <a16:creationId xmlns:a16="http://schemas.microsoft.com/office/drawing/2014/main" id="{69280427-E878-394C-8056-0F087FD08A72}"/>
                </a:ext>
              </a:extLst>
            </p:cNvPr>
            <p:cNvSpPr>
              <a:spLocks noChangeShapeType="1"/>
            </p:cNvSpPr>
            <p:nvPr/>
          </p:nvSpPr>
          <p:spPr bwMode="auto">
            <a:xfrm>
              <a:off x="1960" y="2182"/>
              <a:ext cx="28"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40" name="Line 400">
              <a:extLst>
                <a:ext uri="{FF2B5EF4-FFF2-40B4-BE49-F238E27FC236}">
                  <a16:creationId xmlns:a16="http://schemas.microsoft.com/office/drawing/2014/main" id="{1A347480-982A-36D8-0632-E91EC9C81A2F}"/>
                </a:ext>
              </a:extLst>
            </p:cNvPr>
            <p:cNvSpPr>
              <a:spLocks noChangeShapeType="1"/>
            </p:cNvSpPr>
            <p:nvPr/>
          </p:nvSpPr>
          <p:spPr bwMode="auto">
            <a:xfrm>
              <a:off x="1988" y="2196"/>
              <a:ext cx="1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41" name="Rectangle 401">
              <a:extLst>
                <a:ext uri="{FF2B5EF4-FFF2-40B4-BE49-F238E27FC236}">
                  <a16:creationId xmlns:a16="http://schemas.microsoft.com/office/drawing/2014/main" id="{B2F7DC46-B304-65F3-5856-393C4BF7354E}"/>
                </a:ext>
              </a:extLst>
            </p:cNvPr>
            <p:cNvSpPr>
              <a:spLocks noChangeArrowheads="1"/>
            </p:cNvSpPr>
            <p:nvPr/>
          </p:nvSpPr>
          <p:spPr bwMode="auto">
            <a:xfrm>
              <a:off x="1932" y="2085"/>
              <a:ext cx="28" cy="2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42" name="Rectangle 402">
              <a:extLst>
                <a:ext uri="{FF2B5EF4-FFF2-40B4-BE49-F238E27FC236}">
                  <a16:creationId xmlns:a16="http://schemas.microsoft.com/office/drawing/2014/main" id="{25997CCF-E16F-A980-21A8-F0AE6D64E1CD}"/>
                </a:ext>
              </a:extLst>
            </p:cNvPr>
            <p:cNvSpPr>
              <a:spLocks noChangeArrowheads="1"/>
            </p:cNvSpPr>
            <p:nvPr/>
          </p:nvSpPr>
          <p:spPr bwMode="auto">
            <a:xfrm>
              <a:off x="1932" y="2085"/>
              <a:ext cx="42" cy="42"/>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43" name="Freeform 403">
              <a:extLst>
                <a:ext uri="{FF2B5EF4-FFF2-40B4-BE49-F238E27FC236}">
                  <a16:creationId xmlns:a16="http://schemas.microsoft.com/office/drawing/2014/main" id="{0EAB5487-A779-A033-E4D9-1A1686075942}"/>
                </a:ext>
              </a:extLst>
            </p:cNvPr>
            <p:cNvSpPr>
              <a:spLocks/>
            </p:cNvSpPr>
            <p:nvPr/>
          </p:nvSpPr>
          <p:spPr bwMode="auto">
            <a:xfrm>
              <a:off x="5120" y="2830"/>
              <a:ext cx="41" cy="69"/>
            </a:xfrm>
            <a:custGeom>
              <a:avLst/>
              <a:gdLst>
                <a:gd name="T0" fmla="*/ 0 w 41"/>
                <a:gd name="T1" fmla="*/ 0 h 69"/>
                <a:gd name="T2" fmla="*/ 41 w 41"/>
                <a:gd name="T3" fmla="*/ 14 h 69"/>
                <a:gd name="T4" fmla="*/ 41 w 41"/>
                <a:gd name="T5" fmla="*/ 69 h 69"/>
                <a:gd name="T6" fmla="*/ 0 60000 65536"/>
                <a:gd name="T7" fmla="*/ 0 60000 65536"/>
                <a:gd name="T8" fmla="*/ 0 60000 65536"/>
                <a:gd name="T9" fmla="*/ 0 w 41"/>
                <a:gd name="T10" fmla="*/ 0 h 69"/>
                <a:gd name="T11" fmla="*/ 41 w 41"/>
                <a:gd name="T12" fmla="*/ 69 h 69"/>
              </a:gdLst>
              <a:ahLst/>
              <a:cxnLst>
                <a:cxn ang="T6">
                  <a:pos x="T0" y="T1"/>
                </a:cxn>
                <a:cxn ang="T7">
                  <a:pos x="T2" y="T3"/>
                </a:cxn>
                <a:cxn ang="T8">
                  <a:pos x="T4" y="T5"/>
                </a:cxn>
              </a:cxnLst>
              <a:rect l="T9" t="T10" r="T11" b="T12"/>
              <a:pathLst>
                <a:path w="41" h="69">
                  <a:moveTo>
                    <a:pt x="0" y="0"/>
                  </a:moveTo>
                  <a:lnTo>
                    <a:pt x="41" y="14"/>
                  </a:lnTo>
                  <a:lnTo>
                    <a:pt x="41"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44" name="AutoShape 404">
              <a:extLst>
                <a:ext uri="{FF2B5EF4-FFF2-40B4-BE49-F238E27FC236}">
                  <a16:creationId xmlns:a16="http://schemas.microsoft.com/office/drawing/2014/main" id="{CAAF936F-BE8D-A88E-650C-0BF3996D7A10}"/>
                </a:ext>
              </a:extLst>
            </p:cNvPr>
            <p:cNvSpPr>
              <a:spLocks noChangeArrowheads="1"/>
            </p:cNvSpPr>
            <p:nvPr/>
          </p:nvSpPr>
          <p:spPr bwMode="auto">
            <a:xfrm>
              <a:off x="5009" y="2748"/>
              <a:ext cx="124" cy="69"/>
            </a:xfrm>
            <a:prstGeom prst="roundRect">
              <a:avLst>
                <a:gd name="adj" fmla="val 50000"/>
              </a:avLst>
            </a:prstGeom>
            <a:solidFill>
              <a:srgbClr val="CF924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45" name="AutoShape 405">
              <a:extLst>
                <a:ext uri="{FF2B5EF4-FFF2-40B4-BE49-F238E27FC236}">
                  <a16:creationId xmlns:a16="http://schemas.microsoft.com/office/drawing/2014/main" id="{89C10D6C-55DB-C7E1-6DF7-C9FBE17D00F4}"/>
                </a:ext>
              </a:extLst>
            </p:cNvPr>
            <p:cNvSpPr>
              <a:spLocks noChangeArrowheads="1"/>
            </p:cNvSpPr>
            <p:nvPr/>
          </p:nvSpPr>
          <p:spPr bwMode="auto">
            <a:xfrm>
              <a:off x="4996" y="2734"/>
              <a:ext cx="151" cy="96"/>
            </a:xfrm>
            <a:prstGeom prst="roundRect">
              <a:avLst>
                <a:gd name="adj" fmla="val 39065"/>
              </a:avLst>
            </a:prstGeom>
            <a:noFill/>
            <a:ln w="53975">
              <a:solidFill>
                <a:srgbClr val="CF924C"/>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46" name="Rectangle 406">
              <a:extLst>
                <a:ext uri="{FF2B5EF4-FFF2-40B4-BE49-F238E27FC236}">
                  <a16:creationId xmlns:a16="http://schemas.microsoft.com/office/drawing/2014/main" id="{CB3201A7-6000-CAC7-55E7-6A1B34D58B75}"/>
                </a:ext>
              </a:extLst>
            </p:cNvPr>
            <p:cNvSpPr>
              <a:spLocks noChangeArrowheads="1"/>
            </p:cNvSpPr>
            <p:nvPr/>
          </p:nvSpPr>
          <p:spPr bwMode="auto">
            <a:xfrm>
              <a:off x="5037" y="2761"/>
              <a:ext cx="83" cy="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47" name="Rectangle 407">
              <a:extLst>
                <a:ext uri="{FF2B5EF4-FFF2-40B4-BE49-F238E27FC236}">
                  <a16:creationId xmlns:a16="http://schemas.microsoft.com/office/drawing/2014/main" id="{934B56D8-2A6C-0A45-D714-BD2C4D95480A}"/>
                </a:ext>
              </a:extLst>
            </p:cNvPr>
            <p:cNvSpPr>
              <a:spLocks noChangeArrowheads="1"/>
            </p:cNvSpPr>
            <p:nvPr/>
          </p:nvSpPr>
          <p:spPr bwMode="auto">
            <a:xfrm>
              <a:off x="5037" y="2761"/>
              <a:ext cx="96" cy="56"/>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48" name="Freeform 408">
              <a:extLst>
                <a:ext uri="{FF2B5EF4-FFF2-40B4-BE49-F238E27FC236}">
                  <a16:creationId xmlns:a16="http://schemas.microsoft.com/office/drawing/2014/main" id="{EFE94F89-FA46-F451-1B10-3D665AA324CA}"/>
                </a:ext>
              </a:extLst>
            </p:cNvPr>
            <p:cNvSpPr>
              <a:spLocks/>
            </p:cNvSpPr>
            <p:nvPr/>
          </p:nvSpPr>
          <p:spPr bwMode="auto">
            <a:xfrm>
              <a:off x="5147" y="2886"/>
              <a:ext cx="28" cy="41"/>
            </a:xfrm>
            <a:custGeom>
              <a:avLst/>
              <a:gdLst>
                <a:gd name="T0" fmla="*/ 14 w 28"/>
                <a:gd name="T1" fmla="*/ 0 h 41"/>
                <a:gd name="T2" fmla="*/ 14 w 28"/>
                <a:gd name="T3" fmla="*/ 0 h 41"/>
                <a:gd name="T4" fmla="*/ 28 w 28"/>
                <a:gd name="T5" fmla="*/ 13 h 41"/>
                <a:gd name="T6" fmla="*/ 28 w 28"/>
                <a:gd name="T7" fmla="*/ 27 h 41"/>
                <a:gd name="T8" fmla="*/ 14 w 28"/>
                <a:gd name="T9" fmla="*/ 41 h 41"/>
                <a:gd name="T10" fmla="*/ 14 w 28"/>
                <a:gd name="T11" fmla="*/ 41 h 41"/>
                <a:gd name="T12" fmla="*/ 0 w 28"/>
                <a:gd name="T13" fmla="*/ 27 h 41"/>
                <a:gd name="T14" fmla="*/ 0 w 28"/>
                <a:gd name="T15" fmla="*/ 13 h 41"/>
                <a:gd name="T16" fmla="*/ 0 w 28"/>
                <a:gd name="T17" fmla="*/ 0 h 41"/>
                <a:gd name="T18" fmla="*/ 14 w 28"/>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1"/>
                <a:gd name="T32" fmla="*/ 28 w 28"/>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1">
                  <a:moveTo>
                    <a:pt x="14" y="0"/>
                  </a:moveTo>
                  <a:lnTo>
                    <a:pt x="14" y="0"/>
                  </a:lnTo>
                  <a:lnTo>
                    <a:pt x="28" y="13"/>
                  </a:lnTo>
                  <a:lnTo>
                    <a:pt x="28" y="27"/>
                  </a:lnTo>
                  <a:lnTo>
                    <a:pt x="14" y="41"/>
                  </a:lnTo>
                  <a:lnTo>
                    <a:pt x="0" y="27"/>
                  </a:lnTo>
                  <a:lnTo>
                    <a:pt x="0" y="13"/>
                  </a:lnTo>
                  <a:lnTo>
                    <a:pt x="0" y="0"/>
                  </a:lnTo>
                  <a:lnTo>
                    <a:pt x="14" y="0"/>
                  </a:lnTo>
                  <a:close/>
                </a:path>
              </a:pathLst>
            </a:custGeom>
            <a:solidFill>
              <a:srgbClr val="CF924C"/>
            </a:solidFill>
            <a:ln w="31750">
              <a:solidFill>
                <a:srgbClr val="CF924C"/>
              </a:solidFill>
              <a:prstDash val="solid"/>
              <a:round/>
              <a:headEnd/>
              <a:tailEnd/>
            </a:ln>
          </p:spPr>
          <p:txBody>
            <a:bodyPr/>
            <a:lstStyle/>
            <a:p>
              <a:endParaRPr lang="en-US" sz="2400"/>
            </a:p>
          </p:txBody>
        </p:sp>
        <p:pic>
          <p:nvPicPr>
            <p:cNvPr id="36049" name="Picture 409">
              <a:extLst>
                <a:ext uri="{FF2B5EF4-FFF2-40B4-BE49-F238E27FC236}">
                  <a16:creationId xmlns:a16="http://schemas.microsoft.com/office/drawing/2014/main" id="{2FE241BC-7A92-9008-0270-732672B042F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7" y="2761"/>
              <a:ext cx="69"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050" name="Line 410">
              <a:extLst>
                <a:ext uri="{FF2B5EF4-FFF2-40B4-BE49-F238E27FC236}">
                  <a16:creationId xmlns:a16="http://schemas.microsoft.com/office/drawing/2014/main" id="{10361BA9-13A4-BA8B-4099-57884C723266}"/>
                </a:ext>
              </a:extLst>
            </p:cNvPr>
            <p:cNvSpPr>
              <a:spLocks noChangeShapeType="1"/>
            </p:cNvSpPr>
            <p:nvPr/>
          </p:nvSpPr>
          <p:spPr bwMode="auto">
            <a:xfrm>
              <a:off x="5147" y="2899"/>
              <a:ext cx="1"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51" name="Freeform 411">
              <a:extLst>
                <a:ext uri="{FF2B5EF4-FFF2-40B4-BE49-F238E27FC236}">
                  <a16:creationId xmlns:a16="http://schemas.microsoft.com/office/drawing/2014/main" id="{EE5B6FF4-17CA-B011-3936-349F10C6DDFD}"/>
                </a:ext>
              </a:extLst>
            </p:cNvPr>
            <p:cNvSpPr>
              <a:spLocks/>
            </p:cNvSpPr>
            <p:nvPr/>
          </p:nvSpPr>
          <p:spPr bwMode="auto">
            <a:xfrm>
              <a:off x="5161" y="2899"/>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52" name="Rectangle 412">
              <a:extLst>
                <a:ext uri="{FF2B5EF4-FFF2-40B4-BE49-F238E27FC236}">
                  <a16:creationId xmlns:a16="http://schemas.microsoft.com/office/drawing/2014/main" id="{5767DF19-2836-20CF-6F2D-C6F860C3BF91}"/>
                </a:ext>
              </a:extLst>
            </p:cNvPr>
            <p:cNvSpPr>
              <a:spLocks noChangeArrowheads="1"/>
            </p:cNvSpPr>
            <p:nvPr/>
          </p:nvSpPr>
          <p:spPr bwMode="auto">
            <a:xfrm>
              <a:off x="5023" y="2817"/>
              <a:ext cx="97" cy="27"/>
            </a:xfrm>
            <a:prstGeom prst="rect">
              <a:avLst/>
            </a:prstGeom>
            <a:solidFill>
              <a:srgbClr val="CF924C"/>
            </a:solidFill>
            <a:ln w="31750">
              <a:solidFill>
                <a:srgbClr val="CF924C"/>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53" name="Freeform 413">
              <a:extLst>
                <a:ext uri="{FF2B5EF4-FFF2-40B4-BE49-F238E27FC236}">
                  <a16:creationId xmlns:a16="http://schemas.microsoft.com/office/drawing/2014/main" id="{047836F7-AA39-7755-392C-F76574084958}"/>
                </a:ext>
              </a:extLst>
            </p:cNvPr>
            <p:cNvSpPr>
              <a:spLocks/>
            </p:cNvSpPr>
            <p:nvPr/>
          </p:nvSpPr>
          <p:spPr bwMode="auto">
            <a:xfrm>
              <a:off x="5009" y="2844"/>
              <a:ext cx="124" cy="28"/>
            </a:xfrm>
            <a:custGeom>
              <a:avLst/>
              <a:gdLst>
                <a:gd name="T0" fmla="*/ 14 w 124"/>
                <a:gd name="T1" fmla="*/ 0 h 28"/>
                <a:gd name="T2" fmla="*/ 0 w 124"/>
                <a:gd name="T3" fmla="*/ 28 h 28"/>
                <a:gd name="T4" fmla="*/ 124 w 124"/>
                <a:gd name="T5" fmla="*/ 28 h 28"/>
                <a:gd name="T6" fmla="*/ 124 w 124"/>
                <a:gd name="T7" fmla="*/ 0 h 28"/>
                <a:gd name="T8" fmla="*/ 14 w 124"/>
                <a:gd name="T9" fmla="*/ 0 h 28"/>
                <a:gd name="T10" fmla="*/ 0 60000 65536"/>
                <a:gd name="T11" fmla="*/ 0 60000 65536"/>
                <a:gd name="T12" fmla="*/ 0 60000 65536"/>
                <a:gd name="T13" fmla="*/ 0 60000 65536"/>
                <a:gd name="T14" fmla="*/ 0 60000 65536"/>
                <a:gd name="T15" fmla="*/ 0 w 124"/>
                <a:gd name="T16" fmla="*/ 0 h 28"/>
                <a:gd name="T17" fmla="*/ 124 w 124"/>
                <a:gd name="T18" fmla="*/ 28 h 28"/>
              </a:gdLst>
              <a:ahLst/>
              <a:cxnLst>
                <a:cxn ang="T10">
                  <a:pos x="T0" y="T1"/>
                </a:cxn>
                <a:cxn ang="T11">
                  <a:pos x="T2" y="T3"/>
                </a:cxn>
                <a:cxn ang="T12">
                  <a:pos x="T4" y="T5"/>
                </a:cxn>
                <a:cxn ang="T13">
                  <a:pos x="T6" y="T7"/>
                </a:cxn>
                <a:cxn ang="T14">
                  <a:pos x="T8" y="T9"/>
                </a:cxn>
              </a:cxnLst>
              <a:rect l="T15" t="T16" r="T17" b="T18"/>
              <a:pathLst>
                <a:path w="124" h="28">
                  <a:moveTo>
                    <a:pt x="14" y="0"/>
                  </a:moveTo>
                  <a:lnTo>
                    <a:pt x="0" y="28"/>
                  </a:lnTo>
                  <a:lnTo>
                    <a:pt x="124" y="28"/>
                  </a:lnTo>
                  <a:lnTo>
                    <a:pt x="124"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54" name="Line 414">
              <a:extLst>
                <a:ext uri="{FF2B5EF4-FFF2-40B4-BE49-F238E27FC236}">
                  <a16:creationId xmlns:a16="http://schemas.microsoft.com/office/drawing/2014/main" id="{20547D55-E6AE-BFF1-380B-C958477E0922}"/>
                </a:ext>
              </a:extLst>
            </p:cNvPr>
            <p:cNvSpPr>
              <a:spLocks noChangeShapeType="1"/>
            </p:cNvSpPr>
            <p:nvPr/>
          </p:nvSpPr>
          <p:spPr bwMode="auto">
            <a:xfrm>
              <a:off x="5023" y="2858"/>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55" name="Line 415">
              <a:extLst>
                <a:ext uri="{FF2B5EF4-FFF2-40B4-BE49-F238E27FC236}">
                  <a16:creationId xmlns:a16="http://schemas.microsoft.com/office/drawing/2014/main" id="{FFA43D38-2A1A-81DD-6D4D-36CFA0EF3854}"/>
                </a:ext>
              </a:extLst>
            </p:cNvPr>
            <p:cNvSpPr>
              <a:spLocks noChangeShapeType="1"/>
            </p:cNvSpPr>
            <p:nvPr/>
          </p:nvSpPr>
          <p:spPr bwMode="auto">
            <a:xfrm>
              <a:off x="5037" y="2844"/>
              <a:ext cx="8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56" name="Line 416">
              <a:extLst>
                <a:ext uri="{FF2B5EF4-FFF2-40B4-BE49-F238E27FC236}">
                  <a16:creationId xmlns:a16="http://schemas.microsoft.com/office/drawing/2014/main" id="{D05EFA5E-0C11-805A-00C4-65318637A94A}"/>
                </a:ext>
              </a:extLst>
            </p:cNvPr>
            <p:cNvSpPr>
              <a:spLocks noChangeShapeType="1"/>
            </p:cNvSpPr>
            <p:nvPr/>
          </p:nvSpPr>
          <p:spPr bwMode="auto">
            <a:xfrm>
              <a:off x="5023" y="2858"/>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57" name="Line 417">
              <a:extLst>
                <a:ext uri="{FF2B5EF4-FFF2-40B4-BE49-F238E27FC236}">
                  <a16:creationId xmlns:a16="http://schemas.microsoft.com/office/drawing/2014/main" id="{C91EA693-B39A-0174-1DCF-2ABBCCFACA28}"/>
                </a:ext>
              </a:extLst>
            </p:cNvPr>
            <p:cNvSpPr>
              <a:spLocks noChangeShapeType="1"/>
            </p:cNvSpPr>
            <p:nvPr/>
          </p:nvSpPr>
          <p:spPr bwMode="auto">
            <a:xfrm>
              <a:off x="5051" y="2858"/>
              <a:ext cx="55"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58" name="Freeform 418">
              <a:extLst>
                <a:ext uri="{FF2B5EF4-FFF2-40B4-BE49-F238E27FC236}">
                  <a16:creationId xmlns:a16="http://schemas.microsoft.com/office/drawing/2014/main" id="{3628DBBD-A7A8-3722-A454-B5E0F2C7A70A}"/>
                </a:ext>
              </a:extLst>
            </p:cNvPr>
            <p:cNvSpPr>
              <a:spLocks/>
            </p:cNvSpPr>
            <p:nvPr/>
          </p:nvSpPr>
          <p:spPr bwMode="auto">
            <a:xfrm>
              <a:off x="5092" y="2858"/>
              <a:ext cx="41" cy="1"/>
            </a:xfrm>
            <a:custGeom>
              <a:avLst/>
              <a:gdLst>
                <a:gd name="T0" fmla="*/ 0 w 41"/>
                <a:gd name="T1" fmla="*/ 0 h 1"/>
                <a:gd name="T2" fmla="*/ 28 w 41"/>
                <a:gd name="T3" fmla="*/ 0 h 1"/>
                <a:gd name="T4" fmla="*/ 41 w 41"/>
                <a:gd name="T5" fmla="*/ 0 h 1"/>
                <a:gd name="T6" fmla="*/ 0 60000 65536"/>
                <a:gd name="T7" fmla="*/ 0 60000 65536"/>
                <a:gd name="T8" fmla="*/ 0 60000 65536"/>
                <a:gd name="T9" fmla="*/ 0 w 41"/>
                <a:gd name="T10" fmla="*/ 0 h 1"/>
                <a:gd name="T11" fmla="*/ 41 w 41"/>
                <a:gd name="T12" fmla="*/ 1 h 1"/>
              </a:gdLst>
              <a:ahLst/>
              <a:cxnLst>
                <a:cxn ang="T6">
                  <a:pos x="T0" y="T1"/>
                </a:cxn>
                <a:cxn ang="T7">
                  <a:pos x="T2" y="T3"/>
                </a:cxn>
                <a:cxn ang="T8">
                  <a:pos x="T4" y="T5"/>
                </a:cxn>
              </a:cxnLst>
              <a:rect l="T9" t="T10" r="T11" b="T12"/>
              <a:pathLst>
                <a:path w="41" h="1">
                  <a:moveTo>
                    <a:pt x="0" y="0"/>
                  </a:moveTo>
                  <a:lnTo>
                    <a:pt x="28" y="0"/>
                  </a:lnTo>
                  <a:lnTo>
                    <a:pt x="41" y="0"/>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59" name="Rectangle 419">
              <a:extLst>
                <a:ext uri="{FF2B5EF4-FFF2-40B4-BE49-F238E27FC236}">
                  <a16:creationId xmlns:a16="http://schemas.microsoft.com/office/drawing/2014/main" id="{579379E5-23FF-EB4D-F323-F952BA6CCF58}"/>
                </a:ext>
              </a:extLst>
            </p:cNvPr>
            <p:cNvSpPr>
              <a:spLocks noChangeArrowheads="1"/>
            </p:cNvSpPr>
            <p:nvPr/>
          </p:nvSpPr>
          <p:spPr bwMode="auto">
            <a:xfrm>
              <a:off x="5064" y="2748"/>
              <a:ext cx="28"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60" name="Rectangle 420">
              <a:extLst>
                <a:ext uri="{FF2B5EF4-FFF2-40B4-BE49-F238E27FC236}">
                  <a16:creationId xmlns:a16="http://schemas.microsoft.com/office/drawing/2014/main" id="{BD3FB3BF-FA57-C4B0-9911-39F9C6EF3C8D}"/>
                </a:ext>
              </a:extLst>
            </p:cNvPr>
            <p:cNvSpPr>
              <a:spLocks noChangeArrowheads="1"/>
            </p:cNvSpPr>
            <p:nvPr/>
          </p:nvSpPr>
          <p:spPr bwMode="auto">
            <a:xfrm>
              <a:off x="5064" y="2748"/>
              <a:ext cx="42"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61" name="Freeform 421">
              <a:extLst>
                <a:ext uri="{FF2B5EF4-FFF2-40B4-BE49-F238E27FC236}">
                  <a16:creationId xmlns:a16="http://schemas.microsoft.com/office/drawing/2014/main" id="{959C4D6C-E3E1-A284-FE8D-1E295F9D7E25}"/>
                </a:ext>
              </a:extLst>
            </p:cNvPr>
            <p:cNvSpPr>
              <a:spLocks/>
            </p:cNvSpPr>
            <p:nvPr/>
          </p:nvSpPr>
          <p:spPr bwMode="auto">
            <a:xfrm>
              <a:off x="5299" y="2830"/>
              <a:ext cx="41" cy="69"/>
            </a:xfrm>
            <a:custGeom>
              <a:avLst/>
              <a:gdLst>
                <a:gd name="T0" fmla="*/ 0 w 41"/>
                <a:gd name="T1" fmla="*/ 0 h 69"/>
                <a:gd name="T2" fmla="*/ 41 w 41"/>
                <a:gd name="T3" fmla="*/ 14 h 69"/>
                <a:gd name="T4" fmla="*/ 41 w 41"/>
                <a:gd name="T5" fmla="*/ 69 h 69"/>
                <a:gd name="T6" fmla="*/ 0 60000 65536"/>
                <a:gd name="T7" fmla="*/ 0 60000 65536"/>
                <a:gd name="T8" fmla="*/ 0 60000 65536"/>
                <a:gd name="T9" fmla="*/ 0 w 41"/>
                <a:gd name="T10" fmla="*/ 0 h 69"/>
                <a:gd name="T11" fmla="*/ 41 w 41"/>
                <a:gd name="T12" fmla="*/ 69 h 69"/>
              </a:gdLst>
              <a:ahLst/>
              <a:cxnLst>
                <a:cxn ang="T6">
                  <a:pos x="T0" y="T1"/>
                </a:cxn>
                <a:cxn ang="T7">
                  <a:pos x="T2" y="T3"/>
                </a:cxn>
                <a:cxn ang="T8">
                  <a:pos x="T4" y="T5"/>
                </a:cxn>
              </a:cxnLst>
              <a:rect l="T9" t="T10" r="T11" b="T12"/>
              <a:pathLst>
                <a:path w="41" h="69">
                  <a:moveTo>
                    <a:pt x="0" y="0"/>
                  </a:moveTo>
                  <a:lnTo>
                    <a:pt x="41" y="14"/>
                  </a:lnTo>
                  <a:lnTo>
                    <a:pt x="41"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62" name="AutoShape 422">
              <a:extLst>
                <a:ext uri="{FF2B5EF4-FFF2-40B4-BE49-F238E27FC236}">
                  <a16:creationId xmlns:a16="http://schemas.microsoft.com/office/drawing/2014/main" id="{1EA52FFF-7D18-B7E8-49BC-3F0A29C2B24B}"/>
                </a:ext>
              </a:extLst>
            </p:cNvPr>
            <p:cNvSpPr>
              <a:spLocks noChangeArrowheads="1"/>
            </p:cNvSpPr>
            <p:nvPr/>
          </p:nvSpPr>
          <p:spPr bwMode="auto">
            <a:xfrm>
              <a:off x="5189" y="2748"/>
              <a:ext cx="124" cy="69"/>
            </a:xfrm>
            <a:prstGeom prst="roundRect">
              <a:avLst>
                <a:gd name="adj" fmla="val 50000"/>
              </a:avLst>
            </a:prstGeom>
            <a:solidFill>
              <a:srgbClr val="CF924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63" name="AutoShape 423">
              <a:extLst>
                <a:ext uri="{FF2B5EF4-FFF2-40B4-BE49-F238E27FC236}">
                  <a16:creationId xmlns:a16="http://schemas.microsoft.com/office/drawing/2014/main" id="{D29E4936-3F4A-C7A6-2E86-09951DAC56F7}"/>
                </a:ext>
              </a:extLst>
            </p:cNvPr>
            <p:cNvSpPr>
              <a:spLocks noChangeArrowheads="1"/>
            </p:cNvSpPr>
            <p:nvPr/>
          </p:nvSpPr>
          <p:spPr bwMode="auto">
            <a:xfrm>
              <a:off x="5175" y="2734"/>
              <a:ext cx="152" cy="96"/>
            </a:xfrm>
            <a:prstGeom prst="roundRect">
              <a:avLst>
                <a:gd name="adj" fmla="val 39065"/>
              </a:avLst>
            </a:prstGeom>
            <a:noFill/>
            <a:ln w="53975">
              <a:solidFill>
                <a:srgbClr val="CF924C"/>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64" name="Rectangle 424">
              <a:extLst>
                <a:ext uri="{FF2B5EF4-FFF2-40B4-BE49-F238E27FC236}">
                  <a16:creationId xmlns:a16="http://schemas.microsoft.com/office/drawing/2014/main" id="{E5CF9D5D-3987-B6B4-01F8-B17570353824}"/>
                </a:ext>
              </a:extLst>
            </p:cNvPr>
            <p:cNvSpPr>
              <a:spLocks noChangeArrowheads="1"/>
            </p:cNvSpPr>
            <p:nvPr/>
          </p:nvSpPr>
          <p:spPr bwMode="auto">
            <a:xfrm>
              <a:off x="5216" y="2761"/>
              <a:ext cx="83" cy="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65" name="Rectangle 425">
              <a:extLst>
                <a:ext uri="{FF2B5EF4-FFF2-40B4-BE49-F238E27FC236}">
                  <a16:creationId xmlns:a16="http://schemas.microsoft.com/office/drawing/2014/main" id="{B293061D-9310-ADE0-B78B-DBDE6578327E}"/>
                </a:ext>
              </a:extLst>
            </p:cNvPr>
            <p:cNvSpPr>
              <a:spLocks noChangeArrowheads="1"/>
            </p:cNvSpPr>
            <p:nvPr/>
          </p:nvSpPr>
          <p:spPr bwMode="auto">
            <a:xfrm>
              <a:off x="5216" y="2761"/>
              <a:ext cx="97" cy="56"/>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66" name="Freeform 426">
              <a:extLst>
                <a:ext uri="{FF2B5EF4-FFF2-40B4-BE49-F238E27FC236}">
                  <a16:creationId xmlns:a16="http://schemas.microsoft.com/office/drawing/2014/main" id="{7F39E886-46B7-89D0-8B8A-127568AC5988}"/>
                </a:ext>
              </a:extLst>
            </p:cNvPr>
            <p:cNvSpPr>
              <a:spLocks/>
            </p:cNvSpPr>
            <p:nvPr/>
          </p:nvSpPr>
          <p:spPr bwMode="auto">
            <a:xfrm>
              <a:off x="5327" y="2886"/>
              <a:ext cx="27" cy="41"/>
            </a:xfrm>
            <a:custGeom>
              <a:avLst/>
              <a:gdLst>
                <a:gd name="T0" fmla="*/ 13 w 27"/>
                <a:gd name="T1" fmla="*/ 0 h 41"/>
                <a:gd name="T2" fmla="*/ 13 w 27"/>
                <a:gd name="T3" fmla="*/ 0 h 41"/>
                <a:gd name="T4" fmla="*/ 27 w 27"/>
                <a:gd name="T5" fmla="*/ 13 h 41"/>
                <a:gd name="T6" fmla="*/ 27 w 27"/>
                <a:gd name="T7" fmla="*/ 27 h 41"/>
                <a:gd name="T8" fmla="*/ 13 w 27"/>
                <a:gd name="T9" fmla="*/ 41 h 41"/>
                <a:gd name="T10" fmla="*/ 13 w 27"/>
                <a:gd name="T11" fmla="*/ 41 h 41"/>
                <a:gd name="T12" fmla="*/ 0 w 27"/>
                <a:gd name="T13" fmla="*/ 27 h 41"/>
                <a:gd name="T14" fmla="*/ 0 w 27"/>
                <a:gd name="T15" fmla="*/ 13 h 41"/>
                <a:gd name="T16" fmla="*/ 0 w 27"/>
                <a:gd name="T17" fmla="*/ 0 h 41"/>
                <a:gd name="T18" fmla="*/ 13 w 27"/>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41"/>
                <a:gd name="T32" fmla="*/ 27 w 27"/>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41">
                  <a:moveTo>
                    <a:pt x="13" y="0"/>
                  </a:moveTo>
                  <a:lnTo>
                    <a:pt x="13" y="0"/>
                  </a:lnTo>
                  <a:lnTo>
                    <a:pt x="27" y="13"/>
                  </a:lnTo>
                  <a:lnTo>
                    <a:pt x="27" y="27"/>
                  </a:lnTo>
                  <a:lnTo>
                    <a:pt x="13" y="41"/>
                  </a:lnTo>
                  <a:lnTo>
                    <a:pt x="0" y="27"/>
                  </a:lnTo>
                  <a:lnTo>
                    <a:pt x="0" y="13"/>
                  </a:lnTo>
                  <a:lnTo>
                    <a:pt x="0" y="0"/>
                  </a:lnTo>
                  <a:lnTo>
                    <a:pt x="13" y="0"/>
                  </a:lnTo>
                  <a:close/>
                </a:path>
              </a:pathLst>
            </a:custGeom>
            <a:solidFill>
              <a:srgbClr val="CF924C"/>
            </a:solidFill>
            <a:ln w="31750">
              <a:solidFill>
                <a:srgbClr val="CF924C"/>
              </a:solidFill>
              <a:prstDash val="solid"/>
              <a:round/>
              <a:headEnd/>
              <a:tailEnd/>
            </a:ln>
          </p:spPr>
          <p:txBody>
            <a:bodyPr/>
            <a:lstStyle/>
            <a:p>
              <a:endParaRPr lang="en-US" sz="2400"/>
            </a:p>
          </p:txBody>
        </p:sp>
        <p:pic>
          <p:nvPicPr>
            <p:cNvPr id="36067" name="Picture 427">
              <a:extLst>
                <a:ext uri="{FF2B5EF4-FFF2-40B4-BE49-F238E27FC236}">
                  <a16:creationId xmlns:a16="http://schemas.microsoft.com/office/drawing/2014/main" id="{B57E8C39-9D75-226C-11CC-1D66876ADA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16" y="2761"/>
              <a:ext cx="69"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068" name="Line 428">
              <a:extLst>
                <a:ext uri="{FF2B5EF4-FFF2-40B4-BE49-F238E27FC236}">
                  <a16:creationId xmlns:a16="http://schemas.microsoft.com/office/drawing/2014/main" id="{F3298F81-954F-CCD9-BA9A-BD4E94DE1E12}"/>
                </a:ext>
              </a:extLst>
            </p:cNvPr>
            <p:cNvSpPr>
              <a:spLocks noChangeShapeType="1"/>
            </p:cNvSpPr>
            <p:nvPr/>
          </p:nvSpPr>
          <p:spPr bwMode="auto">
            <a:xfrm>
              <a:off x="5327" y="2899"/>
              <a:ext cx="1"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69" name="Freeform 429">
              <a:extLst>
                <a:ext uri="{FF2B5EF4-FFF2-40B4-BE49-F238E27FC236}">
                  <a16:creationId xmlns:a16="http://schemas.microsoft.com/office/drawing/2014/main" id="{BDAB6876-83A1-7918-0CF7-2249CFAEF0A7}"/>
                </a:ext>
              </a:extLst>
            </p:cNvPr>
            <p:cNvSpPr>
              <a:spLocks/>
            </p:cNvSpPr>
            <p:nvPr/>
          </p:nvSpPr>
          <p:spPr bwMode="auto">
            <a:xfrm>
              <a:off x="5340" y="2899"/>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70" name="Rectangle 430">
              <a:extLst>
                <a:ext uri="{FF2B5EF4-FFF2-40B4-BE49-F238E27FC236}">
                  <a16:creationId xmlns:a16="http://schemas.microsoft.com/office/drawing/2014/main" id="{CDF78226-D2E7-55DC-73FE-208C49507B77}"/>
                </a:ext>
              </a:extLst>
            </p:cNvPr>
            <p:cNvSpPr>
              <a:spLocks noChangeArrowheads="1"/>
            </p:cNvSpPr>
            <p:nvPr/>
          </p:nvSpPr>
          <p:spPr bwMode="auto">
            <a:xfrm>
              <a:off x="5202" y="2817"/>
              <a:ext cx="97" cy="27"/>
            </a:xfrm>
            <a:prstGeom prst="rect">
              <a:avLst/>
            </a:prstGeom>
            <a:solidFill>
              <a:srgbClr val="CF924C"/>
            </a:solidFill>
            <a:ln w="31750">
              <a:solidFill>
                <a:srgbClr val="CF924C"/>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71" name="Freeform 431">
              <a:extLst>
                <a:ext uri="{FF2B5EF4-FFF2-40B4-BE49-F238E27FC236}">
                  <a16:creationId xmlns:a16="http://schemas.microsoft.com/office/drawing/2014/main" id="{617DE660-67A3-C13B-C482-BF128FEAABFB}"/>
                </a:ext>
              </a:extLst>
            </p:cNvPr>
            <p:cNvSpPr>
              <a:spLocks/>
            </p:cNvSpPr>
            <p:nvPr/>
          </p:nvSpPr>
          <p:spPr bwMode="auto">
            <a:xfrm>
              <a:off x="5189" y="2844"/>
              <a:ext cx="124" cy="28"/>
            </a:xfrm>
            <a:custGeom>
              <a:avLst/>
              <a:gdLst>
                <a:gd name="T0" fmla="*/ 13 w 124"/>
                <a:gd name="T1" fmla="*/ 0 h 28"/>
                <a:gd name="T2" fmla="*/ 0 w 124"/>
                <a:gd name="T3" fmla="*/ 28 h 28"/>
                <a:gd name="T4" fmla="*/ 124 w 124"/>
                <a:gd name="T5" fmla="*/ 28 h 28"/>
                <a:gd name="T6" fmla="*/ 124 w 124"/>
                <a:gd name="T7" fmla="*/ 0 h 28"/>
                <a:gd name="T8" fmla="*/ 13 w 124"/>
                <a:gd name="T9" fmla="*/ 0 h 28"/>
                <a:gd name="T10" fmla="*/ 0 60000 65536"/>
                <a:gd name="T11" fmla="*/ 0 60000 65536"/>
                <a:gd name="T12" fmla="*/ 0 60000 65536"/>
                <a:gd name="T13" fmla="*/ 0 60000 65536"/>
                <a:gd name="T14" fmla="*/ 0 60000 65536"/>
                <a:gd name="T15" fmla="*/ 0 w 124"/>
                <a:gd name="T16" fmla="*/ 0 h 28"/>
                <a:gd name="T17" fmla="*/ 124 w 124"/>
                <a:gd name="T18" fmla="*/ 28 h 28"/>
              </a:gdLst>
              <a:ahLst/>
              <a:cxnLst>
                <a:cxn ang="T10">
                  <a:pos x="T0" y="T1"/>
                </a:cxn>
                <a:cxn ang="T11">
                  <a:pos x="T2" y="T3"/>
                </a:cxn>
                <a:cxn ang="T12">
                  <a:pos x="T4" y="T5"/>
                </a:cxn>
                <a:cxn ang="T13">
                  <a:pos x="T6" y="T7"/>
                </a:cxn>
                <a:cxn ang="T14">
                  <a:pos x="T8" y="T9"/>
                </a:cxn>
              </a:cxnLst>
              <a:rect l="T15" t="T16" r="T17" b="T18"/>
              <a:pathLst>
                <a:path w="124" h="28">
                  <a:moveTo>
                    <a:pt x="13" y="0"/>
                  </a:moveTo>
                  <a:lnTo>
                    <a:pt x="0" y="28"/>
                  </a:lnTo>
                  <a:lnTo>
                    <a:pt x="124" y="28"/>
                  </a:lnTo>
                  <a:lnTo>
                    <a:pt x="124" y="0"/>
                  </a:lnTo>
                  <a:lnTo>
                    <a:pt x="13"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72" name="Line 432">
              <a:extLst>
                <a:ext uri="{FF2B5EF4-FFF2-40B4-BE49-F238E27FC236}">
                  <a16:creationId xmlns:a16="http://schemas.microsoft.com/office/drawing/2014/main" id="{0FB86284-27E9-A7FC-EA35-48AB636C0954}"/>
                </a:ext>
              </a:extLst>
            </p:cNvPr>
            <p:cNvSpPr>
              <a:spLocks noChangeShapeType="1"/>
            </p:cNvSpPr>
            <p:nvPr/>
          </p:nvSpPr>
          <p:spPr bwMode="auto">
            <a:xfrm>
              <a:off x="5202" y="2858"/>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73" name="Line 433">
              <a:extLst>
                <a:ext uri="{FF2B5EF4-FFF2-40B4-BE49-F238E27FC236}">
                  <a16:creationId xmlns:a16="http://schemas.microsoft.com/office/drawing/2014/main" id="{689FF56F-FC42-7077-DCC0-760124B85605}"/>
                </a:ext>
              </a:extLst>
            </p:cNvPr>
            <p:cNvSpPr>
              <a:spLocks noChangeShapeType="1"/>
            </p:cNvSpPr>
            <p:nvPr/>
          </p:nvSpPr>
          <p:spPr bwMode="auto">
            <a:xfrm>
              <a:off x="5216" y="2844"/>
              <a:ext cx="8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74" name="Line 434">
              <a:extLst>
                <a:ext uri="{FF2B5EF4-FFF2-40B4-BE49-F238E27FC236}">
                  <a16:creationId xmlns:a16="http://schemas.microsoft.com/office/drawing/2014/main" id="{3EAF150F-740D-A345-9B7A-C26466B58A2A}"/>
                </a:ext>
              </a:extLst>
            </p:cNvPr>
            <p:cNvSpPr>
              <a:spLocks noChangeShapeType="1"/>
            </p:cNvSpPr>
            <p:nvPr/>
          </p:nvSpPr>
          <p:spPr bwMode="auto">
            <a:xfrm>
              <a:off x="5202" y="2858"/>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75" name="Line 435">
              <a:extLst>
                <a:ext uri="{FF2B5EF4-FFF2-40B4-BE49-F238E27FC236}">
                  <a16:creationId xmlns:a16="http://schemas.microsoft.com/office/drawing/2014/main" id="{FDCA2736-3340-CFBA-FD48-06810456DB0F}"/>
                </a:ext>
              </a:extLst>
            </p:cNvPr>
            <p:cNvSpPr>
              <a:spLocks noChangeShapeType="1"/>
            </p:cNvSpPr>
            <p:nvPr/>
          </p:nvSpPr>
          <p:spPr bwMode="auto">
            <a:xfrm>
              <a:off x="5230" y="2858"/>
              <a:ext cx="55"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76" name="Freeform 436">
              <a:extLst>
                <a:ext uri="{FF2B5EF4-FFF2-40B4-BE49-F238E27FC236}">
                  <a16:creationId xmlns:a16="http://schemas.microsoft.com/office/drawing/2014/main" id="{19CEAA64-E0A7-7241-BC2E-AED9B979758C}"/>
                </a:ext>
              </a:extLst>
            </p:cNvPr>
            <p:cNvSpPr>
              <a:spLocks/>
            </p:cNvSpPr>
            <p:nvPr/>
          </p:nvSpPr>
          <p:spPr bwMode="auto">
            <a:xfrm>
              <a:off x="5271" y="2858"/>
              <a:ext cx="42" cy="1"/>
            </a:xfrm>
            <a:custGeom>
              <a:avLst/>
              <a:gdLst>
                <a:gd name="T0" fmla="*/ 0 w 42"/>
                <a:gd name="T1" fmla="*/ 0 h 1"/>
                <a:gd name="T2" fmla="*/ 28 w 42"/>
                <a:gd name="T3" fmla="*/ 0 h 1"/>
                <a:gd name="T4" fmla="*/ 42 w 42"/>
                <a:gd name="T5" fmla="*/ 0 h 1"/>
                <a:gd name="T6" fmla="*/ 0 60000 65536"/>
                <a:gd name="T7" fmla="*/ 0 60000 65536"/>
                <a:gd name="T8" fmla="*/ 0 60000 65536"/>
                <a:gd name="T9" fmla="*/ 0 w 42"/>
                <a:gd name="T10" fmla="*/ 0 h 1"/>
                <a:gd name="T11" fmla="*/ 42 w 42"/>
                <a:gd name="T12" fmla="*/ 1 h 1"/>
              </a:gdLst>
              <a:ahLst/>
              <a:cxnLst>
                <a:cxn ang="T6">
                  <a:pos x="T0" y="T1"/>
                </a:cxn>
                <a:cxn ang="T7">
                  <a:pos x="T2" y="T3"/>
                </a:cxn>
                <a:cxn ang="T8">
                  <a:pos x="T4" y="T5"/>
                </a:cxn>
              </a:cxnLst>
              <a:rect l="T9" t="T10" r="T11" b="T12"/>
              <a:pathLst>
                <a:path w="42" h="1">
                  <a:moveTo>
                    <a:pt x="0" y="0"/>
                  </a:moveTo>
                  <a:lnTo>
                    <a:pt x="28" y="0"/>
                  </a:lnTo>
                  <a:lnTo>
                    <a:pt x="42" y="0"/>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77" name="Rectangle 437">
              <a:extLst>
                <a:ext uri="{FF2B5EF4-FFF2-40B4-BE49-F238E27FC236}">
                  <a16:creationId xmlns:a16="http://schemas.microsoft.com/office/drawing/2014/main" id="{148612E6-EBCA-38B1-ACBA-70C1CC4B7400}"/>
                </a:ext>
              </a:extLst>
            </p:cNvPr>
            <p:cNvSpPr>
              <a:spLocks noChangeArrowheads="1"/>
            </p:cNvSpPr>
            <p:nvPr/>
          </p:nvSpPr>
          <p:spPr bwMode="auto">
            <a:xfrm>
              <a:off x="5244" y="2748"/>
              <a:ext cx="27"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78" name="Rectangle 438">
              <a:extLst>
                <a:ext uri="{FF2B5EF4-FFF2-40B4-BE49-F238E27FC236}">
                  <a16:creationId xmlns:a16="http://schemas.microsoft.com/office/drawing/2014/main" id="{5E6EB262-1CC5-DA41-7DC5-5B86DD659D7C}"/>
                </a:ext>
              </a:extLst>
            </p:cNvPr>
            <p:cNvSpPr>
              <a:spLocks noChangeArrowheads="1"/>
            </p:cNvSpPr>
            <p:nvPr/>
          </p:nvSpPr>
          <p:spPr bwMode="auto">
            <a:xfrm>
              <a:off x="5244" y="2748"/>
              <a:ext cx="41"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79" name="Freeform 439">
              <a:extLst>
                <a:ext uri="{FF2B5EF4-FFF2-40B4-BE49-F238E27FC236}">
                  <a16:creationId xmlns:a16="http://schemas.microsoft.com/office/drawing/2014/main" id="{943BB994-E071-3DC8-F510-744DCC715857}"/>
                </a:ext>
              </a:extLst>
            </p:cNvPr>
            <p:cNvSpPr>
              <a:spLocks/>
            </p:cNvSpPr>
            <p:nvPr/>
          </p:nvSpPr>
          <p:spPr bwMode="auto">
            <a:xfrm>
              <a:off x="5478" y="2830"/>
              <a:ext cx="42" cy="69"/>
            </a:xfrm>
            <a:custGeom>
              <a:avLst/>
              <a:gdLst>
                <a:gd name="T0" fmla="*/ 0 w 42"/>
                <a:gd name="T1" fmla="*/ 0 h 69"/>
                <a:gd name="T2" fmla="*/ 42 w 42"/>
                <a:gd name="T3" fmla="*/ 14 h 69"/>
                <a:gd name="T4" fmla="*/ 42 w 42"/>
                <a:gd name="T5" fmla="*/ 69 h 69"/>
                <a:gd name="T6" fmla="*/ 0 60000 65536"/>
                <a:gd name="T7" fmla="*/ 0 60000 65536"/>
                <a:gd name="T8" fmla="*/ 0 60000 65536"/>
                <a:gd name="T9" fmla="*/ 0 w 42"/>
                <a:gd name="T10" fmla="*/ 0 h 69"/>
                <a:gd name="T11" fmla="*/ 42 w 42"/>
                <a:gd name="T12" fmla="*/ 69 h 69"/>
              </a:gdLst>
              <a:ahLst/>
              <a:cxnLst>
                <a:cxn ang="T6">
                  <a:pos x="T0" y="T1"/>
                </a:cxn>
                <a:cxn ang="T7">
                  <a:pos x="T2" y="T3"/>
                </a:cxn>
                <a:cxn ang="T8">
                  <a:pos x="T4" y="T5"/>
                </a:cxn>
              </a:cxnLst>
              <a:rect l="T9" t="T10" r="T11" b="T12"/>
              <a:pathLst>
                <a:path w="42" h="69">
                  <a:moveTo>
                    <a:pt x="0" y="0"/>
                  </a:moveTo>
                  <a:lnTo>
                    <a:pt x="42" y="14"/>
                  </a:lnTo>
                  <a:lnTo>
                    <a:pt x="42"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80" name="AutoShape 440">
              <a:extLst>
                <a:ext uri="{FF2B5EF4-FFF2-40B4-BE49-F238E27FC236}">
                  <a16:creationId xmlns:a16="http://schemas.microsoft.com/office/drawing/2014/main" id="{0BF71FF3-46F3-CA5D-D428-A2EF96975D2D}"/>
                </a:ext>
              </a:extLst>
            </p:cNvPr>
            <p:cNvSpPr>
              <a:spLocks noChangeArrowheads="1"/>
            </p:cNvSpPr>
            <p:nvPr/>
          </p:nvSpPr>
          <p:spPr bwMode="auto">
            <a:xfrm>
              <a:off x="5368" y="2748"/>
              <a:ext cx="124" cy="69"/>
            </a:xfrm>
            <a:prstGeom prst="roundRect">
              <a:avLst>
                <a:gd name="adj" fmla="val 50000"/>
              </a:avLst>
            </a:prstGeom>
            <a:solidFill>
              <a:srgbClr val="CF924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81" name="AutoShape 441">
              <a:extLst>
                <a:ext uri="{FF2B5EF4-FFF2-40B4-BE49-F238E27FC236}">
                  <a16:creationId xmlns:a16="http://schemas.microsoft.com/office/drawing/2014/main" id="{9B486CB6-F14A-5125-8735-5DC988062B56}"/>
                </a:ext>
              </a:extLst>
            </p:cNvPr>
            <p:cNvSpPr>
              <a:spLocks noChangeArrowheads="1"/>
            </p:cNvSpPr>
            <p:nvPr/>
          </p:nvSpPr>
          <p:spPr bwMode="auto">
            <a:xfrm>
              <a:off x="5354" y="2734"/>
              <a:ext cx="152" cy="96"/>
            </a:xfrm>
            <a:prstGeom prst="roundRect">
              <a:avLst>
                <a:gd name="adj" fmla="val 39065"/>
              </a:avLst>
            </a:prstGeom>
            <a:noFill/>
            <a:ln w="53975">
              <a:solidFill>
                <a:srgbClr val="CF924C"/>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82" name="Rectangle 442">
              <a:extLst>
                <a:ext uri="{FF2B5EF4-FFF2-40B4-BE49-F238E27FC236}">
                  <a16:creationId xmlns:a16="http://schemas.microsoft.com/office/drawing/2014/main" id="{73E2429D-8ED7-388B-0229-CF766788E62E}"/>
                </a:ext>
              </a:extLst>
            </p:cNvPr>
            <p:cNvSpPr>
              <a:spLocks noChangeArrowheads="1"/>
            </p:cNvSpPr>
            <p:nvPr/>
          </p:nvSpPr>
          <p:spPr bwMode="auto">
            <a:xfrm>
              <a:off x="5396" y="2761"/>
              <a:ext cx="82" cy="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83" name="Rectangle 443">
              <a:extLst>
                <a:ext uri="{FF2B5EF4-FFF2-40B4-BE49-F238E27FC236}">
                  <a16:creationId xmlns:a16="http://schemas.microsoft.com/office/drawing/2014/main" id="{EFF85C7E-C3BF-F2F1-8D53-9BA5FE95669E}"/>
                </a:ext>
              </a:extLst>
            </p:cNvPr>
            <p:cNvSpPr>
              <a:spLocks noChangeArrowheads="1"/>
            </p:cNvSpPr>
            <p:nvPr/>
          </p:nvSpPr>
          <p:spPr bwMode="auto">
            <a:xfrm>
              <a:off x="5396" y="2761"/>
              <a:ext cx="96" cy="56"/>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84" name="Freeform 444">
              <a:extLst>
                <a:ext uri="{FF2B5EF4-FFF2-40B4-BE49-F238E27FC236}">
                  <a16:creationId xmlns:a16="http://schemas.microsoft.com/office/drawing/2014/main" id="{4DAEB743-107F-E996-C5BF-B34E5B02E6A5}"/>
                </a:ext>
              </a:extLst>
            </p:cNvPr>
            <p:cNvSpPr>
              <a:spLocks/>
            </p:cNvSpPr>
            <p:nvPr/>
          </p:nvSpPr>
          <p:spPr bwMode="auto">
            <a:xfrm>
              <a:off x="5506" y="2886"/>
              <a:ext cx="28" cy="41"/>
            </a:xfrm>
            <a:custGeom>
              <a:avLst/>
              <a:gdLst>
                <a:gd name="T0" fmla="*/ 14 w 28"/>
                <a:gd name="T1" fmla="*/ 0 h 41"/>
                <a:gd name="T2" fmla="*/ 14 w 28"/>
                <a:gd name="T3" fmla="*/ 0 h 41"/>
                <a:gd name="T4" fmla="*/ 28 w 28"/>
                <a:gd name="T5" fmla="*/ 13 h 41"/>
                <a:gd name="T6" fmla="*/ 28 w 28"/>
                <a:gd name="T7" fmla="*/ 27 h 41"/>
                <a:gd name="T8" fmla="*/ 14 w 28"/>
                <a:gd name="T9" fmla="*/ 41 h 41"/>
                <a:gd name="T10" fmla="*/ 14 w 28"/>
                <a:gd name="T11" fmla="*/ 41 h 41"/>
                <a:gd name="T12" fmla="*/ 0 w 28"/>
                <a:gd name="T13" fmla="*/ 27 h 41"/>
                <a:gd name="T14" fmla="*/ 0 w 28"/>
                <a:gd name="T15" fmla="*/ 13 h 41"/>
                <a:gd name="T16" fmla="*/ 0 w 28"/>
                <a:gd name="T17" fmla="*/ 0 h 41"/>
                <a:gd name="T18" fmla="*/ 14 w 28"/>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1"/>
                <a:gd name="T32" fmla="*/ 28 w 28"/>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1">
                  <a:moveTo>
                    <a:pt x="14" y="0"/>
                  </a:moveTo>
                  <a:lnTo>
                    <a:pt x="14" y="0"/>
                  </a:lnTo>
                  <a:lnTo>
                    <a:pt x="28" y="13"/>
                  </a:lnTo>
                  <a:lnTo>
                    <a:pt x="28" y="27"/>
                  </a:lnTo>
                  <a:lnTo>
                    <a:pt x="14" y="41"/>
                  </a:lnTo>
                  <a:lnTo>
                    <a:pt x="0" y="27"/>
                  </a:lnTo>
                  <a:lnTo>
                    <a:pt x="0" y="13"/>
                  </a:lnTo>
                  <a:lnTo>
                    <a:pt x="0" y="0"/>
                  </a:lnTo>
                  <a:lnTo>
                    <a:pt x="14" y="0"/>
                  </a:lnTo>
                  <a:close/>
                </a:path>
              </a:pathLst>
            </a:custGeom>
            <a:solidFill>
              <a:srgbClr val="CF924C"/>
            </a:solidFill>
            <a:ln w="31750">
              <a:solidFill>
                <a:srgbClr val="CF924C"/>
              </a:solidFill>
              <a:prstDash val="solid"/>
              <a:round/>
              <a:headEnd/>
              <a:tailEnd/>
            </a:ln>
          </p:spPr>
          <p:txBody>
            <a:bodyPr/>
            <a:lstStyle/>
            <a:p>
              <a:endParaRPr lang="en-US" sz="2400"/>
            </a:p>
          </p:txBody>
        </p:sp>
        <p:pic>
          <p:nvPicPr>
            <p:cNvPr id="36085" name="Picture 445">
              <a:extLst>
                <a:ext uri="{FF2B5EF4-FFF2-40B4-BE49-F238E27FC236}">
                  <a16:creationId xmlns:a16="http://schemas.microsoft.com/office/drawing/2014/main" id="{77D64698-8E8B-622B-1489-D70F48D292F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6" y="2761"/>
              <a:ext cx="69"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086" name="Line 446">
              <a:extLst>
                <a:ext uri="{FF2B5EF4-FFF2-40B4-BE49-F238E27FC236}">
                  <a16:creationId xmlns:a16="http://schemas.microsoft.com/office/drawing/2014/main" id="{CBF59271-9236-AF5E-296F-2D3FCE439C91}"/>
                </a:ext>
              </a:extLst>
            </p:cNvPr>
            <p:cNvSpPr>
              <a:spLocks noChangeShapeType="1"/>
            </p:cNvSpPr>
            <p:nvPr/>
          </p:nvSpPr>
          <p:spPr bwMode="auto">
            <a:xfrm>
              <a:off x="5506" y="2899"/>
              <a:ext cx="1"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87" name="Freeform 447">
              <a:extLst>
                <a:ext uri="{FF2B5EF4-FFF2-40B4-BE49-F238E27FC236}">
                  <a16:creationId xmlns:a16="http://schemas.microsoft.com/office/drawing/2014/main" id="{BBA82D2F-F7A1-721A-73BF-67AA5BEBBB28}"/>
                </a:ext>
              </a:extLst>
            </p:cNvPr>
            <p:cNvSpPr>
              <a:spLocks/>
            </p:cNvSpPr>
            <p:nvPr/>
          </p:nvSpPr>
          <p:spPr bwMode="auto">
            <a:xfrm>
              <a:off x="5520" y="2899"/>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88" name="Rectangle 448">
              <a:extLst>
                <a:ext uri="{FF2B5EF4-FFF2-40B4-BE49-F238E27FC236}">
                  <a16:creationId xmlns:a16="http://schemas.microsoft.com/office/drawing/2014/main" id="{C985EC28-ACB0-0D3B-35D9-7A1DA4005E9E}"/>
                </a:ext>
              </a:extLst>
            </p:cNvPr>
            <p:cNvSpPr>
              <a:spLocks noChangeArrowheads="1"/>
            </p:cNvSpPr>
            <p:nvPr/>
          </p:nvSpPr>
          <p:spPr bwMode="auto">
            <a:xfrm>
              <a:off x="5382" y="2817"/>
              <a:ext cx="96" cy="27"/>
            </a:xfrm>
            <a:prstGeom prst="rect">
              <a:avLst/>
            </a:prstGeom>
            <a:solidFill>
              <a:srgbClr val="CF924C"/>
            </a:solidFill>
            <a:ln w="31750">
              <a:solidFill>
                <a:srgbClr val="CF924C"/>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89" name="Freeform 449">
              <a:extLst>
                <a:ext uri="{FF2B5EF4-FFF2-40B4-BE49-F238E27FC236}">
                  <a16:creationId xmlns:a16="http://schemas.microsoft.com/office/drawing/2014/main" id="{353A647F-63FB-6BCE-84FB-6A2BEFC48BD5}"/>
                </a:ext>
              </a:extLst>
            </p:cNvPr>
            <p:cNvSpPr>
              <a:spLocks/>
            </p:cNvSpPr>
            <p:nvPr/>
          </p:nvSpPr>
          <p:spPr bwMode="auto">
            <a:xfrm>
              <a:off x="5368" y="2844"/>
              <a:ext cx="124" cy="28"/>
            </a:xfrm>
            <a:custGeom>
              <a:avLst/>
              <a:gdLst>
                <a:gd name="T0" fmla="*/ 14 w 124"/>
                <a:gd name="T1" fmla="*/ 0 h 28"/>
                <a:gd name="T2" fmla="*/ 0 w 124"/>
                <a:gd name="T3" fmla="*/ 28 h 28"/>
                <a:gd name="T4" fmla="*/ 124 w 124"/>
                <a:gd name="T5" fmla="*/ 28 h 28"/>
                <a:gd name="T6" fmla="*/ 124 w 124"/>
                <a:gd name="T7" fmla="*/ 0 h 28"/>
                <a:gd name="T8" fmla="*/ 14 w 124"/>
                <a:gd name="T9" fmla="*/ 0 h 28"/>
                <a:gd name="T10" fmla="*/ 0 60000 65536"/>
                <a:gd name="T11" fmla="*/ 0 60000 65536"/>
                <a:gd name="T12" fmla="*/ 0 60000 65536"/>
                <a:gd name="T13" fmla="*/ 0 60000 65536"/>
                <a:gd name="T14" fmla="*/ 0 60000 65536"/>
                <a:gd name="T15" fmla="*/ 0 w 124"/>
                <a:gd name="T16" fmla="*/ 0 h 28"/>
                <a:gd name="T17" fmla="*/ 124 w 124"/>
                <a:gd name="T18" fmla="*/ 28 h 28"/>
              </a:gdLst>
              <a:ahLst/>
              <a:cxnLst>
                <a:cxn ang="T10">
                  <a:pos x="T0" y="T1"/>
                </a:cxn>
                <a:cxn ang="T11">
                  <a:pos x="T2" y="T3"/>
                </a:cxn>
                <a:cxn ang="T12">
                  <a:pos x="T4" y="T5"/>
                </a:cxn>
                <a:cxn ang="T13">
                  <a:pos x="T6" y="T7"/>
                </a:cxn>
                <a:cxn ang="T14">
                  <a:pos x="T8" y="T9"/>
                </a:cxn>
              </a:cxnLst>
              <a:rect l="T15" t="T16" r="T17" b="T18"/>
              <a:pathLst>
                <a:path w="124" h="28">
                  <a:moveTo>
                    <a:pt x="14" y="0"/>
                  </a:moveTo>
                  <a:lnTo>
                    <a:pt x="0" y="28"/>
                  </a:lnTo>
                  <a:lnTo>
                    <a:pt x="124" y="28"/>
                  </a:lnTo>
                  <a:lnTo>
                    <a:pt x="124"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90" name="Line 450">
              <a:extLst>
                <a:ext uri="{FF2B5EF4-FFF2-40B4-BE49-F238E27FC236}">
                  <a16:creationId xmlns:a16="http://schemas.microsoft.com/office/drawing/2014/main" id="{1FF2F60F-06B3-D4F7-FAFE-52CD4F8FEB34}"/>
                </a:ext>
              </a:extLst>
            </p:cNvPr>
            <p:cNvSpPr>
              <a:spLocks noChangeShapeType="1"/>
            </p:cNvSpPr>
            <p:nvPr/>
          </p:nvSpPr>
          <p:spPr bwMode="auto">
            <a:xfrm>
              <a:off x="5382" y="2858"/>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91" name="Line 451">
              <a:extLst>
                <a:ext uri="{FF2B5EF4-FFF2-40B4-BE49-F238E27FC236}">
                  <a16:creationId xmlns:a16="http://schemas.microsoft.com/office/drawing/2014/main" id="{9E48582C-AE0F-1FC9-02C2-FCF37F663B8B}"/>
                </a:ext>
              </a:extLst>
            </p:cNvPr>
            <p:cNvSpPr>
              <a:spLocks noChangeShapeType="1"/>
            </p:cNvSpPr>
            <p:nvPr/>
          </p:nvSpPr>
          <p:spPr bwMode="auto">
            <a:xfrm>
              <a:off x="5396" y="2844"/>
              <a:ext cx="82"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92" name="Line 452">
              <a:extLst>
                <a:ext uri="{FF2B5EF4-FFF2-40B4-BE49-F238E27FC236}">
                  <a16:creationId xmlns:a16="http://schemas.microsoft.com/office/drawing/2014/main" id="{10BE3F2A-7475-9510-DFB1-4E7472EF32D7}"/>
                </a:ext>
              </a:extLst>
            </p:cNvPr>
            <p:cNvSpPr>
              <a:spLocks noChangeShapeType="1"/>
            </p:cNvSpPr>
            <p:nvPr/>
          </p:nvSpPr>
          <p:spPr bwMode="auto">
            <a:xfrm>
              <a:off x="5382" y="2858"/>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93" name="Line 453">
              <a:extLst>
                <a:ext uri="{FF2B5EF4-FFF2-40B4-BE49-F238E27FC236}">
                  <a16:creationId xmlns:a16="http://schemas.microsoft.com/office/drawing/2014/main" id="{6E1309BB-FE26-6F83-64AE-10FFCA48B9E7}"/>
                </a:ext>
              </a:extLst>
            </p:cNvPr>
            <p:cNvSpPr>
              <a:spLocks noChangeShapeType="1"/>
            </p:cNvSpPr>
            <p:nvPr/>
          </p:nvSpPr>
          <p:spPr bwMode="auto">
            <a:xfrm>
              <a:off x="5409" y="2858"/>
              <a:ext cx="56"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094" name="Freeform 454">
              <a:extLst>
                <a:ext uri="{FF2B5EF4-FFF2-40B4-BE49-F238E27FC236}">
                  <a16:creationId xmlns:a16="http://schemas.microsoft.com/office/drawing/2014/main" id="{C8A520E8-2A8C-7B15-6B55-251D83E94171}"/>
                </a:ext>
              </a:extLst>
            </p:cNvPr>
            <p:cNvSpPr>
              <a:spLocks/>
            </p:cNvSpPr>
            <p:nvPr/>
          </p:nvSpPr>
          <p:spPr bwMode="auto">
            <a:xfrm>
              <a:off x="5451" y="2858"/>
              <a:ext cx="41" cy="1"/>
            </a:xfrm>
            <a:custGeom>
              <a:avLst/>
              <a:gdLst>
                <a:gd name="T0" fmla="*/ 0 w 41"/>
                <a:gd name="T1" fmla="*/ 0 h 1"/>
                <a:gd name="T2" fmla="*/ 27 w 41"/>
                <a:gd name="T3" fmla="*/ 0 h 1"/>
                <a:gd name="T4" fmla="*/ 41 w 41"/>
                <a:gd name="T5" fmla="*/ 0 h 1"/>
                <a:gd name="T6" fmla="*/ 0 60000 65536"/>
                <a:gd name="T7" fmla="*/ 0 60000 65536"/>
                <a:gd name="T8" fmla="*/ 0 60000 65536"/>
                <a:gd name="T9" fmla="*/ 0 w 41"/>
                <a:gd name="T10" fmla="*/ 0 h 1"/>
                <a:gd name="T11" fmla="*/ 41 w 41"/>
                <a:gd name="T12" fmla="*/ 1 h 1"/>
              </a:gdLst>
              <a:ahLst/>
              <a:cxnLst>
                <a:cxn ang="T6">
                  <a:pos x="T0" y="T1"/>
                </a:cxn>
                <a:cxn ang="T7">
                  <a:pos x="T2" y="T3"/>
                </a:cxn>
                <a:cxn ang="T8">
                  <a:pos x="T4" y="T5"/>
                </a:cxn>
              </a:cxnLst>
              <a:rect l="T9" t="T10" r="T11" b="T12"/>
              <a:pathLst>
                <a:path w="41" h="1">
                  <a:moveTo>
                    <a:pt x="0" y="0"/>
                  </a:moveTo>
                  <a:lnTo>
                    <a:pt x="27" y="0"/>
                  </a:lnTo>
                  <a:lnTo>
                    <a:pt x="41" y="0"/>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95" name="Rectangle 455">
              <a:extLst>
                <a:ext uri="{FF2B5EF4-FFF2-40B4-BE49-F238E27FC236}">
                  <a16:creationId xmlns:a16="http://schemas.microsoft.com/office/drawing/2014/main" id="{9EDE26E2-5A28-C82F-22C7-F9FFF59E6EB6}"/>
                </a:ext>
              </a:extLst>
            </p:cNvPr>
            <p:cNvSpPr>
              <a:spLocks noChangeArrowheads="1"/>
            </p:cNvSpPr>
            <p:nvPr/>
          </p:nvSpPr>
          <p:spPr bwMode="auto">
            <a:xfrm>
              <a:off x="5423" y="2748"/>
              <a:ext cx="28" cy="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96" name="Rectangle 456">
              <a:extLst>
                <a:ext uri="{FF2B5EF4-FFF2-40B4-BE49-F238E27FC236}">
                  <a16:creationId xmlns:a16="http://schemas.microsoft.com/office/drawing/2014/main" id="{B233C746-9594-F36A-6ADD-EABC3950C98E}"/>
                </a:ext>
              </a:extLst>
            </p:cNvPr>
            <p:cNvSpPr>
              <a:spLocks noChangeArrowheads="1"/>
            </p:cNvSpPr>
            <p:nvPr/>
          </p:nvSpPr>
          <p:spPr bwMode="auto">
            <a:xfrm>
              <a:off x="5423" y="2748"/>
              <a:ext cx="42" cy="55"/>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97" name="Freeform 457">
              <a:extLst>
                <a:ext uri="{FF2B5EF4-FFF2-40B4-BE49-F238E27FC236}">
                  <a16:creationId xmlns:a16="http://schemas.microsoft.com/office/drawing/2014/main" id="{F7304DAF-EBBB-1BCB-05DB-7633124812C6}"/>
                </a:ext>
              </a:extLst>
            </p:cNvPr>
            <p:cNvSpPr>
              <a:spLocks/>
            </p:cNvSpPr>
            <p:nvPr/>
          </p:nvSpPr>
          <p:spPr bwMode="auto">
            <a:xfrm>
              <a:off x="4319" y="1064"/>
              <a:ext cx="42" cy="69"/>
            </a:xfrm>
            <a:custGeom>
              <a:avLst/>
              <a:gdLst>
                <a:gd name="T0" fmla="*/ 0 w 42"/>
                <a:gd name="T1" fmla="*/ 0 h 69"/>
                <a:gd name="T2" fmla="*/ 42 w 42"/>
                <a:gd name="T3" fmla="*/ 14 h 69"/>
                <a:gd name="T4" fmla="*/ 42 w 42"/>
                <a:gd name="T5" fmla="*/ 69 h 69"/>
                <a:gd name="T6" fmla="*/ 0 60000 65536"/>
                <a:gd name="T7" fmla="*/ 0 60000 65536"/>
                <a:gd name="T8" fmla="*/ 0 60000 65536"/>
                <a:gd name="T9" fmla="*/ 0 w 42"/>
                <a:gd name="T10" fmla="*/ 0 h 69"/>
                <a:gd name="T11" fmla="*/ 42 w 42"/>
                <a:gd name="T12" fmla="*/ 69 h 69"/>
              </a:gdLst>
              <a:ahLst/>
              <a:cxnLst>
                <a:cxn ang="T6">
                  <a:pos x="T0" y="T1"/>
                </a:cxn>
                <a:cxn ang="T7">
                  <a:pos x="T2" y="T3"/>
                </a:cxn>
                <a:cxn ang="T8">
                  <a:pos x="T4" y="T5"/>
                </a:cxn>
              </a:cxnLst>
              <a:rect l="T9" t="T10" r="T11" b="T12"/>
              <a:pathLst>
                <a:path w="42" h="69">
                  <a:moveTo>
                    <a:pt x="0" y="0"/>
                  </a:moveTo>
                  <a:lnTo>
                    <a:pt x="42" y="14"/>
                  </a:lnTo>
                  <a:lnTo>
                    <a:pt x="42"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098" name="AutoShape 458">
              <a:extLst>
                <a:ext uri="{FF2B5EF4-FFF2-40B4-BE49-F238E27FC236}">
                  <a16:creationId xmlns:a16="http://schemas.microsoft.com/office/drawing/2014/main" id="{FC2043D1-41B6-328B-F24B-2CF9478DA9D7}"/>
                </a:ext>
              </a:extLst>
            </p:cNvPr>
            <p:cNvSpPr>
              <a:spLocks noChangeArrowheads="1"/>
            </p:cNvSpPr>
            <p:nvPr/>
          </p:nvSpPr>
          <p:spPr bwMode="auto">
            <a:xfrm>
              <a:off x="4209" y="981"/>
              <a:ext cx="124" cy="69"/>
            </a:xfrm>
            <a:prstGeom prst="roundRect">
              <a:avLst>
                <a:gd name="adj" fmla="val 50000"/>
              </a:avLst>
            </a:prstGeom>
            <a:solidFill>
              <a:srgbClr val="CF924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099" name="AutoShape 459">
              <a:extLst>
                <a:ext uri="{FF2B5EF4-FFF2-40B4-BE49-F238E27FC236}">
                  <a16:creationId xmlns:a16="http://schemas.microsoft.com/office/drawing/2014/main" id="{361C0733-E840-9053-D3D9-6CE2BB815147}"/>
                </a:ext>
              </a:extLst>
            </p:cNvPr>
            <p:cNvSpPr>
              <a:spLocks noChangeArrowheads="1"/>
            </p:cNvSpPr>
            <p:nvPr/>
          </p:nvSpPr>
          <p:spPr bwMode="auto">
            <a:xfrm>
              <a:off x="4195" y="968"/>
              <a:ext cx="152" cy="96"/>
            </a:xfrm>
            <a:prstGeom prst="roundRect">
              <a:avLst>
                <a:gd name="adj" fmla="val 39065"/>
              </a:avLst>
            </a:prstGeom>
            <a:noFill/>
            <a:ln w="53975">
              <a:solidFill>
                <a:srgbClr val="CF924C"/>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00" name="Rectangle 460">
              <a:extLst>
                <a:ext uri="{FF2B5EF4-FFF2-40B4-BE49-F238E27FC236}">
                  <a16:creationId xmlns:a16="http://schemas.microsoft.com/office/drawing/2014/main" id="{5E8B6827-29C8-4A7D-EC82-C6A8623186AB}"/>
                </a:ext>
              </a:extLst>
            </p:cNvPr>
            <p:cNvSpPr>
              <a:spLocks noChangeArrowheads="1"/>
            </p:cNvSpPr>
            <p:nvPr/>
          </p:nvSpPr>
          <p:spPr bwMode="auto">
            <a:xfrm>
              <a:off x="4237" y="995"/>
              <a:ext cx="82" cy="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01" name="Rectangle 461">
              <a:extLst>
                <a:ext uri="{FF2B5EF4-FFF2-40B4-BE49-F238E27FC236}">
                  <a16:creationId xmlns:a16="http://schemas.microsoft.com/office/drawing/2014/main" id="{A1EF6CAF-160D-4E45-8583-B4E5B87FF1AD}"/>
                </a:ext>
              </a:extLst>
            </p:cNvPr>
            <p:cNvSpPr>
              <a:spLocks noChangeArrowheads="1"/>
            </p:cNvSpPr>
            <p:nvPr/>
          </p:nvSpPr>
          <p:spPr bwMode="auto">
            <a:xfrm>
              <a:off x="4237" y="995"/>
              <a:ext cx="96" cy="55"/>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02" name="Freeform 462">
              <a:extLst>
                <a:ext uri="{FF2B5EF4-FFF2-40B4-BE49-F238E27FC236}">
                  <a16:creationId xmlns:a16="http://schemas.microsoft.com/office/drawing/2014/main" id="{73E32356-10CE-FE97-5624-663A7DF2A0FA}"/>
                </a:ext>
              </a:extLst>
            </p:cNvPr>
            <p:cNvSpPr>
              <a:spLocks/>
            </p:cNvSpPr>
            <p:nvPr/>
          </p:nvSpPr>
          <p:spPr bwMode="auto">
            <a:xfrm>
              <a:off x="4347" y="1119"/>
              <a:ext cx="28" cy="42"/>
            </a:xfrm>
            <a:custGeom>
              <a:avLst/>
              <a:gdLst>
                <a:gd name="T0" fmla="*/ 14 w 28"/>
                <a:gd name="T1" fmla="*/ 0 h 42"/>
                <a:gd name="T2" fmla="*/ 14 w 28"/>
                <a:gd name="T3" fmla="*/ 0 h 42"/>
                <a:gd name="T4" fmla="*/ 28 w 28"/>
                <a:gd name="T5" fmla="*/ 14 h 42"/>
                <a:gd name="T6" fmla="*/ 28 w 28"/>
                <a:gd name="T7" fmla="*/ 28 h 42"/>
                <a:gd name="T8" fmla="*/ 14 w 28"/>
                <a:gd name="T9" fmla="*/ 42 h 42"/>
                <a:gd name="T10" fmla="*/ 14 w 28"/>
                <a:gd name="T11" fmla="*/ 42 h 42"/>
                <a:gd name="T12" fmla="*/ 0 w 28"/>
                <a:gd name="T13" fmla="*/ 28 h 42"/>
                <a:gd name="T14" fmla="*/ 0 w 28"/>
                <a:gd name="T15" fmla="*/ 14 h 42"/>
                <a:gd name="T16" fmla="*/ 0 w 28"/>
                <a:gd name="T17" fmla="*/ 0 h 42"/>
                <a:gd name="T18" fmla="*/ 14 w 28"/>
                <a:gd name="T19" fmla="*/ 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2"/>
                <a:gd name="T32" fmla="*/ 28 w 28"/>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2">
                  <a:moveTo>
                    <a:pt x="14" y="0"/>
                  </a:moveTo>
                  <a:lnTo>
                    <a:pt x="14" y="0"/>
                  </a:lnTo>
                  <a:lnTo>
                    <a:pt x="28" y="14"/>
                  </a:lnTo>
                  <a:lnTo>
                    <a:pt x="28" y="28"/>
                  </a:lnTo>
                  <a:lnTo>
                    <a:pt x="14" y="42"/>
                  </a:lnTo>
                  <a:lnTo>
                    <a:pt x="0" y="28"/>
                  </a:lnTo>
                  <a:lnTo>
                    <a:pt x="0" y="14"/>
                  </a:lnTo>
                  <a:lnTo>
                    <a:pt x="0" y="0"/>
                  </a:lnTo>
                  <a:lnTo>
                    <a:pt x="14" y="0"/>
                  </a:lnTo>
                  <a:close/>
                </a:path>
              </a:pathLst>
            </a:custGeom>
            <a:solidFill>
              <a:srgbClr val="CF924C"/>
            </a:solidFill>
            <a:ln w="31750">
              <a:solidFill>
                <a:srgbClr val="CF924C"/>
              </a:solidFill>
              <a:prstDash val="solid"/>
              <a:round/>
              <a:headEnd/>
              <a:tailEnd/>
            </a:ln>
          </p:spPr>
          <p:txBody>
            <a:bodyPr/>
            <a:lstStyle/>
            <a:p>
              <a:endParaRPr lang="en-US" sz="2400"/>
            </a:p>
          </p:txBody>
        </p:sp>
        <p:pic>
          <p:nvPicPr>
            <p:cNvPr id="36103" name="Picture 463">
              <a:extLst>
                <a:ext uri="{FF2B5EF4-FFF2-40B4-BE49-F238E27FC236}">
                  <a16:creationId xmlns:a16="http://schemas.microsoft.com/office/drawing/2014/main" id="{5C8F44BB-EB65-61F5-64B0-C81BD570F54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37" y="995"/>
              <a:ext cx="69"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104" name="Line 464">
              <a:extLst>
                <a:ext uri="{FF2B5EF4-FFF2-40B4-BE49-F238E27FC236}">
                  <a16:creationId xmlns:a16="http://schemas.microsoft.com/office/drawing/2014/main" id="{C810D322-6053-2FB8-E689-B46EBABEFA76}"/>
                </a:ext>
              </a:extLst>
            </p:cNvPr>
            <p:cNvSpPr>
              <a:spLocks noChangeShapeType="1"/>
            </p:cNvSpPr>
            <p:nvPr/>
          </p:nvSpPr>
          <p:spPr bwMode="auto">
            <a:xfrm>
              <a:off x="4347" y="1133"/>
              <a:ext cx="1"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05" name="Freeform 465">
              <a:extLst>
                <a:ext uri="{FF2B5EF4-FFF2-40B4-BE49-F238E27FC236}">
                  <a16:creationId xmlns:a16="http://schemas.microsoft.com/office/drawing/2014/main" id="{63D1DA31-B5DA-2F64-27D9-A1002AD12785}"/>
                </a:ext>
              </a:extLst>
            </p:cNvPr>
            <p:cNvSpPr>
              <a:spLocks/>
            </p:cNvSpPr>
            <p:nvPr/>
          </p:nvSpPr>
          <p:spPr bwMode="auto">
            <a:xfrm>
              <a:off x="4361" y="113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06" name="Rectangle 466">
              <a:extLst>
                <a:ext uri="{FF2B5EF4-FFF2-40B4-BE49-F238E27FC236}">
                  <a16:creationId xmlns:a16="http://schemas.microsoft.com/office/drawing/2014/main" id="{ABCA30F6-4FD7-13E3-C280-E1BD3ADE841C}"/>
                </a:ext>
              </a:extLst>
            </p:cNvPr>
            <p:cNvSpPr>
              <a:spLocks noChangeArrowheads="1"/>
            </p:cNvSpPr>
            <p:nvPr/>
          </p:nvSpPr>
          <p:spPr bwMode="auto">
            <a:xfrm>
              <a:off x="4223" y="1050"/>
              <a:ext cx="96" cy="28"/>
            </a:xfrm>
            <a:prstGeom prst="rect">
              <a:avLst/>
            </a:prstGeom>
            <a:solidFill>
              <a:srgbClr val="CF924C"/>
            </a:solidFill>
            <a:ln w="31750">
              <a:solidFill>
                <a:srgbClr val="CF924C"/>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07" name="Freeform 467">
              <a:extLst>
                <a:ext uri="{FF2B5EF4-FFF2-40B4-BE49-F238E27FC236}">
                  <a16:creationId xmlns:a16="http://schemas.microsoft.com/office/drawing/2014/main" id="{AE69636C-1F09-DC9F-7497-8A86B3FD7EE1}"/>
                </a:ext>
              </a:extLst>
            </p:cNvPr>
            <p:cNvSpPr>
              <a:spLocks/>
            </p:cNvSpPr>
            <p:nvPr/>
          </p:nvSpPr>
          <p:spPr bwMode="auto">
            <a:xfrm>
              <a:off x="4209" y="1078"/>
              <a:ext cx="124" cy="28"/>
            </a:xfrm>
            <a:custGeom>
              <a:avLst/>
              <a:gdLst>
                <a:gd name="T0" fmla="*/ 14 w 124"/>
                <a:gd name="T1" fmla="*/ 0 h 28"/>
                <a:gd name="T2" fmla="*/ 0 w 124"/>
                <a:gd name="T3" fmla="*/ 28 h 28"/>
                <a:gd name="T4" fmla="*/ 124 w 124"/>
                <a:gd name="T5" fmla="*/ 28 h 28"/>
                <a:gd name="T6" fmla="*/ 124 w 124"/>
                <a:gd name="T7" fmla="*/ 0 h 28"/>
                <a:gd name="T8" fmla="*/ 14 w 124"/>
                <a:gd name="T9" fmla="*/ 0 h 28"/>
                <a:gd name="T10" fmla="*/ 0 60000 65536"/>
                <a:gd name="T11" fmla="*/ 0 60000 65536"/>
                <a:gd name="T12" fmla="*/ 0 60000 65536"/>
                <a:gd name="T13" fmla="*/ 0 60000 65536"/>
                <a:gd name="T14" fmla="*/ 0 60000 65536"/>
                <a:gd name="T15" fmla="*/ 0 w 124"/>
                <a:gd name="T16" fmla="*/ 0 h 28"/>
                <a:gd name="T17" fmla="*/ 124 w 124"/>
                <a:gd name="T18" fmla="*/ 28 h 28"/>
              </a:gdLst>
              <a:ahLst/>
              <a:cxnLst>
                <a:cxn ang="T10">
                  <a:pos x="T0" y="T1"/>
                </a:cxn>
                <a:cxn ang="T11">
                  <a:pos x="T2" y="T3"/>
                </a:cxn>
                <a:cxn ang="T12">
                  <a:pos x="T4" y="T5"/>
                </a:cxn>
                <a:cxn ang="T13">
                  <a:pos x="T6" y="T7"/>
                </a:cxn>
                <a:cxn ang="T14">
                  <a:pos x="T8" y="T9"/>
                </a:cxn>
              </a:cxnLst>
              <a:rect l="T15" t="T16" r="T17" b="T18"/>
              <a:pathLst>
                <a:path w="124" h="28">
                  <a:moveTo>
                    <a:pt x="14" y="0"/>
                  </a:moveTo>
                  <a:lnTo>
                    <a:pt x="0" y="28"/>
                  </a:lnTo>
                  <a:lnTo>
                    <a:pt x="124" y="28"/>
                  </a:lnTo>
                  <a:lnTo>
                    <a:pt x="124"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08" name="Line 468">
              <a:extLst>
                <a:ext uri="{FF2B5EF4-FFF2-40B4-BE49-F238E27FC236}">
                  <a16:creationId xmlns:a16="http://schemas.microsoft.com/office/drawing/2014/main" id="{9DB229DF-4F99-2665-F851-932643718DEE}"/>
                </a:ext>
              </a:extLst>
            </p:cNvPr>
            <p:cNvSpPr>
              <a:spLocks noChangeShapeType="1"/>
            </p:cNvSpPr>
            <p:nvPr/>
          </p:nvSpPr>
          <p:spPr bwMode="auto">
            <a:xfrm>
              <a:off x="4223" y="1092"/>
              <a:ext cx="14"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09" name="Line 469">
              <a:extLst>
                <a:ext uri="{FF2B5EF4-FFF2-40B4-BE49-F238E27FC236}">
                  <a16:creationId xmlns:a16="http://schemas.microsoft.com/office/drawing/2014/main" id="{C06C22BA-DA38-E110-9BB9-5E2687640A37}"/>
                </a:ext>
              </a:extLst>
            </p:cNvPr>
            <p:cNvSpPr>
              <a:spLocks noChangeShapeType="1"/>
            </p:cNvSpPr>
            <p:nvPr/>
          </p:nvSpPr>
          <p:spPr bwMode="auto">
            <a:xfrm>
              <a:off x="4237" y="1078"/>
              <a:ext cx="82"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10" name="Line 470">
              <a:extLst>
                <a:ext uri="{FF2B5EF4-FFF2-40B4-BE49-F238E27FC236}">
                  <a16:creationId xmlns:a16="http://schemas.microsoft.com/office/drawing/2014/main" id="{739725B1-B631-6D77-7ECF-4570A52DBB25}"/>
                </a:ext>
              </a:extLst>
            </p:cNvPr>
            <p:cNvSpPr>
              <a:spLocks noChangeShapeType="1"/>
            </p:cNvSpPr>
            <p:nvPr/>
          </p:nvSpPr>
          <p:spPr bwMode="auto">
            <a:xfrm>
              <a:off x="4223" y="1092"/>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11" name="Line 471">
              <a:extLst>
                <a:ext uri="{FF2B5EF4-FFF2-40B4-BE49-F238E27FC236}">
                  <a16:creationId xmlns:a16="http://schemas.microsoft.com/office/drawing/2014/main" id="{8FEF634F-40CE-E2B5-FAAA-4194A6033E16}"/>
                </a:ext>
              </a:extLst>
            </p:cNvPr>
            <p:cNvSpPr>
              <a:spLocks noChangeShapeType="1"/>
            </p:cNvSpPr>
            <p:nvPr/>
          </p:nvSpPr>
          <p:spPr bwMode="auto">
            <a:xfrm>
              <a:off x="4250" y="1092"/>
              <a:ext cx="56"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12" name="Freeform 472">
              <a:extLst>
                <a:ext uri="{FF2B5EF4-FFF2-40B4-BE49-F238E27FC236}">
                  <a16:creationId xmlns:a16="http://schemas.microsoft.com/office/drawing/2014/main" id="{B489593F-5B07-0BE8-D95D-A78751066AEC}"/>
                </a:ext>
              </a:extLst>
            </p:cNvPr>
            <p:cNvSpPr>
              <a:spLocks/>
            </p:cNvSpPr>
            <p:nvPr/>
          </p:nvSpPr>
          <p:spPr bwMode="auto">
            <a:xfrm>
              <a:off x="4292" y="1092"/>
              <a:ext cx="41" cy="1"/>
            </a:xfrm>
            <a:custGeom>
              <a:avLst/>
              <a:gdLst>
                <a:gd name="T0" fmla="*/ 0 w 41"/>
                <a:gd name="T1" fmla="*/ 0 h 1"/>
                <a:gd name="T2" fmla="*/ 27 w 41"/>
                <a:gd name="T3" fmla="*/ 0 h 1"/>
                <a:gd name="T4" fmla="*/ 41 w 41"/>
                <a:gd name="T5" fmla="*/ 0 h 1"/>
                <a:gd name="T6" fmla="*/ 0 60000 65536"/>
                <a:gd name="T7" fmla="*/ 0 60000 65536"/>
                <a:gd name="T8" fmla="*/ 0 60000 65536"/>
                <a:gd name="T9" fmla="*/ 0 w 41"/>
                <a:gd name="T10" fmla="*/ 0 h 1"/>
                <a:gd name="T11" fmla="*/ 41 w 41"/>
                <a:gd name="T12" fmla="*/ 1 h 1"/>
              </a:gdLst>
              <a:ahLst/>
              <a:cxnLst>
                <a:cxn ang="T6">
                  <a:pos x="T0" y="T1"/>
                </a:cxn>
                <a:cxn ang="T7">
                  <a:pos x="T2" y="T3"/>
                </a:cxn>
                <a:cxn ang="T8">
                  <a:pos x="T4" y="T5"/>
                </a:cxn>
              </a:cxnLst>
              <a:rect l="T9" t="T10" r="T11" b="T12"/>
              <a:pathLst>
                <a:path w="41" h="1">
                  <a:moveTo>
                    <a:pt x="0" y="0"/>
                  </a:moveTo>
                  <a:lnTo>
                    <a:pt x="27" y="0"/>
                  </a:lnTo>
                  <a:lnTo>
                    <a:pt x="41" y="0"/>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13" name="Rectangle 473">
              <a:extLst>
                <a:ext uri="{FF2B5EF4-FFF2-40B4-BE49-F238E27FC236}">
                  <a16:creationId xmlns:a16="http://schemas.microsoft.com/office/drawing/2014/main" id="{E644AC2D-8DDA-309B-599F-6B56725F9459}"/>
                </a:ext>
              </a:extLst>
            </p:cNvPr>
            <p:cNvSpPr>
              <a:spLocks noChangeArrowheads="1"/>
            </p:cNvSpPr>
            <p:nvPr/>
          </p:nvSpPr>
          <p:spPr bwMode="auto">
            <a:xfrm>
              <a:off x="4264" y="981"/>
              <a:ext cx="28" cy="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14" name="Rectangle 474">
              <a:extLst>
                <a:ext uri="{FF2B5EF4-FFF2-40B4-BE49-F238E27FC236}">
                  <a16:creationId xmlns:a16="http://schemas.microsoft.com/office/drawing/2014/main" id="{C21C1618-8366-D9DB-72CD-29D4E861574A}"/>
                </a:ext>
              </a:extLst>
            </p:cNvPr>
            <p:cNvSpPr>
              <a:spLocks noChangeArrowheads="1"/>
            </p:cNvSpPr>
            <p:nvPr/>
          </p:nvSpPr>
          <p:spPr bwMode="auto">
            <a:xfrm>
              <a:off x="4264" y="981"/>
              <a:ext cx="42" cy="56"/>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15" name="Freeform 475">
              <a:extLst>
                <a:ext uri="{FF2B5EF4-FFF2-40B4-BE49-F238E27FC236}">
                  <a16:creationId xmlns:a16="http://schemas.microsoft.com/office/drawing/2014/main" id="{15AD596E-8D2C-1C91-1986-5C623C472CFB}"/>
                </a:ext>
              </a:extLst>
            </p:cNvPr>
            <p:cNvSpPr>
              <a:spLocks/>
            </p:cNvSpPr>
            <p:nvPr/>
          </p:nvSpPr>
          <p:spPr bwMode="auto">
            <a:xfrm>
              <a:off x="4678" y="1064"/>
              <a:ext cx="42" cy="69"/>
            </a:xfrm>
            <a:custGeom>
              <a:avLst/>
              <a:gdLst>
                <a:gd name="T0" fmla="*/ 0 w 42"/>
                <a:gd name="T1" fmla="*/ 0 h 69"/>
                <a:gd name="T2" fmla="*/ 42 w 42"/>
                <a:gd name="T3" fmla="*/ 14 h 69"/>
                <a:gd name="T4" fmla="*/ 42 w 42"/>
                <a:gd name="T5" fmla="*/ 69 h 69"/>
                <a:gd name="T6" fmla="*/ 0 60000 65536"/>
                <a:gd name="T7" fmla="*/ 0 60000 65536"/>
                <a:gd name="T8" fmla="*/ 0 60000 65536"/>
                <a:gd name="T9" fmla="*/ 0 w 42"/>
                <a:gd name="T10" fmla="*/ 0 h 69"/>
                <a:gd name="T11" fmla="*/ 42 w 42"/>
                <a:gd name="T12" fmla="*/ 69 h 69"/>
              </a:gdLst>
              <a:ahLst/>
              <a:cxnLst>
                <a:cxn ang="T6">
                  <a:pos x="T0" y="T1"/>
                </a:cxn>
                <a:cxn ang="T7">
                  <a:pos x="T2" y="T3"/>
                </a:cxn>
                <a:cxn ang="T8">
                  <a:pos x="T4" y="T5"/>
                </a:cxn>
              </a:cxnLst>
              <a:rect l="T9" t="T10" r="T11" b="T12"/>
              <a:pathLst>
                <a:path w="42" h="69">
                  <a:moveTo>
                    <a:pt x="0" y="0"/>
                  </a:moveTo>
                  <a:lnTo>
                    <a:pt x="42" y="14"/>
                  </a:lnTo>
                  <a:lnTo>
                    <a:pt x="42" y="69"/>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16" name="AutoShape 476">
              <a:extLst>
                <a:ext uri="{FF2B5EF4-FFF2-40B4-BE49-F238E27FC236}">
                  <a16:creationId xmlns:a16="http://schemas.microsoft.com/office/drawing/2014/main" id="{1C1E95BB-8065-15DB-6B6F-82FEAC30D24E}"/>
                </a:ext>
              </a:extLst>
            </p:cNvPr>
            <p:cNvSpPr>
              <a:spLocks noChangeArrowheads="1"/>
            </p:cNvSpPr>
            <p:nvPr/>
          </p:nvSpPr>
          <p:spPr bwMode="auto">
            <a:xfrm>
              <a:off x="4568" y="981"/>
              <a:ext cx="124" cy="69"/>
            </a:xfrm>
            <a:prstGeom prst="roundRect">
              <a:avLst>
                <a:gd name="adj" fmla="val 50000"/>
              </a:avLst>
            </a:prstGeom>
            <a:solidFill>
              <a:srgbClr val="CF924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17" name="AutoShape 477">
              <a:extLst>
                <a:ext uri="{FF2B5EF4-FFF2-40B4-BE49-F238E27FC236}">
                  <a16:creationId xmlns:a16="http://schemas.microsoft.com/office/drawing/2014/main" id="{13386B33-E1D6-0242-E87D-925B57F3CD14}"/>
                </a:ext>
              </a:extLst>
            </p:cNvPr>
            <p:cNvSpPr>
              <a:spLocks noChangeArrowheads="1"/>
            </p:cNvSpPr>
            <p:nvPr/>
          </p:nvSpPr>
          <p:spPr bwMode="auto">
            <a:xfrm>
              <a:off x="4554" y="968"/>
              <a:ext cx="152" cy="96"/>
            </a:xfrm>
            <a:prstGeom prst="roundRect">
              <a:avLst>
                <a:gd name="adj" fmla="val 39065"/>
              </a:avLst>
            </a:prstGeom>
            <a:noFill/>
            <a:ln w="53975">
              <a:solidFill>
                <a:srgbClr val="CF924C"/>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18" name="Rectangle 478">
              <a:extLst>
                <a:ext uri="{FF2B5EF4-FFF2-40B4-BE49-F238E27FC236}">
                  <a16:creationId xmlns:a16="http://schemas.microsoft.com/office/drawing/2014/main" id="{5E7625CB-1F6D-E718-1D54-88AE073BAE1E}"/>
                </a:ext>
              </a:extLst>
            </p:cNvPr>
            <p:cNvSpPr>
              <a:spLocks noChangeArrowheads="1"/>
            </p:cNvSpPr>
            <p:nvPr/>
          </p:nvSpPr>
          <p:spPr bwMode="auto">
            <a:xfrm>
              <a:off x="4595" y="995"/>
              <a:ext cx="83" cy="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19" name="Rectangle 479">
              <a:extLst>
                <a:ext uri="{FF2B5EF4-FFF2-40B4-BE49-F238E27FC236}">
                  <a16:creationId xmlns:a16="http://schemas.microsoft.com/office/drawing/2014/main" id="{774DE547-3675-7BBC-9393-B8C4DCC858B7}"/>
                </a:ext>
              </a:extLst>
            </p:cNvPr>
            <p:cNvSpPr>
              <a:spLocks noChangeArrowheads="1"/>
            </p:cNvSpPr>
            <p:nvPr/>
          </p:nvSpPr>
          <p:spPr bwMode="auto">
            <a:xfrm>
              <a:off x="4595" y="995"/>
              <a:ext cx="97" cy="55"/>
            </a:xfrm>
            <a:prstGeom prst="rect">
              <a:avLst/>
            </a:prstGeom>
            <a:noFill/>
            <a:ln w="31750">
              <a:solidFill>
                <a:srgbClr val="CF924C"/>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20" name="Freeform 480">
              <a:extLst>
                <a:ext uri="{FF2B5EF4-FFF2-40B4-BE49-F238E27FC236}">
                  <a16:creationId xmlns:a16="http://schemas.microsoft.com/office/drawing/2014/main" id="{95796C47-C9DD-EB81-050E-E565E9051825}"/>
                </a:ext>
              </a:extLst>
            </p:cNvPr>
            <p:cNvSpPr>
              <a:spLocks/>
            </p:cNvSpPr>
            <p:nvPr/>
          </p:nvSpPr>
          <p:spPr bwMode="auto">
            <a:xfrm>
              <a:off x="4706" y="1119"/>
              <a:ext cx="27" cy="42"/>
            </a:xfrm>
            <a:custGeom>
              <a:avLst/>
              <a:gdLst>
                <a:gd name="T0" fmla="*/ 14 w 27"/>
                <a:gd name="T1" fmla="*/ 0 h 42"/>
                <a:gd name="T2" fmla="*/ 14 w 27"/>
                <a:gd name="T3" fmla="*/ 0 h 42"/>
                <a:gd name="T4" fmla="*/ 27 w 27"/>
                <a:gd name="T5" fmla="*/ 14 h 42"/>
                <a:gd name="T6" fmla="*/ 27 w 27"/>
                <a:gd name="T7" fmla="*/ 28 h 42"/>
                <a:gd name="T8" fmla="*/ 14 w 27"/>
                <a:gd name="T9" fmla="*/ 42 h 42"/>
                <a:gd name="T10" fmla="*/ 14 w 27"/>
                <a:gd name="T11" fmla="*/ 42 h 42"/>
                <a:gd name="T12" fmla="*/ 0 w 27"/>
                <a:gd name="T13" fmla="*/ 28 h 42"/>
                <a:gd name="T14" fmla="*/ 0 w 27"/>
                <a:gd name="T15" fmla="*/ 14 h 42"/>
                <a:gd name="T16" fmla="*/ 0 w 27"/>
                <a:gd name="T17" fmla="*/ 0 h 42"/>
                <a:gd name="T18" fmla="*/ 14 w 27"/>
                <a:gd name="T19" fmla="*/ 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42"/>
                <a:gd name="T32" fmla="*/ 27 w 27"/>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42">
                  <a:moveTo>
                    <a:pt x="14" y="0"/>
                  </a:moveTo>
                  <a:lnTo>
                    <a:pt x="14" y="0"/>
                  </a:lnTo>
                  <a:lnTo>
                    <a:pt x="27" y="14"/>
                  </a:lnTo>
                  <a:lnTo>
                    <a:pt x="27" y="28"/>
                  </a:lnTo>
                  <a:lnTo>
                    <a:pt x="14" y="42"/>
                  </a:lnTo>
                  <a:lnTo>
                    <a:pt x="0" y="28"/>
                  </a:lnTo>
                  <a:lnTo>
                    <a:pt x="0" y="14"/>
                  </a:lnTo>
                  <a:lnTo>
                    <a:pt x="0" y="0"/>
                  </a:lnTo>
                  <a:lnTo>
                    <a:pt x="14" y="0"/>
                  </a:lnTo>
                  <a:close/>
                </a:path>
              </a:pathLst>
            </a:custGeom>
            <a:solidFill>
              <a:srgbClr val="CF924C"/>
            </a:solidFill>
            <a:ln w="31750">
              <a:solidFill>
                <a:srgbClr val="CF924C"/>
              </a:solidFill>
              <a:prstDash val="solid"/>
              <a:round/>
              <a:headEnd/>
              <a:tailEnd/>
            </a:ln>
          </p:spPr>
          <p:txBody>
            <a:bodyPr/>
            <a:lstStyle/>
            <a:p>
              <a:endParaRPr lang="en-US" sz="2400"/>
            </a:p>
          </p:txBody>
        </p:sp>
        <p:pic>
          <p:nvPicPr>
            <p:cNvPr id="36121" name="Picture 481">
              <a:extLst>
                <a:ext uri="{FF2B5EF4-FFF2-40B4-BE49-F238E27FC236}">
                  <a16:creationId xmlns:a16="http://schemas.microsoft.com/office/drawing/2014/main" id="{81EA3683-3178-A835-BE97-E61895EB421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 y="995"/>
              <a:ext cx="69"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122" name="Line 482">
              <a:extLst>
                <a:ext uri="{FF2B5EF4-FFF2-40B4-BE49-F238E27FC236}">
                  <a16:creationId xmlns:a16="http://schemas.microsoft.com/office/drawing/2014/main" id="{D80EF973-871E-625C-057F-790B5FEA19EA}"/>
                </a:ext>
              </a:extLst>
            </p:cNvPr>
            <p:cNvSpPr>
              <a:spLocks noChangeShapeType="1"/>
            </p:cNvSpPr>
            <p:nvPr/>
          </p:nvSpPr>
          <p:spPr bwMode="auto">
            <a:xfrm>
              <a:off x="4706" y="1133"/>
              <a:ext cx="1"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23" name="Freeform 483">
              <a:extLst>
                <a:ext uri="{FF2B5EF4-FFF2-40B4-BE49-F238E27FC236}">
                  <a16:creationId xmlns:a16="http://schemas.microsoft.com/office/drawing/2014/main" id="{5FC44EEE-3D62-8158-06B8-0C9AB09C055F}"/>
                </a:ext>
              </a:extLst>
            </p:cNvPr>
            <p:cNvSpPr>
              <a:spLocks/>
            </p:cNvSpPr>
            <p:nvPr/>
          </p:nvSpPr>
          <p:spPr bwMode="auto">
            <a:xfrm>
              <a:off x="4720" y="113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24" name="Rectangle 484">
              <a:extLst>
                <a:ext uri="{FF2B5EF4-FFF2-40B4-BE49-F238E27FC236}">
                  <a16:creationId xmlns:a16="http://schemas.microsoft.com/office/drawing/2014/main" id="{7DE92987-5B4E-425D-805C-E0B27E69C063}"/>
                </a:ext>
              </a:extLst>
            </p:cNvPr>
            <p:cNvSpPr>
              <a:spLocks noChangeArrowheads="1"/>
            </p:cNvSpPr>
            <p:nvPr/>
          </p:nvSpPr>
          <p:spPr bwMode="auto">
            <a:xfrm>
              <a:off x="4582" y="1050"/>
              <a:ext cx="96" cy="28"/>
            </a:xfrm>
            <a:prstGeom prst="rect">
              <a:avLst/>
            </a:prstGeom>
            <a:solidFill>
              <a:srgbClr val="CF924C"/>
            </a:solidFill>
            <a:ln w="31750">
              <a:solidFill>
                <a:srgbClr val="CF924C"/>
              </a:solidFill>
              <a:miter lim="800000"/>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25" name="Freeform 485">
              <a:extLst>
                <a:ext uri="{FF2B5EF4-FFF2-40B4-BE49-F238E27FC236}">
                  <a16:creationId xmlns:a16="http://schemas.microsoft.com/office/drawing/2014/main" id="{5C78F487-5087-4789-295B-268B7664E671}"/>
                </a:ext>
              </a:extLst>
            </p:cNvPr>
            <p:cNvSpPr>
              <a:spLocks/>
            </p:cNvSpPr>
            <p:nvPr/>
          </p:nvSpPr>
          <p:spPr bwMode="auto">
            <a:xfrm>
              <a:off x="4568" y="1078"/>
              <a:ext cx="124" cy="28"/>
            </a:xfrm>
            <a:custGeom>
              <a:avLst/>
              <a:gdLst>
                <a:gd name="T0" fmla="*/ 14 w 124"/>
                <a:gd name="T1" fmla="*/ 0 h 28"/>
                <a:gd name="T2" fmla="*/ 0 w 124"/>
                <a:gd name="T3" fmla="*/ 28 h 28"/>
                <a:gd name="T4" fmla="*/ 124 w 124"/>
                <a:gd name="T5" fmla="*/ 28 h 28"/>
                <a:gd name="T6" fmla="*/ 124 w 124"/>
                <a:gd name="T7" fmla="*/ 0 h 28"/>
                <a:gd name="T8" fmla="*/ 14 w 124"/>
                <a:gd name="T9" fmla="*/ 0 h 28"/>
                <a:gd name="T10" fmla="*/ 0 60000 65536"/>
                <a:gd name="T11" fmla="*/ 0 60000 65536"/>
                <a:gd name="T12" fmla="*/ 0 60000 65536"/>
                <a:gd name="T13" fmla="*/ 0 60000 65536"/>
                <a:gd name="T14" fmla="*/ 0 60000 65536"/>
                <a:gd name="T15" fmla="*/ 0 w 124"/>
                <a:gd name="T16" fmla="*/ 0 h 28"/>
                <a:gd name="T17" fmla="*/ 124 w 124"/>
                <a:gd name="T18" fmla="*/ 28 h 28"/>
              </a:gdLst>
              <a:ahLst/>
              <a:cxnLst>
                <a:cxn ang="T10">
                  <a:pos x="T0" y="T1"/>
                </a:cxn>
                <a:cxn ang="T11">
                  <a:pos x="T2" y="T3"/>
                </a:cxn>
                <a:cxn ang="T12">
                  <a:pos x="T4" y="T5"/>
                </a:cxn>
                <a:cxn ang="T13">
                  <a:pos x="T6" y="T7"/>
                </a:cxn>
                <a:cxn ang="T14">
                  <a:pos x="T8" y="T9"/>
                </a:cxn>
              </a:cxnLst>
              <a:rect l="T15" t="T16" r="T17" b="T18"/>
              <a:pathLst>
                <a:path w="124" h="28">
                  <a:moveTo>
                    <a:pt x="14" y="0"/>
                  </a:moveTo>
                  <a:lnTo>
                    <a:pt x="0" y="28"/>
                  </a:lnTo>
                  <a:lnTo>
                    <a:pt x="124" y="28"/>
                  </a:lnTo>
                  <a:lnTo>
                    <a:pt x="124" y="0"/>
                  </a:lnTo>
                  <a:lnTo>
                    <a:pt x="14" y="0"/>
                  </a:lnTo>
                  <a:close/>
                </a:path>
              </a:pathLst>
            </a:custGeom>
            <a:noFill/>
            <a:ln w="31750">
              <a:solidFill>
                <a:srgbClr val="D9AA7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26" name="Line 486">
              <a:extLst>
                <a:ext uri="{FF2B5EF4-FFF2-40B4-BE49-F238E27FC236}">
                  <a16:creationId xmlns:a16="http://schemas.microsoft.com/office/drawing/2014/main" id="{E58074AD-47BA-68D4-3C19-BEED06E01782}"/>
                </a:ext>
              </a:extLst>
            </p:cNvPr>
            <p:cNvSpPr>
              <a:spLocks noChangeShapeType="1"/>
            </p:cNvSpPr>
            <p:nvPr/>
          </p:nvSpPr>
          <p:spPr bwMode="auto">
            <a:xfrm>
              <a:off x="4582" y="1092"/>
              <a:ext cx="1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27" name="Line 487">
              <a:extLst>
                <a:ext uri="{FF2B5EF4-FFF2-40B4-BE49-F238E27FC236}">
                  <a16:creationId xmlns:a16="http://schemas.microsoft.com/office/drawing/2014/main" id="{80886FCE-5407-96AF-3AF1-72CE2681418A}"/>
                </a:ext>
              </a:extLst>
            </p:cNvPr>
            <p:cNvSpPr>
              <a:spLocks noChangeShapeType="1"/>
            </p:cNvSpPr>
            <p:nvPr/>
          </p:nvSpPr>
          <p:spPr bwMode="auto">
            <a:xfrm>
              <a:off x="4595" y="1078"/>
              <a:ext cx="83"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28" name="Line 488">
              <a:extLst>
                <a:ext uri="{FF2B5EF4-FFF2-40B4-BE49-F238E27FC236}">
                  <a16:creationId xmlns:a16="http://schemas.microsoft.com/office/drawing/2014/main" id="{6E79A219-FC5A-97EE-BCB7-2EF08890C23B}"/>
                </a:ext>
              </a:extLst>
            </p:cNvPr>
            <p:cNvSpPr>
              <a:spLocks noChangeShapeType="1"/>
            </p:cNvSpPr>
            <p:nvPr/>
          </p:nvSpPr>
          <p:spPr bwMode="auto">
            <a:xfrm>
              <a:off x="4582" y="1092"/>
              <a:ext cx="69"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29" name="Line 489">
              <a:extLst>
                <a:ext uri="{FF2B5EF4-FFF2-40B4-BE49-F238E27FC236}">
                  <a16:creationId xmlns:a16="http://schemas.microsoft.com/office/drawing/2014/main" id="{F4221B25-F729-81DD-9C9C-50A8F8ED830A}"/>
                </a:ext>
              </a:extLst>
            </p:cNvPr>
            <p:cNvSpPr>
              <a:spLocks noChangeShapeType="1"/>
            </p:cNvSpPr>
            <p:nvPr/>
          </p:nvSpPr>
          <p:spPr bwMode="auto">
            <a:xfrm>
              <a:off x="4609" y="1092"/>
              <a:ext cx="55"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30" name="Freeform 490">
              <a:extLst>
                <a:ext uri="{FF2B5EF4-FFF2-40B4-BE49-F238E27FC236}">
                  <a16:creationId xmlns:a16="http://schemas.microsoft.com/office/drawing/2014/main" id="{2E741B4E-1869-16CB-116C-DD3BA8357B0A}"/>
                </a:ext>
              </a:extLst>
            </p:cNvPr>
            <p:cNvSpPr>
              <a:spLocks/>
            </p:cNvSpPr>
            <p:nvPr/>
          </p:nvSpPr>
          <p:spPr bwMode="auto">
            <a:xfrm>
              <a:off x="4651" y="1092"/>
              <a:ext cx="41" cy="1"/>
            </a:xfrm>
            <a:custGeom>
              <a:avLst/>
              <a:gdLst>
                <a:gd name="T0" fmla="*/ 0 w 41"/>
                <a:gd name="T1" fmla="*/ 0 h 1"/>
                <a:gd name="T2" fmla="*/ 27 w 41"/>
                <a:gd name="T3" fmla="*/ 0 h 1"/>
                <a:gd name="T4" fmla="*/ 41 w 41"/>
                <a:gd name="T5" fmla="*/ 0 h 1"/>
                <a:gd name="T6" fmla="*/ 0 60000 65536"/>
                <a:gd name="T7" fmla="*/ 0 60000 65536"/>
                <a:gd name="T8" fmla="*/ 0 60000 65536"/>
                <a:gd name="T9" fmla="*/ 0 w 41"/>
                <a:gd name="T10" fmla="*/ 0 h 1"/>
                <a:gd name="T11" fmla="*/ 41 w 41"/>
                <a:gd name="T12" fmla="*/ 1 h 1"/>
              </a:gdLst>
              <a:ahLst/>
              <a:cxnLst>
                <a:cxn ang="T6">
                  <a:pos x="T0" y="T1"/>
                </a:cxn>
                <a:cxn ang="T7">
                  <a:pos x="T2" y="T3"/>
                </a:cxn>
                <a:cxn ang="T8">
                  <a:pos x="T4" y="T5"/>
                </a:cxn>
              </a:cxnLst>
              <a:rect l="T9" t="T10" r="T11" b="T12"/>
              <a:pathLst>
                <a:path w="41" h="1">
                  <a:moveTo>
                    <a:pt x="0" y="0"/>
                  </a:moveTo>
                  <a:lnTo>
                    <a:pt x="27" y="0"/>
                  </a:lnTo>
                  <a:lnTo>
                    <a:pt x="41" y="0"/>
                  </a:lnTo>
                </a:path>
              </a:pathLst>
            </a:custGeom>
            <a:noFill/>
            <a:ln w="317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6131" name="Rectangle 491">
              <a:extLst>
                <a:ext uri="{FF2B5EF4-FFF2-40B4-BE49-F238E27FC236}">
                  <a16:creationId xmlns:a16="http://schemas.microsoft.com/office/drawing/2014/main" id="{53F91D83-8BD8-A08D-EEE1-75DB69FF8D1C}"/>
                </a:ext>
              </a:extLst>
            </p:cNvPr>
            <p:cNvSpPr>
              <a:spLocks noChangeArrowheads="1"/>
            </p:cNvSpPr>
            <p:nvPr/>
          </p:nvSpPr>
          <p:spPr bwMode="auto">
            <a:xfrm>
              <a:off x="4623" y="981"/>
              <a:ext cx="28" cy="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32" name="Rectangle 492">
              <a:extLst>
                <a:ext uri="{FF2B5EF4-FFF2-40B4-BE49-F238E27FC236}">
                  <a16:creationId xmlns:a16="http://schemas.microsoft.com/office/drawing/2014/main" id="{0175E4CC-902E-1D23-F7FA-163DEB926AC6}"/>
                </a:ext>
              </a:extLst>
            </p:cNvPr>
            <p:cNvSpPr>
              <a:spLocks noChangeArrowheads="1"/>
            </p:cNvSpPr>
            <p:nvPr/>
          </p:nvSpPr>
          <p:spPr bwMode="auto">
            <a:xfrm>
              <a:off x="4623" y="981"/>
              <a:ext cx="41" cy="56"/>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33" name="Rectangle 493">
              <a:extLst>
                <a:ext uri="{FF2B5EF4-FFF2-40B4-BE49-F238E27FC236}">
                  <a16:creationId xmlns:a16="http://schemas.microsoft.com/office/drawing/2014/main" id="{4D5DDE86-5FF0-B950-0155-25165E06F35F}"/>
                </a:ext>
              </a:extLst>
            </p:cNvPr>
            <p:cNvSpPr>
              <a:spLocks noChangeArrowheads="1"/>
            </p:cNvSpPr>
            <p:nvPr/>
          </p:nvSpPr>
          <p:spPr bwMode="auto">
            <a:xfrm>
              <a:off x="1417" y="3416"/>
              <a:ext cx="6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400">
                  <a:solidFill>
                    <a:srgbClr val="000000"/>
                  </a:solidFill>
                  <a:latin typeface="Arial" panose="020B0604020202020204" pitchFamily="34" charset="0"/>
                </a:rPr>
                <a:t>network link:</a:t>
              </a:r>
              <a:endParaRPr lang="en-GB" altLang="en-US" sz="2400">
                <a:latin typeface="Times" panose="02020603050405020304" pitchFamily="18" charset="0"/>
              </a:endParaRPr>
            </a:p>
          </p:txBody>
        </p:sp>
        <p:sp>
          <p:nvSpPr>
            <p:cNvPr id="36134" name="Rectangle 494">
              <a:extLst>
                <a:ext uri="{FF2B5EF4-FFF2-40B4-BE49-F238E27FC236}">
                  <a16:creationId xmlns:a16="http://schemas.microsoft.com/office/drawing/2014/main" id="{101DBE08-50AA-F870-2753-26600B615313}"/>
                </a:ext>
              </a:extLst>
            </p:cNvPr>
            <p:cNvSpPr>
              <a:spLocks noChangeArrowheads="1"/>
            </p:cNvSpPr>
            <p:nvPr/>
          </p:nvSpPr>
          <p:spPr bwMode="auto">
            <a:xfrm>
              <a:off x="2070" y="3451"/>
              <a:ext cx="249" cy="28"/>
            </a:xfrm>
            <a:prstGeom prst="rect">
              <a:avLst/>
            </a:prstGeom>
            <a:solidFill>
              <a:srgbClr val="FFD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35" name="Rectangle 495">
              <a:extLst>
                <a:ext uri="{FF2B5EF4-FFF2-40B4-BE49-F238E27FC236}">
                  <a16:creationId xmlns:a16="http://schemas.microsoft.com/office/drawing/2014/main" id="{9E32C6EC-D188-6B47-914A-E3A7A4555164}"/>
                </a:ext>
              </a:extLst>
            </p:cNvPr>
            <p:cNvSpPr>
              <a:spLocks noChangeArrowheads="1"/>
            </p:cNvSpPr>
            <p:nvPr/>
          </p:nvSpPr>
          <p:spPr bwMode="auto">
            <a:xfrm>
              <a:off x="2070" y="3451"/>
              <a:ext cx="263" cy="42"/>
            </a:xfrm>
            <a:prstGeom prst="rect">
              <a:avLst/>
            </a:prstGeom>
            <a:noFill/>
            <a:ln w="31750">
              <a:solidFill>
                <a:srgbClr val="FFDC99"/>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6136" name="Freeform 496">
              <a:extLst>
                <a:ext uri="{FF2B5EF4-FFF2-40B4-BE49-F238E27FC236}">
                  <a16:creationId xmlns:a16="http://schemas.microsoft.com/office/drawing/2014/main" id="{16254517-1BC7-8939-91AD-FEAA07B6D9D9}"/>
                </a:ext>
              </a:extLst>
            </p:cNvPr>
            <p:cNvSpPr>
              <a:spLocks/>
            </p:cNvSpPr>
            <p:nvPr/>
          </p:nvSpPr>
          <p:spPr bwMode="auto">
            <a:xfrm>
              <a:off x="3188" y="1837"/>
              <a:ext cx="69" cy="83"/>
            </a:xfrm>
            <a:custGeom>
              <a:avLst/>
              <a:gdLst>
                <a:gd name="T0" fmla="*/ 28 w 69"/>
                <a:gd name="T1" fmla="*/ 69 h 83"/>
                <a:gd name="T2" fmla="*/ 0 w 69"/>
                <a:gd name="T3" fmla="*/ 83 h 83"/>
                <a:gd name="T4" fmla="*/ 0 w 69"/>
                <a:gd name="T5" fmla="*/ 0 h 83"/>
                <a:gd name="T6" fmla="*/ 69 w 69"/>
                <a:gd name="T7" fmla="*/ 55 h 83"/>
                <a:gd name="T8" fmla="*/ 28 w 69"/>
                <a:gd name="T9" fmla="*/ 69 h 83"/>
                <a:gd name="T10" fmla="*/ 0 60000 65536"/>
                <a:gd name="T11" fmla="*/ 0 60000 65536"/>
                <a:gd name="T12" fmla="*/ 0 60000 65536"/>
                <a:gd name="T13" fmla="*/ 0 60000 65536"/>
                <a:gd name="T14" fmla="*/ 0 60000 65536"/>
                <a:gd name="T15" fmla="*/ 0 w 69"/>
                <a:gd name="T16" fmla="*/ 0 h 83"/>
                <a:gd name="T17" fmla="*/ 69 w 69"/>
                <a:gd name="T18" fmla="*/ 83 h 83"/>
              </a:gdLst>
              <a:ahLst/>
              <a:cxnLst>
                <a:cxn ang="T10">
                  <a:pos x="T0" y="T1"/>
                </a:cxn>
                <a:cxn ang="T11">
                  <a:pos x="T2" y="T3"/>
                </a:cxn>
                <a:cxn ang="T12">
                  <a:pos x="T4" y="T5"/>
                </a:cxn>
                <a:cxn ang="T13">
                  <a:pos x="T6" y="T7"/>
                </a:cxn>
                <a:cxn ang="T14">
                  <a:pos x="T8" y="T9"/>
                </a:cxn>
              </a:cxnLst>
              <a:rect l="T15" t="T16" r="T17" b="T18"/>
              <a:pathLst>
                <a:path w="69" h="83">
                  <a:moveTo>
                    <a:pt x="28" y="69"/>
                  </a:moveTo>
                  <a:lnTo>
                    <a:pt x="0" y="83"/>
                  </a:lnTo>
                  <a:lnTo>
                    <a:pt x="0" y="0"/>
                  </a:lnTo>
                  <a:lnTo>
                    <a:pt x="69" y="55"/>
                  </a:lnTo>
                  <a:lnTo>
                    <a:pt x="28" y="69"/>
                  </a:lnTo>
                  <a:close/>
                </a:path>
              </a:pathLst>
            </a:custGeom>
            <a:solidFill>
              <a:srgbClr val="000000"/>
            </a:solidFill>
            <a:ln w="31750">
              <a:solidFill>
                <a:srgbClr val="000000"/>
              </a:solidFill>
              <a:prstDash val="solid"/>
              <a:round/>
              <a:headEnd/>
              <a:tailEnd/>
            </a:ln>
          </p:spPr>
          <p:txBody>
            <a:bodyPr/>
            <a:lstStyle/>
            <a:p>
              <a:endParaRPr lang="en-US" sz="2400"/>
            </a:p>
          </p:txBody>
        </p:sp>
        <p:sp>
          <p:nvSpPr>
            <p:cNvPr id="36137" name="Line 497">
              <a:extLst>
                <a:ext uri="{FF2B5EF4-FFF2-40B4-BE49-F238E27FC236}">
                  <a16:creationId xmlns:a16="http://schemas.microsoft.com/office/drawing/2014/main" id="{6D3061DE-1645-38E0-6792-FF7068C2699D}"/>
                </a:ext>
              </a:extLst>
            </p:cNvPr>
            <p:cNvSpPr>
              <a:spLocks noChangeShapeType="1"/>
            </p:cNvSpPr>
            <p:nvPr/>
          </p:nvSpPr>
          <p:spPr bwMode="auto">
            <a:xfrm flipH="1" flipV="1">
              <a:off x="3216" y="1906"/>
              <a:ext cx="110" cy="262"/>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38" name="Freeform 498">
              <a:extLst>
                <a:ext uri="{FF2B5EF4-FFF2-40B4-BE49-F238E27FC236}">
                  <a16:creationId xmlns:a16="http://schemas.microsoft.com/office/drawing/2014/main" id="{4DAACEB6-705A-3543-4B9A-52B150DF818E}"/>
                </a:ext>
              </a:extLst>
            </p:cNvPr>
            <p:cNvSpPr>
              <a:spLocks/>
            </p:cNvSpPr>
            <p:nvPr/>
          </p:nvSpPr>
          <p:spPr bwMode="auto">
            <a:xfrm>
              <a:off x="3519" y="2527"/>
              <a:ext cx="69" cy="83"/>
            </a:xfrm>
            <a:custGeom>
              <a:avLst/>
              <a:gdLst>
                <a:gd name="T0" fmla="*/ 42 w 69"/>
                <a:gd name="T1" fmla="*/ 27 h 83"/>
                <a:gd name="T2" fmla="*/ 69 w 69"/>
                <a:gd name="T3" fmla="*/ 0 h 83"/>
                <a:gd name="T4" fmla="*/ 69 w 69"/>
                <a:gd name="T5" fmla="*/ 83 h 83"/>
                <a:gd name="T6" fmla="*/ 0 w 69"/>
                <a:gd name="T7" fmla="*/ 41 h 83"/>
                <a:gd name="T8" fmla="*/ 42 w 69"/>
                <a:gd name="T9" fmla="*/ 27 h 83"/>
                <a:gd name="T10" fmla="*/ 0 60000 65536"/>
                <a:gd name="T11" fmla="*/ 0 60000 65536"/>
                <a:gd name="T12" fmla="*/ 0 60000 65536"/>
                <a:gd name="T13" fmla="*/ 0 60000 65536"/>
                <a:gd name="T14" fmla="*/ 0 60000 65536"/>
                <a:gd name="T15" fmla="*/ 0 w 69"/>
                <a:gd name="T16" fmla="*/ 0 h 83"/>
                <a:gd name="T17" fmla="*/ 69 w 69"/>
                <a:gd name="T18" fmla="*/ 83 h 83"/>
              </a:gdLst>
              <a:ahLst/>
              <a:cxnLst>
                <a:cxn ang="T10">
                  <a:pos x="T0" y="T1"/>
                </a:cxn>
                <a:cxn ang="T11">
                  <a:pos x="T2" y="T3"/>
                </a:cxn>
                <a:cxn ang="T12">
                  <a:pos x="T4" y="T5"/>
                </a:cxn>
                <a:cxn ang="T13">
                  <a:pos x="T6" y="T7"/>
                </a:cxn>
                <a:cxn ang="T14">
                  <a:pos x="T8" y="T9"/>
                </a:cxn>
              </a:cxnLst>
              <a:rect l="T15" t="T16" r="T17" b="T18"/>
              <a:pathLst>
                <a:path w="69" h="83">
                  <a:moveTo>
                    <a:pt x="42" y="27"/>
                  </a:moveTo>
                  <a:lnTo>
                    <a:pt x="69" y="0"/>
                  </a:lnTo>
                  <a:lnTo>
                    <a:pt x="69" y="83"/>
                  </a:lnTo>
                  <a:lnTo>
                    <a:pt x="0" y="41"/>
                  </a:lnTo>
                  <a:lnTo>
                    <a:pt x="42" y="27"/>
                  </a:lnTo>
                  <a:close/>
                </a:path>
              </a:pathLst>
            </a:custGeom>
            <a:solidFill>
              <a:srgbClr val="000000"/>
            </a:solidFill>
            <a:ln w="31750">
              <a:solidFill>
                <a:srgbClr val="000000"/>
              </a:solidFill>
              <a:prstDash val="solid"/>
              <a:round/>
              <a:headEnd/>
              <a:tailEnd/>
            </a:ln>
          </p:spPr>
          <p:txBody>
            <a:bodyPr/>
            <a:lstStyle/>
            <a:p>
              <a:endParaRPr lang="en-US" sz="2400"/>
            </a:p>
          </p:txBody>
        </p:sp>
        <p:sp>
          <p:nvSpPr>
            <p:cNvPr id="36139" name="Line 499">
              <a:extLst>
                <a:ext uri="{FF2B5EF4-FFF2-40B4-BE49-F238E27FC236}">
                  <a16:creationId xmlns:a16="http://schemas.microsoft.com/office/drawing/2014/main" id="{525BFBE3-1261-C675-C07C-B98FD49BC7D8}"/>
                </a:ext>
              </a:extLst>
            </p:cNvPr>
            <p:cNvSpPr>
              <a:spLocks noChangeShapeType="1"/>
            </p:cNvSpPr>
            <p:nvPr/>
          </p:nvSpPr>
          <p:spPr bwMode="auto">
            <a:xfrm>
              <a:off x="3423" y="2361"/>
              <a:ext cx="124" cy="180"/>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40" name="Freeform 500">
              <a:extLst>
                <a:ext uri="{FF2B5EF4-FFF2-40B4-BE49-F238E27FC236}">
                  <a16:creationId xmlns:a16="http://schemas.microsoft.com/office/drawing/2014/main" id="{0A783D6D-CD92-5563-E55E-E1A49C06AC36}"/>
                </a:ext>
              </a:extLst>
            </p:cNvPr>
            <p:cNvSpPr>
              <a:spLocks/>
            </p:cNvSpPr>
            <p:nvPr/>
          </p:nvSpPr>
          <p:spPr bwMode="auto">
            <a:xfrm>
              <a:off x="2953" y="2485"/>
              <a:ext cx="69" cy="69"/>
            </a:xfrm>
            <a:custGeom>
              <a:avLst/>
              <a:gdLst>
                <a:gd name="T0" fmla="*/ 42 w 69"/>
                <a:gd name="T1" fmla="*/ 28 h 69"/>
                <a:gd name="T2" fmla="*/ 69 w 69"/>
                <a:gd name="T3" fmla="*/ 56 h 69"/>
                <a:gd name="T4" fmla="*/ 0 w 69"/>
                <a:gd name="T5" fmla="*/ 69 h 69"/>
                <a:gd name="T6" fmla="*/ 28 w 69"/>
                <a:gd name="T7" fmla="*/ 0 h 69"/>
                <a:gd name="T8" fmla="*/ 42 w 69"/>
                <a:gd name="T9" fmla="*/ 28 h 69"/>
                <a:gd name="T10" fmla="*/ 0 60000 65536"/>
                <a:gd name="T11" fmla="*/ 0 60000 65536"/>
                <a:gd name="T12" fmla="*/ 0 60000 65536"/>
                <a:gd name="T13" fmla="*/ 0 60000 65536"/>
                <a:gd name="T14" fmla="*/ 0 60000 65536"/>
                <a:gd name="T15" fmla="*/ 0 w 69"/>
                <a:gd name="T16" fmla="*/ 0 h 69"/>
                <a:gd name="T17" fmla="*/ 69 w 69"/>
                <a:gd name="T18" fmla="*/ 69 h 69"/>
              </a:gdLst>
              <a:ahLst/>
              <a:cxnLst>
                <a:cxn ang="T10">
                  <a:pos x="T0" y="T1"/>
                </a:cxn>
                <a:cxn ang="T11">
                  <a:pos x="T2" y="T3"/>
                </a:cxn>
                <a:cxn ang="T12">
                  <a:pos x="T4" y="T5"/>
                </a:cxn>
                <a:cxn ang="T13">
                  <a:pos x="T6" y="T7"/>
                </a:cxn>
                <a:cxn ang="T14">
                  <a:pos x="T8" y="T9"/>
                </a:cxn>
              </a:cxnLst>
              <a:rect l="T15" t="T16" r="T17" b="T18"/>
              <a:pathLst>
                <a:path w="69" h="69">
                  <a:moveTo>
                    <a:pt x="42" y="28"/>
                  </a:moveTo>
                  <a:lnTo>
                    <a:pt x="69" y="56"/>
                  </a:lnTo>
                  <a:lnTo>
                    <a:pt x="0" y="69"/>
                  </a:lnTo>
                  <a:lnTo>
                    <a:pt x="28" y="0"/>
                  </a:lnTo>
                  <a:lnTo>
                    <a:pt x="42" y="28"/>
                  </a:lnTo>
                  <a:close/>
                </a:path>
              </a:pathLst>
            </a:custGeom>
            <a:solidFill>
              <a:srgbClr val="000000"/>
            </a:solidFill>
            <a:ln w="31750">
              <a:solidFill>
                <a:srgbClr val="000000"/>
              </a:solidFill>
              <a:prstDash val="solid"/>
              <a:round/>
              <a:headEnd/>
              <a:tailEnd/>
            </a:ln>
          </p:spPr>
          <p:txBody>
            <a:bodyPr/>
            <a:lstStyle/>
            <a:p>
              <a:endParaRPr lang="en-US" sz="2400"/>
            </a:p>
          </p:txBody>
        </p:sp>
        <p:sp>
          <p:nvSpPr>
            <p:cNvPr id="36141" name="Line 501">
              <a:extLst>
                <a:ext uri="{FF2B5EF4-FFF2-40B4-BE49-F238E27FC236}">
                  <a16:creationId xmlns:a16="http://schemas.microsoft.com/office/drawing/2014/main" id="{EA436FA0-67E1-5BC0-AFC1-8418F05F6CD0}"/>
                </a:ext>
              </a:extLst>
            </p:cNvPr>
            <p:cNvSpPr>
              <a:spLocks noChangeShapeType="1"/>
            </p:cNvSpPr>
            <p:nvPr/>
          </p:nvSpPr>
          <p:spPr bwMode="auto">
            <a:xfrm flipH="1">
              <a:off x="3009" y="2347"/>
              <a:ext cx="179" cy="152"/>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42" name="Freeform 502">
              <a:extLst>
                <a:ext uri="{FF2B5EF4-FFF2-40B4-BE49-F238E27FC236}">
                  <a16:creationId xmlns:a16="http://schemas.microsoft.com/office/drawing/2014/main" id="{7AA93578-639D-1EAB-369E-FF390BCA120B}"/>
                </a:ext>
              </a:extLst>
            </p:cNvPr>
            <p:cNvSpPr>
              <a:spLocks/>
            </p:cNvSpPr>
            <p:nvPr/>
          </p:nvSpPr>
          <p:spPr bwMode="auto">
            <a:xfrm>
              <a:off x="2746" y="2513"/>
              <a:ext cx="69" cy="83"/>
            </a:xfrm>
            <a:custGeom>
              <a:avLst/>
              <a:gdLst>
                <a:gd name="T0" fmla="*/ 42 w 69"/>
                <a:gd name="T1" fmla="*/ 55 h 83"/>
                <a:gd name="T2" fmla="*/ 0 w 69"/>
                <a:gd name="T3" fmla="*/ 41 h 83"/>
                <a:gd name="T4" fmla="*/ 69 w 69"/>
                <a:gd name="T5" fmla="*/ 0 h 83"/>
                <a:gd name="T6" fmla="*/ 69 w 69"/>
                <a:gd name="T7" fmla="*/ 83 h 83"/>
                <a:gd name="T8" fmla="*/ 42 w 69"/>
                <a:gd name="T9" fmla="*/ 55 h 83"/>
                <a:gd name="T10" fmla="*/ 0 60000 65536"/>
                <a:gd name="T11" fmla="*/ 0 60000 65536"/>
                <a:gd name="T12" fmla="*/ 0 60000 65536"/>
                <a:gd name="T13" fmla="*/ 0 60000 65536"/>
                <a:gd name="T14" fmla="*/ 0 60000 65536"/>
                <a:gd name="T15" fmla="*/ 0 w 69"/>
                <a:gd name="T16" fmla="*/ 0 h 83"/>
                <a:gd name="T17" fmla="*/ 69 w 69"/>
                <a:gd name="T18" fmla="*/ 83 h 83"/>
              </a:gdLst>
              <a:ahLst/>
              <a:cxnLst>
                <a:cxn ang="T10">
                  <a:pos x="T0" y="T1"/>
                </a:cxn>
                <a:cxn ang="T11">
                  <a:pos x="T2" y="T3"/>
                </a:cxn>
                <a:cxn ang="T12">
                  <a:pos x="T4" y="T5"/>
                </a:cxn>
                <a:cxn ang="T13">
                  <a:pos x="T6" y="T7"/>
                </a:cxn>
                <a:cxn ang="T14">
                  <a:pos x="T8" y="T9"/>
                </a:cxn>
              </a:cxnLst>
              <a:rect l="T15" t="T16" r="T17" b="T18"/>
              <a:pathLst>
                <a:path w="69" h="83">
                  <a:moveTo>
                    <a:pt x="42" y="55"/>
                  </a:moveTo>
                  <a:lnTo>
                    <a:pt x="0" y="41"/>
                  </a:lnTo>
                  <a:lnTo>
                    <a:pt x="69" y="0"/>
                  </a:lnTo>
                  <a:lnTo>
                    <a:pt x="69" y="83"/>
                  </a:lnTo>
                  <a:lnTo>
                    <a:pt x="42" y="55"/>
                  </a:lnTo>
                  <a:close/>
                </a:path>
              </a:pathLst>
            </a:custGeom>
            <a:solidFill>
              <a:srgbClr val="000000"/>
            </a:solidFill>
            <a:ln w="31750">
              <a:solidFill>
                <a:srgbClr val="000000"/>
              </a:solidFill>
              <a:prstDash val="solid"/>
              <a:round/>
              <a:headEnd/>
              <a:tailEnd/>
            </a:ln>
          </p:spPr>
          <p:txBody>
            <a:bodyPr/>
            <a:lstStyle/>
            <a:p>
              <a:endParaRPr lang="en-US" sz="2400"/>
            </a:p>
          </p:txBody>
        </p:sp>
        <p:sp>
          <p:nvSpPr>
            <p:cNvPr id="36143" name="Line 503">
              <a:extLst>
                <a:ext uri="{FF2B5EF4-FFF2-40B4-BE49-F238E27FC236}">
                  <a16:creationId xmlns:a16="http://schemas.microsoft.com/office/drawing/2014/main" id="{0631B442-6F75-2FE3-805F-B4DE985F11DE}"/>
                </a:ext>
              </a:extLst>
            </p:cNvPr>
            <p:cNvSpPr>
              <a:spLocks noChangeShapeType="1"/>
            </p:cNvSpPr>
            <p:nvPr/>
          </p:nvSpPr>
          <p:spPr bwMode="auto">
            <a:xfrm flipV="1">
              <a:off x="2664" y="2582"/>
              <a:ext cx="110" cy="22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6144" name="Rectangle 504">
              <a:extLst>
                <a:ext uri="{FF2B5EF4-FFF2-40B4-BE49-F238E27FC236}">
                  <a16:creationId xmlns:a16="http://schemas.microsoft.com/office/drawing/2014/main" id="{5BD5FFD4-EB4F-C24C-2A6D-CDD8FD3F9813}"/>
                </a:ext>
              </a:extLst>
            </p:cNvPr>
            <p:cNvSpPr>
              <a:spLocks noChangeArrowheads="1"/>
            </p:cNvSpPr>
            <p:nvPr/>
          </p:nvSpPr>
          <p:spPr bwMode="auto">
            <a:xfrm>
              <a:off x="2286" y="1333"/>
              <a:ext cx="8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400">
                  <a:solidFill>
                    <a:srgbClr val="000000"/>
                  </a:solidFill>
                  <a:latin typeface="Zapf Dingbats" charset="2"/>
                </a:rPr>
                <a:t>%</a:t>
              </a:r>
              <a:endParaRPr lang="en-GB" altLang="en-US" sz="2400">
                <a:latin typeface="Zapf Dingbats" charset="2"/>
              </a:endParaRPr>
            </a:p>
          </p:txBody>
        </p:sp>
        <p:sp>
          <p:nvSpPr>
            <p:cNvPr id="36145" name="Rectangle 505">
              <a:extLst>
                <a:ext uri="{FF2B5EF4-FFF2-40B4-BE49-F238E27FC236}">
                  <a16:creationId xmlns:a16="http://schemas.microsoft.com/office/drawing/2014/main" id="{93FC1AFF-9ED2-AE24-4C02-8D68DAC39B42}"/>
                </a:ext>
              </a:extLst>
            </p:cNvPr>
            <p:cNvSpPr>
              <a:spLocks noChangeArrowheads="1"/>
            </p:cNvSpPr>
            <p:nvPr/>
          </p:nvSpPr>
          <p:spPr bwMode="auto">
            <a:xfrm>
              <a:off x="696" y="1754"/>
              <a:ext cx="8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400">
                  <a:solidFill>
                    <a:srgbClr val="000000"/>
                  </a:solidFill>
                  <a:latin typeface="Zapf Dingbats" charset="2"/>
                </a:rPr>
                <a:t>%</a:t>
              </a:r>
              <a:endParaRPr lang="en-GB" altLang="en-US" sz="2400">
                <a:latin typeface="Zapf Dingbats" charset="2"/>
              </a:endParaRPr>
            </a:p>
          </p:txBody>
        </p:sp>
        <p:sp>
          <p:nvSpPr>
            <p:cNvPr id="36146" name="Rectangle 506">
              <a:extLst>
                <a:ext uri="{FF2B5EF4-FFF2-40B4-BE49-F238E27FC236}">
                  <a16:creationId xmlns:a16="http://schemas.microsoft.com/office/drawing/2014/main" id="{FDB672AD-1304-C027-0A7C-57259B641C57}"/>
                </a:ext>
              </a:extLst>
            </p:cNvPr>
            <p:cNvSpPr>
              <a:spLocks noChangeArrowheads="1"/>
            </p:cNvSpPr>
            <p:nvPr/>
          </p:nvSpPr>
          <p:spPr bwMode="auto">
            <a:xfrm>
              <a:off x="592" y="1534"/>
              <a:ext cx="8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400">
                  <a:solidFill>
                    <a:srgbClr val="000000"/>
                  </a:solidFill>
                  <a:latin typeface="Zapf Dingbats" charset="2"/>
                </a:rPr>
                <a:t>%</a:t>
              </a:r>
              <a:endParaRPr lang="en-GB" altLang="en-US" sz="2400">
                <a:latin typeface="Zapf Dingbats" charset="2"/>
              </a:endParaRPr>
            </a:p>
          </p:txBody>
        </p:sp>
      </p:grpSp>
    </p:spTree>
    <p:extLst>
      <p:ext uri="{BB962C8B-B14F-4D97-AF65-F5344CB8AC3E}">
        <p14:creationId xmlns:p14="http://schemas.microsoft.com/office/powerpoint/2010/main" val="24544941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EFD75FF9-C030-EFE5-93B3-7BF0BFE71CB8}"/>
              </a:ext>
            </a:extLst>
          </p:cNvPr>
          <p:cNvSpPr>
            <a:spLocks noGrp="1" noChangeArrowheads="1"/>
          </p:cNvSpPr>
          <p:nvPr>
            <p:ph type="title"/>
          </p:nvPr>
        </p:nvSpPr>
        <p:spPr/>
        <p:txBody>
          <a:bodyPr/>
          <a:lstStyle/>
          <a:p>
            <a:pPr eaLnBrk="1" fontAlgn="auto" hangingPunct="1">
              <a:spcAft>
                <a:spcPts val="0"/>
              </a:spcAft>
              <a:defRPr/>
            </a:pPr>
            <a:r>
              <a:rPr lang="en-US" altLang="zh-TW">
                <a:ea typeface="+mj-ea"/>
                <a:cs typeface="+mj-cs"/>
              </a:rPr>
              <a:t>2.4.1 World-Wide-Web</a:t>
            </a:r>
          </a:p>
        </p:txBody>
      </p:sp>
      <p:sp>
        <p:nvSpPr>
          <p:cNvPr id="37890" name="Content Placeholder 3">
            <a:extLst>
              <a:ext uri="{FF2B5EF4-FFF2-40B4-BE49-F238E27FC236}">
                <a16:creationId xmlns:a16="http://schemas.microsoft.com/office/drawing/2014/main" id="{19C09639-2D05-046D-A7B9-ECBD7B3132F5}"/>
              </a:ext>
            </a:extLst>
          </p:cNvPr>
          <p:cNvSpPr>
            <a:spLocks noGrp="1"/>
          </p:cNvSpPr>
          <p:nvPr>
            <p:ph idx="1"/>
          </p:nvPr>
        </p:nvSpPr>
        <p:spPr>
          <a:xfrm>
            <a:off x="1638300" y="1600201"/>
            <a:ext cx="8089900" cy="4873625"/>
          </a:xfrm>
        </p:spPr>
        <p:txBody>
          <a:bodyPr/>
          <a:lstStyle/>
          <a:p>
            <a:pPr eaLnBrk="1" hangingPunct="1"/>
            <a:endParaRPr lang="sv-SE" altLang="en-US"/>
          </a:p>
        </p:txBody>
      </p:sp>
      <p:sp>
        <p:nvSpPr>
          <p:cNvPr id="37892" name="Slide Number Placeholder 5">
            <a:extLst>
              <a:ext uri="{FF2B5EF4-FFF2-40B4-BE49-F238E27FC236}">
                <a16:creationId xmlns:a16="http://schemas.microsoft.com/office/drawing/2014/main" id="{D7DB3702-9031-C293-B53B-D28DA51FAE3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FD47FD90-F66C-42ED-ACA0-FE642C23939B}" type="slidenum">
              <a:rPr lang="en-US" altLang="en-US" sz="1400">
                <a:solidFill>
                  <a:srgbClr val="FFFFFF"/>
                </a:solidFill>
              </a:rPr>
              <a:pPr/>
              <a:t>14</a:t>
            </a:fld>
            <a:endParaRPr lang="en-US" altLang="en-US" sz="1400">
              <a:solidFill>
                <a:srgbClr val="FFFFFF"/>
              </a:solidFill>
            </a:endParaRPr>
          </a:p>
        </p:txBody>
      </p:sp>
      <p:pic>
        <p:nvPicPr>
          <p:cNvPr id="37891" name="Picture 15">
            <a:extLst>
              <a:ext uri="{FF2B5EF4-FFF2-40B4-BE49-F238E27FC236}">
                <a16:creationId xmlns:a16="http://schemas.microsoft.com/office/drawing/2014/main" id="{7F575CEC-EDBC-C477-5E37-F8D54447B6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447800"/>
            <a:ext cx="6242050"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2284416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62617D82-54A5-15C1-9B8C-A6F3237F8DEC}"/>
              </a:ext>
            </a:extLst>
          </p:cNvPr>
          <p:cNvSpPr>
            <a:spLocks noGrp="1" noChangeArrowheads="1"/>
          </p:cNvSpPr>
          <p:nvPr>
            <p:ph type="title"/>
          </p:nvPr>
        </p:nvSpPr>
        <p:spPr/>
        <p:txBody>
          <a:bodyPr/>
          <a:lstStyle/>
          <a:p>
            <a:pPr eaLnBrk="1" fontAlgn="auto" hangingPunct="1">
              <a:spcAft>
                <a:spcPts val="0"/>
              </a:spcAft>
              <a:defRPr/>
            </a:pPr>
            <a:r>
              <a:rPr lang="en-US" altLang="zh-TW">
                <a:ea typeface="+mj-ea"/>
                <a:cs typeface="+mj-cs"/>
              </a:rPr>
              <a:t>2.4.2  Web Servers and Web Browsers</a:t>
            </a:r>
          </a:p>
        </p:txBody>
      </p:sp>
      <p:sp>
        <p:nvSpPr>
          <p:cNvPr id="39939" name="Slide Number Placeholder 92">
            <a:extLst>
              <a:ext uri="{FF2B5EF4-FFF2-40B4-BE49-F238E27FC236}">
                <a16:creationId xmlns:a16="http://schemas.microsoft.com/office/drawing/2014/main" id="{0AA27EA7-7A28-368E-5BA5-CDC8817B4BB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B1C10783-1E1D-4EF3-AC91-83016E8FE687}" type="slidenum">
              <a:rPr lang="en-US" altLang="en-US" sz="1400">
                <a:solidFill>
                  <a:srgbClr val="FFFFFF"/>
                </a:solidFill>
              </a:rPr>
              <a:pPr/>
              <a:t>15</a:t>
            </a:fld>
            <a:endParaRPr lang="en-US" altLang="en-US" sz="1400">
              <a:solidFill>
                <a:srgbClr val="FFFFFF"/>
              </a:solidFill>
            </a:endParaRPr>
          </a:p>
        </p:txBody>
      </p:sp>
      <p:grpSp>
        <p:nvGrpSpPr>
          <p:cNvPr id="39938" name="Group 93">
            <a:extLst>
              <a:ext uri="{FF2B5EF4-FFF2-40B4-BE49-F238E27FC236}">
                <a16:creationId xmlns:a16="http://schemas.microsoft.com/office/drawing/2014/main" id="{60958360-F869-7743-4925-7E9310F1375A}"/>
              </a:ext>
            </a:extLst>
          </p:cNvPr>
          <p:cNvGrpSpPr>
            <a:grpSpLocks/>
          </p:cNvGrpSpPr>
          <p:nvPr/>
        </p:nvGrpSpPr>
        <p:grpSpPr bwMode="auto">
          <a:xfrm>
            <a:off x="1905000" y="1752601"/>
            <a:ext cx="8542338" cy="4168775"/>
            <a:chOff x="480" y="1104"/>
            <a:chExt cx="5381" cy="2626"/>
          </a:xfrm>
        </p:grpSpPr>
        <p:sp>
          <p:nvSpPr>
            <p:cNvPr id="39940" name="Line 4">
              <a:extLst>
                <a:ext uri="{FF2B5EF4-FFF2-40B4-BE49-F238E27FC236}">
                  <a16:creationId xmlns:a16="http://schemas.microsoft.com/office/drawing/2014/main" id="{CEEC8928-956A-E97C-A518-ED328352620F}"/>
                </a:ext>
              </a:extLst>
            </p:cNvPr>
            <p:cNvSpPr>
              <a:spLocks noChangeShapeType="1"/>
            </p:cNvSpPr>
            <p:nvPr/>
          </p:nvSpPr>
          <p:spPr bwMode="auto">
            <a:xfrm flipH="1">
              <a:off x="4392" y="1401"/>
              <a:ext cx="151" cy="134"/>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41" name="Line 5">
              <a:extLst>
                <a:ext uri="{FF2B5EF4-FFF2-40B4-BE49-F238E27FC236}">
                  <a16:creationId xmlns:a16="http://schemas.microsoft.com/office/drawing/2014/main" id="{8EAC62BC-8606-A201-FA26-083DE287DBC6}"/>
                </a:ext>
              </a:extLst>
            </p:cNvPr>
            <p:cNvSpPr>
              <a:spLocks noChangeShapeType="1"/>
            </p:cNvSpPr>
            <p:nvPr/>
          </p:nvSpPr>
          <p:spPr bwMode="auto">
            <a:xfrm flipH="1" flipV="1">
              <a:off x="4593" y="2012"/>
              <a:ext cx="251"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42" name="Line 6">
              <a:extLst>
                <a:ext uri="{FF2B5EF4-FFF2-40B4-BE49-F238E27FC236}">
                  <a16:creationId xmlns:a16="http://schemas.microsoft.com/office/drawing/2014/main" id="{1739665C-E7CC-942C-7FF0-487F5DA8ED6D}"/>
                </a:ext>
              </a:extLst>
            </p:cNvPr>
            <p:cNvSpPr>
              <a:spLocks noChangeShapeType="1"/>
            </p:cNvSpPr>
            <p:nvPr/>
          </p:nvSpPr>
          <p:spPr bwMode="auto">
            <a:xfrm flipH="1" flipV="1">
              <a:off x="4442" y="2546"/>
              <a:ext cx="285" cy="153"/>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43" name="Line 7">
              <a:extLst>
                <a:ext uri="{FF2B5EF4-FFF2-40B4-BE49-F238E27FC236}">
                  <a16:creationId xmlns:a16="http://schemas.microsoft.com/office/drawing/2014/main" id="{F7D4CBCC-7C4F-F559-4CFC-FCD082CB6F09}"/>
                </a:ext>
              </a:extLst>
            </p:cNvPr>
            <p:cNvSpPr>
              <a:spLocks noChangeShapeType="1"/>
            </p:cNvSpPr>
            <p:nvPr/>
          </p:nvSpPr>
          <p:spPr bwMode="auto">
            <a:xfrm flipH="1" flipV="1">
              <a:off x="2151" y="1344"/>
              <a:ext cx="469" cy="24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44" name="Line 8">
              <a:extLst>
                <a:ext uri="{FF2B5EF4-FFF2-40B4-BE49-F238E27FC236}">
                  <a16:creationId xmlns:a16="http://schemas.microsoft.com/office/drawing/2014/main" id="{BA8464AA-D865-F4BC-8018-D948C0E2375E}"/>
                </a:ext>
              </a:extLst>
            </p:cNvPr>
            <p:cNvSpPr>
              <a:spLocks noChangeShapeType="1"/>
            </p:cNvSpPr>
            <p:nvPr/>
          </p:nvSpPr>
          <p:spPr bwMode="auto">
            <a:xfrm flipH="1">
              <a:off x="1917" y="2107"/>
              <a:ext cx="502" cy="3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45" name="Line 9">
              <a:extLst>
                <a:ext uri="{FF2B5EF4-FFF2-40B4-BE49-F238E27FC236}">
                  <a16:creationId xmlns:a16="http://schemas.microsoft.com/office/drawing/2014/main" id="{F39C63A4-F93C-8943-C9F4-9B827A7E76F2}"/>
                </a:ext>
              </a:extLst>
            </p:cNvPr>
            <p:cNvSpPr>
              <a:spLocks noChangeShapeType="1"/>
            </p:cNvSpPr>
            <p:nvPr/>
          </p:nvSpPr>
          <p:spPr bwMode="auto">
            <a:xfrm flipH="1">
              <a:off x="2118" y="2565"/>
              <a:ext cx="484" cy="7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46" name="Freeform 10">
              <a:extLst>
                <a:ext uri="{FF2B5EF4-FFF2-40B4-BE49-F238E27FC236}">
                  <a16:creationId xmlns:a16="http://schemas.microsoft.com/office/drawing/2014/main" id="{55AD0D26-15E9-D16E-261A-0AD916C57456}"/>
                </a:ext>
              </a:extLst>
            </p:cNvPr>
            <p:cNvSpPr>
              <a:spLocks/>
            </p:cNvSpPr>
            <p:nvPr/>
          </p:nvSpPr>
          <p:spPr bwMode="auto">
            <a:xfrm>
              <a:off x="2419" y="1287"/>
              <a:ext cx="2174" cy="1430"/>
            </a:xfrm>
            <a:custGeom>
              <a:avLst/>
              <a:gdLst>
                <a:gd name="T0" fmla="*/ 54 w 2131"/>
                <a:gd name="T1" fmla="*/ 591 h 1229"/>
                <a:gd name="T2" fmla="*/ 108 w 2131"/>
                <a:gd name="T3" fmla="*/ 455 h 1229"/>
                <a:gd name="T4" fmla="*/ 235 w 2131"/>
                <a:gd name="T5" fmla="*/ 279 h 1229"/>
                <a:gd name="T6" fmla="*/ 363 w 2131"/>
                <a:gd name="T7" fmla="*/ 175 h 1229"/>
                <a:gd name="T8" fmla="*/ 471 w 2131"/>
                <a:gd name="T9" fmla="*/ 175 h 1229"/>
                <a:gd name="T10" fmla="*/ 544 w 2131"/>
                <a:gd name="T11" fmla="*/ 175 h 1229"/>
                <a:gd name="T12" fmla="*/ 689 w 2131"/>
                <a:gd name="T13" fmla="*/ 175 h 1229"/>
                <a:gd name="T14" fmla="*/ 870 w 2131"/>
                <a:gd name="T15" fmla="*/ 209 h 1229"/>
                <a:gd name="T16" fmla="*/ 1051 w 2131"/>
                <a:gd name="T17" fmla="*/ 243 h 1229"/>
                <a:gd name="T18" fmla="*/ 1230 w 2131"/>
                <a:gd name="T19" fmla="*/ 243 h 1229"/>
                <a:gd name="T20" fmla="*/ 1322 w 2131"/>
                <a:gd name="T21" fmla="*/ 138 h 1229"/>
                <a:gd name="T22" fmla="*/ 1412 w 2131"/>
                <a:gd name="T23" fmla="*/ 35 h 1229"/>
                <a:gd name="T24" fmla="*/ 1539 w 2131"/>
                <a:gd name="T25" fmla="*/ 0 h 1229"/>
                <a:gd name="T26" fmla="*/ 1684 w 2131"/>
                <a:gd name="T27" fmla="*/ 0 h 1229"/>
                <a:gd name="T28" fmla="*/ 1793 w 2131"/>
                <a:gd name="T29" fmla="*/ 35 h 1229"/>
                <a:gd name="T30" fmla="*/ 1884 w 2131"/>
                <a:gd name="T31" fmla="*/ 105 h 1229"/>
                <a:gd name="T32" fmla="*/ 1956 w 2131"/>
                <a:gd name="T33" fmla="*/ 175 h 1229"/>
                <a:gd name="T34" fmla="*/ 2046 w 2131"/>
                <a:gd name="T35" fmla="*/ 243 h 1229"/>
                <a:gd name="T36" fmla="*/ 2173 w 2131"/>
                <a:gd name="T37" fmla="*/ 455 h 1229"/>
                <a:gd name="T38" fmla="*/ 2246 w 2131"/>
                <a:gd name="T39" fmla="*/ 628 h 1229"/>
                <a:gd name="T40" fmla="*/ 2302 w 2131"/>
                <a:gd name="T41" fmla="*/ 838 h 1229"/>
                <a:gd name="T42" fmla="*/ 2336 w 2131"/>
                <a:gd name="T43" fmla="*/ 1292 h 1229"/>
                <a:gd name="T44" fmla="*/ 2356 w 2131"/>
                <a:gd name="T45" fmla="*/ 1572 h 1229"/>
                <a:gd name="T46" fmla="*/ 2318 w 2131"/>
                <a:gd name="T47" fmla="*/ 1851 h 1229"/>
                <a:gd name="T48" fmla="*/ 2264 w 2131"/>
                <a:gd name="T49" fmla="*/ 2271 h 1229"/>
                <a:gd name="T50" fmla="*/ 2137 w 2131"/>
                <a:gd name="T51" fmla="*/ 2482 h 1229"/>
                <a:gd name="T52" fmla="*/ 1974 w 2131"/>
                <a:gd name="T53" fmla="*/ 2621 h 1229"/>
                <a:gd name="T54" fmla="*/ 1793 w 2131"/>
                <a:gd name="T55" fmla="*/ 2552 h 1229"/>
                <a:gd name="T56" fmla="*/ 1630 w 2131"/>
                <a:gd name="T57" fmla="*/ 2517 h 1229"/>
                <a:gd name="T58" fmla="*/ 1485 w 2131"/>
                <a:gd name="T59" fmla="*/ 2447 h 1229"/>
                <a:gd name="T60" fmla="*/ 1322 w 2131"/>
                <a:gd name="T61" fmla="*/ 2411 h 1229"/>
                <a:gd name="T62" fmla="*/ 1176 w 2131"/>
                <a:gd name="T63" fmla="*/ 2411 h 1229"/>
                <a:gd name="T64" fmla="*/ 1015 w 2131"/>
                <a:gd name="T65" fmla="*/ 2411 h 1229"/>
                <a:gd name="T66" fmla="*/ 906 w 2131"/>
                <a:gd name="T67" fmla="*/ 2447 h 1229"/>
                <a:gd name="T68" fmla="*/ 779 w 2131"/>
                <a:gd name="T69" fmla="*/ 2482 h 1229"/>
                <a:gd name="T70" fmla="*/ 669 w 2131"/>
                <a:gd name="T71" fmla="*/ 2517 h 1229"/>
                <a:gd name="T72" fmla="*/ 561 w 2131"/>
                <a:gd name="T73" fmla="*/ 2552 h 1229"/>
                <a:gd name="T74" fmla="*/ 453 w 2131"/>
                <a:gd name="T75" fmla="*/ 2552 h 1229"/>
                <a:gd name="T76" fmla="*/ 344 w 2131"/>
                <a:gd name="T77" fmla="*/ 2517 h 1229"/>
                <a:gd name="T78" fmla="*/ 271 w 2131"/>
                <a:gd name="T79" fmla="*/ 2482 h 1229"/>
                <a:gd name="T80" fmla="*/ 200 w 2131"/>
                <a:gd name="T81" fmla="*/ 2376 h 1229"/>
                <a:gd name="T82" fmla="*/ 162 w 2131"/>
                <a:gd name="T83" fmla="*/ 2342 h 1229"/>
                <a:gd name="T84" fmla="*/ 146 w 2131"/>
                <a:gd name="T85" fmla="*/ 2271 h 1229"/>
                <a:gd name="T86" fmla="*/ 92 w 2131"/>
                <a:gd name="T87" fmla="*/ 2026 h 1229"/>
                <a:gd name="T88" fmla="*/ 38 w 2131"/>
                <a:gd name="T89" fmla="*/ 1746 h 1229"/>
                <a:gd name="T90" fmla="*/ 16 w 2131"/>
                <a:gd name="T91" fmla="*/ 1503 h 1229"/>
                <a:gd name="T92" fmla="*/ 0 w 2131"/>
                <a:gd name="T93" fmla="*/ 1292 h 1229"/>
                <a:gd name="T94" fmla="*/ 16 w 2131"/>
                <a:gd name="T95" fmla="*/ 1012 h 1229"/>
                <a:gd name="T96" fmla="*/ 38 w 2131"/>
                <a:gd name="T97" fmla="*/ 769 h 1229"/>
                <a:gd name="T98" fmla="*/ 54 w 2131"/>
                <a:gd name="T99" fmla="*/ 591 h 1229"/>
                <a:gd name="T100" fmla="*/ 54 w 2131"/>
                <a:gd name="T101" fmla="*/ 591 h 12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131"/>
                <a:gd name="T154" fmla="*/ 0 h 1229"/>
                <a:gd name="T155" fmla="*/ 2131 w 2131"/>
                <a:gd name="T156" fmla="*/ 1229 h 122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131" h="1229">
                  <a:moveTo>
                    <a:pt x="49" y="278"/>
                  </a:moveTo>
                  <a:lnTo>
                    <a:pt x="98" y="213"/>
                  </a:lnTo>
                  <a:lnTo>
                    <a:pt x="213" y="131"/>
                  </a:lnTo>
                  <a:lnTo>
                    <a:pt x="328" y="82"/>
                  </a:lnTo>
                  <a:lnTo>
                    <a:pt x="426" y="82"/>
                  </a:lnTo>
                  <a:lnTo>
                    <a:pt x="492" y="82"/>
                  </a:lnTo>
                  <a:lnTo>
                    <a:pt x="623" y="82"/>
                  </a:lnTo>
                  <a:lnTo>
                    <a:pt x="787" y="98"/>
                  </a:lnTo>
                  <a:lnTo>
                    <a:pt x="951" y="114"/>
                  </a:lnTo>
                  <a:lnTo>
                    <a:pt x="1114" y="114"/>
                  </a:lnTo>
                  <a:lnTo>
                    <a:pt x="1196" y="65"/>
                  </a:lnTo>
                  <a:lnTo>
                    <a:pt x="1278" y="16"/>
                  </a:lnTo>
                  <a:lnTo>
                    <a:pt x="1393" y="0"/>
                  </a:lnTo>
                  <a:lnTo>
                    <a:pt x="1524" y="0"/>
                  </a:lnTo>
                  <a:lnTo>
                    <a:pt x="1623" y="16"/>
                  </a:lnTo>
                  <a:lnTo>
                    <a:pt x="1705" y="49"/>
                  </a:lnTo>
                  <a:lnTo>
                    <a:pt x="1770" y="82"/>
                  </a:lnTo>
                  <a:lnTo>
                    <a:pt x="1852" y="114"/>
                  </a:lnTo>
                  <a:lnTo>
                    <a:pt x="1967" y="213"/>
                  </a:lnTo>
                  <a:lnTo>
                    <a:pt x="2032" y="295"/>
                  </a:lnTo>
                  <a:lnTo>
                    <a:pt x="2082" y="393"/>
                  </a:lnTo>
                  <a:lnTo>
                    <a:pt x="2114" y="606"/>
                  </a:lnTo>
                  <a:lnTo>
                    <a:pt x="2131" y="737"/>
                  </a:lnTo>
                  <a:lnTo>
                    <a:pt x="2098" y="868"/>
                  </a:lnTo>
                  <a:lnTo>
                    <a:pt x="2049" y="1065"/>
                  </a:lnTo>
                  <a:lnTo>
                    <a:pt x="1934" y="1164"/>
                  </a:lnTo>
                  <a:lnTo>
                    <a:pt x="1786" y="1229"/>
                  </a:lnTo>
                  <a:lnTo>
                    <a:pt x="1623" y="1196"/>
                  </a:lnTo>
                  <a:lnTo>
                    <a:pt x="1475" y="1180"/>
                  </a:lnTo>
                  <a:lnTo>
                    <a:pt x="1344" y="1147"/>
                  </a:lnTo>
                  <a:lnTo>
                    <a:pt x="1196" y="1131"/>
                  </a:lnTo>
                  <a:lnTo>
                    <a:pt x="1065" y="1131"/>
                  </a:lnTo>
                  <a:lnTo>
                    <a:pt x="918" y="1131"/>
                  </a:lnTo>
                  <a:lnTo>
                    <a:pt x="819" y="1147"/>
                  </a:lnTo>
                  <a:lnTo>
                    <a:pt x="705" y="1164"/>
                  </a:lnTo>
                  <a:lnTo>
                    <a:pt x="606" y="1180"/>
                  </a:lnTo>
                  <a:lnTo>
                    <a:pt x="508" y="1196"/>
                  </a:lnTo>
                  <a:lnTo>
                    <a:pt x="410" y="1196"/>
                  </a:lnTo>
                  <a:lnTo>
                    <a:pt x="311" y="1180"/>
                  </a:lnTo>
                  <a:lnTo>
                    <a:pt x="246" y="1164"/>
                  </a:lnTo>
                  <a:lnTo>
                    <a:pt x="180" y="1114"/>
                  </a:lnTo>
                  <a:lnTo>
                    <a:pt x="147" y="1098"/>
                  </a:lnTo>
                  <a:lnTo>
                    <a:pt x="131" y="1065"/>
                  </a:lnTo>
                  <a:lnTo>
                    <a:pt x="82" y="950"/>
                  </a:lnTo>
                  <a:lnTo>
                    <a:pt x="33" y="819"/>
                  </a:lnTo>
                  <a:lnTo>
                    <a:pt x="16" y="705"/>
                  </a:lnTo>
                  <a:lnTo>
                    <a:pt x="0" y="606"/>
                  </a:lnTo>
                  <a:lnTo>
                    <a:pt x="16" y="475"/>
                  </a:lnTo>
                  <a:lnTo>
                    <a:pt x="33" y="360"/>
                  </a:lnTo>
                  <a:lnTo>
                    <a:pt x="49" y="278"/>
                  </a:lnTo>
                  <a:close/>
                </a:path>
              </a:pathLst>
            </a:custGeom>
            <a:solidFill>
              <a:srgbClr val="FFDC99"/>
            </a:solidFill>
            <a:ln w="25400">
              <a:solidFill>
                <a:srgbClr val="FFDC99"/>
              </a:solidFill>
              <a:prstDash val="solid"/>
              <a:round/>
              <a:headEnd/>
              <a:tailEnd/>
            </a:ln>
          </p:spPr>
          <p:txBody>
            <a:bodyPr/>
            <a:lstStyle/>
            <a:p>
              <a:endParaRPr lang="en-US" sz="2400"/>
            </a:p>
          </p:txBody>
        </p:sp>
        <p:sp>
          <p:nvSpPr>
            <p:cNvPr id="39947" name="Rectangle 11">
              <a:extLst>
                <a:ext uri="{FF2B5EF4-FFF2-40B4-BE49-F238E27FC236}">
                  <a16:creationId xmlns:a16="http://schemas.microsoft.com/office/drawing/2014/main" id="{90B2DB85-8DAB-40F6-041F-5412E6BB9FD0}"/>
                </a:ext>
              </a:extLst>
            </p:cNvPr>
            <p:cNvSpPr>
              <a:spLocks noChangeArrowheads="1"/>
            </p:cNvSpPr>
            <p:nvPr/>
          </p:nvSpPr>
          <p:spPr bwMode="auto">
            <a:xfrm>
              <a:off x="3280" y="2001"/>
              <a:ext cx="463"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700">
                  <a:solidFill>
                    <a:srgbClr val="000000"/>
                  </a:solidFill>
                  <a:latin typeface="Arial" panose="020B0604020202020204" pitchFamily="34" charset="0"/>
                </a:rPr>
                <a:t>Internet</a:t>
              </a:r>
              <a:endParaRPr lang="en-GB" altLang="en-US" sz="2400">
                <a:latin typeface="Times" panose="02020603050405020304" pitchFamily="18" charset="0"/>
              </a:endParaRPr>
            </a:p>
          </p:txBody>
        </p:sp>
        <p:sp>
          <p:nvSpPr>
            <p:cNvPr id="39948" name="Rectangle 12">
              <a:extLst>
                <a:ext uri="{FF2B5EF4-FFF2-40B4-BE49-F238E27FC236}">
                  <a16:creationId xmlns:a16="http://schemas.microsoft.com/office/drawing/2014/main" id="{154EEEAE-EC96-CC9F-CDC9-8452C683D764}"/>
                </a:ext>
              </a:extLst>
            </p:cNvPr>
            <p:cNvSpPr>
              <a:spLocks noChangeArrowheads="1"/>
            </p:cNvSpPr>
            <p:nvPr/>
          </p:nvSpPr>
          <p:spPr bwMode="auto">
            <a:xfrm>
              <a:off x="4770" y="1581"/>
              <a:ext cx="567"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700">
                  <a:solidFill>
                    <a:srgbClr val="000000"/>
                  </a:solidFill>
                  <a:latin typeface="Arial" panose="020B0604020202020204" pitchFamily="34" charset="0"/>
                </a:rPr>
                <a:t>Browsers</a:t>
              </a:r>
              <a:endParaRPr lang="en-GB" altLang="en-US" sz="2400">
                <a:latin typeface="Times" panose="02020603050405020304" pitchFamily="18" charset="0"/>
              </a:endParaRPr>
            </a:p>
          </p:txBody>
        </p:sp>
        <p:sp>
          <p:nvSpPr>
            <p:cNvPr id="39949" name="Rectangle 13">
              <a:extLst>
                <a:ext uri="{FF2B5EF4-FFF2-40B4-BE49-F238E27FC236}">
                  <a16:creationId xmlns:a16="http://schemas.microsoft.com/office/drawing/2014/main" id="{47F3CD4D-DE3A-1FB5-2C4C-01293D84D0F9}"/>
                </a:ext>
              </a:extLst>
            </p:cNvPr>
            <p:cNvSpPr>
              <a:spLocks noChangeArrowheads="1"/>
            </p:cNvSpPr>
            <p:nvPr/>
          </p:nvSpPr>
          <p:spPr bwMode="auto">
            <a:xfrm>
              <a:off x="2017" y="1172"/>
              <a:ext cx="201" cy="267"/>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9950" name="Rectangle 14">
              <a:extLst>
                <a:ext uri="{FF2B5EF4-FFF2-40B4-BE49-F238E27FC236}">
                  <a16:creationId xmlns:a16="http://schemas.microsoft.com/office/drawing/2014/main" id="{EBD97C30-6291-6B70-7395-D9E3DB896A16}"/>
                </a:ext>
              </a:extLst>
            </p:cNvPr>
            <p:cNvSpPr>
              <a:spLocks noChangeArrowheads="1"/>
            </p:cNvSpPr>
            <p:nvPr/>
          </p:nvSpPr>
          <p:spPr bwMode="auto">
            <a:xfrm>
              <a:off x="2017" y="1172"/>
              <a:ext cx="218" cy="286"/>
            </a:xfrm>
            <a:prstGeom prst="rect">
              <a:avLst/>
            </a:prstGeom>
            <a:noFill/>
            <a:ln w="25400">
              <a:solidFill>
                <a:srgbClr val="D9AA7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39951" name="Rectangle 15">
              <a:extLst>
                <a:ext uri="{FF2B5EF4-FFF2-40B4-BE49-F238E27FC236}">
                  <a16:creationId xmlns:a16="http://schemas.microsoft.com/office/drawing/2014/main" id="{4B1646CF-E27C-586D-3D4B-6678EAFFFB26}"/>
                </a:ext>
              </a:extLst>
            </p:cNvPr>
            <p:cNvSpPr>
              <a:spLocks noChangeArrowheads="1"/>
            </p:cNvSpPr>
            <p:nvPr/>
          </p:nvSpPr>
          <p:spPr bwMode="auto">
            <a:xfrm>
              <a:off x="1502" y="1658"/>
              <a:ext cx="765"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700">
                  <a:solidFill>
                    <a:srgbClr val="000000"/>
                  </a:solidFill>
                  <a:latin typeface="Arial" panose="020B0604020202020204" pitchFamily="34" charset="0"/>
                </a:rPr>
                <a:t>Web servers</a:t>
              </a:r>
              <a:endParaRPr lang="en-GB" altLang="en-US" sz="2400">
                <a:latin typeface="Times" panose="02020603050405020304" pitchFamily="18" charset="0"/>
              </a:endParaRPr>
            </a:p>
          </p:txBody>
        </p:sp>
        <p:sp>
          <p:nvSpPr>
            <p:cNvPr id="39952" name="Rectangle 16">
              <a:extLst>
                <a:ext uri="{FF2B5EF4-FFF2-40B4-BE49-F238E27FC236}">
                  <a16:creationId xmlns:a16="http://schemas.microsoft.com/office/drawing/2014/main" id="{04B90F01-FBBC-9072-BF54-21463F51D25D}"/>
                </a:ext>
              </a:extLst>
            </p:cNvPr>
            <p:cNvSpPr>
              <a:spLocks noChangeArrowheads="1"/>
            </p:cNvSpPr>
            <p:nvPr/>
          </p:nvSpPr>
          <p:spPr bwMode="auto">
            <a:xfrm>
              <a:off x="953" y="1219"/>
              <a:ext cx="1037"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700">
                  <a:solidFill>
                    <a:srgbClr val="000000"/>
                  </a:solidFill>
                  <a:latin typeface="Arial" panose="020B0604020202020204" pitchFamily="34" charset="0"/>
                </a:rPr>
                <a:t>www.google.com</a:t>
              </a:r>
              <a:endParaRPr lang="en-GB" altLang="en-US" sz="2400">
                <a:latin typeface="Times" panose="02020603050405020304" pitchFamily="18" charset="0"/>
              </a:endParaRPr>
            </a:p>
          </p:txBody>
        </p:sp>
        <p:sp>
          <p:nvSpPr>
            <p:cNvPr id="39953" name="Rectangle 17">
              <a:extLst>
                <a:ext uri="{FF2B5EF4-FFF2-40B4-BE49-F238E27FC236}">
                  <a16:creationId xmlns:a16="http://schemas.microsoft.com/office/drawing/2014/main" id="{8DF307D8-C041-25F3-2A2A-F6F2275069F2}"/>
                </a:ext>
              </a:extLst>
            </p:cNvPr>
            <p:cNvSpPr>
              <a:spLocks noChangeArrowheads="1"/>
            </p:cNvSpPr>
            <p:nvPr/>
          </p:nvSpPr>
          <p:spPr bwMode="auto">
            <a:xfrm>
              <a:off x="816" y="2064"/>
              <a:ext cx="665"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700">
                  <a:solidFill>
                    <a:srgbClr val="000000"/>
                  </a:solidFill>
                  <a:latin typeface="Arial" panose="020B0604020202020204" pitchFamily="34" charset="0"/>
                </a:rPr>
                <a:t>www.uu.se</a:t>
              </a:r>
              <a:endParaRPr lang="en-GB" altLang="en-US" sz="2400">
                <a:latin typeface="Times" panose="02020603050405020304" pitchFamily="18" charset="0"/>
              </a:endParaRPr>
            </a:p>
          </p:txBody>
        </p:sp>
        <p:sp>
          <p:nvSpPr>
            <p:cNvPr id="39954" name="Rectangle 18">
              <a:extLst>
                <a:ext uri="{FF2B5EF4-FFF2-40B4-BE49-F238E27FC236}">
                  <a16:creationId xmlns:a16="http://schemas.microsoft.com/office/drawing/2014/main" id="{01B67503-C7A4-8ACD-A550-77FA8A54DB3B}"/>
                </a:ext>
              </a:extLst>
            </p:cNvPr>
            <p:cNvSpPr>
              <a:spLocks noChangeArrowheads="1"/>
            </p:cNvSpPr>
            <p:nvPr/>
          </p:nvSpPr>
          <p:spPr bwMode="auto">
            <a:xfrm>
              <a:off x="1105" y="2573"/>
              <a:ext cx="810"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700">
                  <a:solidFill>
                    <a:srgbClr val="000000"/>
                  </a:solidFill>
                  <a:latin typeface="Arial" panose="020B0604020202020204" pitchFamily="34" charset="0"/>
                </a:rPr>
                <a:t>www.w3c.org</a:t>
              </a:r>
              <a:endParaRPr lang="en-GB" altLang="en-US" sz="2400">
                <a:latin typeface="Times" panose="02020603050405020304" pitchFamily="18" charset="0"/>
              </a:endParaRPr>
            </a:p>
          </p:txBody>
        </p:sp>
        <p:sp>
          <p:nvSpPr>
            <p:cNvPr id="39955" name="Line 19">
              <a:extLst>
                <a:ext uri="{FF2B5EF4-FFF2-40B4-BE49-F238E27FC236}">
                  <a16:creationId xmlns:a16="http://schemas.microsoft.com/office/drawing/2014/main" id="{50576ADA-DE16-BFBF-6348-0F69F6BD3318}"/>
                </a:ext>
              </a:extLst>
            </p:cNvPr>
            <p:cNvSpPr>
              <a:spLocks noChangeShapeType="1"/>
            </p:cNvSpPr>
            <p:nvPr/>
          </p:nvSpPr>
          <p:spPr bwMode="auto">
            <a:xfrm flipH="1">
              <a:off x="2034" y="2813"/>
              <a:ext cx="50" cy="286"/>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56" name="Rectangle 20">
              <a:extLst>
                <a:ext uri="{FF2B5EF4-FFF2-40B4-BE49-F238E27FC236}">
                  <a16:creationId xmlns:a16="http://schemas.microsoft.com/office/drawing/2014/main" id="{3059D461-67E6-2C74-3429-854CC48B9050}"/>
                </a:ext>
              </a:extLst>
            </p:cNvPr>
            <p:cNvSpPr>
              <a:spLocks noChangeArrowheads="1"/>
            </p:cNvSpPr>
            <p:nvPr/>
          </p:nvSpPr>
          <p:spPr bwMode="auto">
            <a:xfrm>
              <a:off x="1747" y="3107"/>
              <a:ext cx="569"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700">
                  <a:solidFill>
                    <a:srgbClr val="000000"/>
                  </a:solidFill>
                  <a:latin typeface="Arial" panose="020B0604020202020204" pitchFamily="34" charset="0"/>
                </a:rPr>
                <a:t>Protocols</a:t>
              </a:r>
              <a:endParaRPr lang="en-GB" altLang="en-US" sz="2400">
                <a:latin typeface="Times" panose="02020603050405020304" pitchFamily="18" charset="0"/>
              </a:endParaRPr>
            </a:p>
          </p:txBody>
        </p:sp>
        <p:sp>
          <p:nvSpPr>
            <p:cNvPr id="39957" name="Line 21">
              <a:extLst>
                <a:ext uri="{FF2B5EF4-FFF2-40B4-BE49-F238E27FC236}">
                  <a16:creationId xmlns:a16="http://schemas.microsoft.com/office/drawing/2014/main" id="{F7BB51F3-5AB0-FAB2-64D8-30B6F31F231C}"/>
                </a:ext>
              </a:extLst>
            </p:cNvPr>
            <p:cNvSpPr>
              <a:spLocks noChangeShapeType="1"/>
            </p:cNvSpPr>
            <p:nvPr/>
          </p:nvSpPr>
          <p:spPr bwMode="auto">
            <a:xfrm flipH="1">
              <a:off x="1716" y="3252"/>
              <a:ext cx="301" cy="26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58" name="Rectangle 22">
              <a:extLst>
                <a:ext uri="{FF2B5EF4-FFF2-40B4-BE49-F238E27FC236}">
                  <a16:creationId xmlns:a16="http://schemas.microsoft.com/office/drawing/2014/main" id="{C7A09092-48CD-B1DE-BF3C-98EDBDB21703}"/>
                </a:ext>
              </a:extLst>
            </p:cNvPr>
            <p:cNvSpPr>
              <a:spLocks noChangeArrowheads="1"/>
            </p:cNvSpPr>
            <p:nvPr/>
          </p:nvSpPr>
          <p:spPr bwMode="auto">
            <a:xfrm>
              <a:off x="1294" y="3546"/>
              <a:ext cx="727"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700">
                  <a:solidFill>
                    <a:srgbClr val="000000"/>
                  </a:solidFill>
                  <a:latin typeface="Arial" panose="020B0604020202020204" pitchFamily="34" charset="0"/>
                </a:rPr>
                <a:t>Activity.html</a:t>
              </a:r>
              <a:endParaRPr lang="en-GB" altLang="en-US" sz="2400">
                <a:latin typeface="Times" panose="02020603050405020304" pitchFamily="18" charset="0"/>
              </a:endParaRPr>
            </a:p>
          </p:txBody>
        </p:sp>
        <p:sp>
          <p:nvSpPr>
            <p:cNvPr id="39959" name="Rectangle 23">
              <a:extLst>
                <a:ext uri="{FF2B5EF4-FFF2-40B4-BE49-F238E27FC236}">
                  <a16:creationId xmlns:a16="http://schemas.microsoft.com/office/drawing/2014/main" id="{0D008989-E6BA-DB65-12D6-541AE9090B2F}"/>
                </a:ext>
              </a:extLst>
            </p:cNvPr>
            <p:cNvSpPr>
              <a:spLocks noChangeArrowheads="1"/>
            </p:cNvSpPr>
            <p:nvPr/>
          </p:nvSpPr>
          <p:spPr bwMode="auto">
            <a:xfrm>
              <a:off x="3340" y="2936"/>
              <a:ext cx="252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700">
                  <a:solidFill>
                    <a:srgbClr val="000000"/>
                  </a:solidFill>
                  <a:latin typeface="Arial" panose="020B0604020202020204" pitchFamily="34" charset="0"/>
                </a:rPr>
                <a:t>http://www.w3c.org/Protocols/Activity.html</a:t>
              </a:r>
              <a:endParaRPr lang="en-GB" altLang="en-US" sz="2400">
                <a:latin typeface="Times" panose="02020603050405020304" pitchFamily="18" charset="0"/>
              </a:endParaRPr>
            </a:p>
          </p:txBody>
        </p:sp>
        <p:sp>
          <p:nvSpPr>
            <p:cNvPr id="39960" name="Rectangle 24">
              <a:extLst>
                <a:ext uri="{FF2B5EF4-FFF2-40B4-BE49-F238E27FC236}">
                  <a16:creationId xmlns:a16="http://schemas.microsoft.com/office/drawing/2014/main" id="{2C259E3C-C247-809E-FB04-C5901C69C612}"/>
                </a:ext>
              </a:extLst>
            </p:cNvPr>
            <p:cNvSpPr>
              <a:spLocks noChangeArrowheads="1"/>
            </p:cNvSpPr>
            <p:nvPr/>
          </p:nvSpPr>
          <p:spPr bwMode="auto">
            <a:xfrm>
              <a:off x="3345" y="1104"/>
              <a:ext cx="2223"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700">
                  <a:solidFill>
                    <a:srgbClr val="000000"/>
                  </a:solidFill>
                  <a:latin typeface="Arial" panose="020B0604020202020204" pitchFamily="34" charset="0"/>
                </a:rPr>
                <a:t>http://www.google.comlsearch?q=lyu</a:t>
              </a:r>
              <a:endParaRPr lang="en-GB" altLang="en-US" sz="2400">
                <a:latin typeface="Times" panose="02020603050405020304" pitchFamily="18" charset="0"/>
              </a:endParaRPr>
            </a:p>
          </p:txBody>
        </p:sp>
        <p:sp>
          <p:nvSpPr>
            <p:cNvPr id="39961" name="Rectangle 25">
              <a:extLst>
                <a:ext uri="{FF2B5EF4-FFF2-40B4-BE49-F238E27FC236}">
                  <a16:creationId xmlns:a16="http://schemas.microsoft.com/office/drawing/2014/main" id="{E892B41A-84CD-0B40-AE9D-0FAE19E17A82}"/>
                </a:ext>
              </a:extLst>
            </p:cNvPr>
            <p:cNvSpPr>
              <a:spLocks noChangeArrowheads="1"/>
            </p:cNvSpPr>
            <p:nvPr/>
          </p:nvSpPr>
          <p:spPr bwMode="auto">
            <a:xfrm>
              <a:off x="4368" y="2256"/>
              <a:ext cx="1049"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700">
                  <a:solidFill>
                    <a:srgbClr val="000000"/>
                  </a:solidFill>
                  <a:latin typeface="Arial" panose="020B0604020202020204" pitchFamily="34" charset="0"/>
                </a:rPr>
                <a:t>http://www.uu.se/</a:t>
              </a:r>
              <a:endParaRPr lang="en-GB" altLang="en-US" sz="2400">
                <a:latin typeface="Times" panose="02020603050405020304" pitchFamily="18" charset="0"/>
              </a:endParaRPr>
            </a:p>
          </p:txBody>
        </p:sp>
        <p:sp>
          <p:nvSpPr>
            <p:cNvPr id="39962" name="Freeform 26">
              <a:extLst>
                <a:ext uri="{FF2B5EF4-FFF2-40B4-BE49-F238E27FC236}">
                  <a16:creationId xmlns:a16="http://schemas.microsoft.com/office/drawing/2014/main" id="{B66AE593-D668-4EF1-E5BF-10D3F6048129}"/>
                </a:ext>
              </a:extLst>
            </p:cNvPr>
            <p:cNvSpPr>
              <a:spLocks/>
            </p:cNvSpPr>
            <p:nvPr/>
          </p:nvSpPr>
          <p:spPr bwMode="auto">
            <a:xfrm>
              <a:off x="2084" y="2794"/>
              <a:ext cx="16" cy="1"/>
            </a:xfrm>
            <a:custGeom>
              <a:avLst/>
              <a:gdLst>
                <a:gd name="T0" fmla="*/ 16 w 16"/>
                <a:gd name="T1" fmla="*/ 0 h 1"/>
                <a:gd name="T2" fmla="*/ 16 w 16"/>
                <a:gd name="T3" fmla="*/ 0 h 1"/>
                <a:gd name="T4" fmla="*/ 0 w 16"/>
                <a:gd name="T5" fmla="*/ 0 h 1"/>
                <a:gd name="T6" fmla="*/ 0 60000 65536"/>
                <a:gd name="T7" fmla="*/ 0 60000 65536"/>
                <a:gd name="T8" fmla="*/ 0 60000 65536"/>
                <a:gd name="T9" fmla="*/ 0 w 16"/>
                <a:gd name="T10" fmla="*/ 0 h 1"/>
                <a:gd name="T11" fmla="*/ 16 w 16"/>
                <a:gd name="T12" fmla="*/ 1 h 1"/>
              </a:gdLst>
              <a:ahLst/>
              <a:cxnLst>
                <a:cxn ang="T6">
                  <a:pos x="T0" y="T1"/>
                </a:cxn>
                <a:cxn ang="T7">
                  <a:pos x="T2" y="T3"/>
                </a:cxn>
                <a:cxn ang="T8">
                  <a:pos x="T4" y="T5"/>
                </a:cxn>
              </a:cxnLst>
              <a:rect l="T9" t="T10" r="T11" b="T12"/>
              <a:pathLst>
                <a:path w="16" h="1">
                  <a:moveTo>
                    <a:pt x="16" y="0"/>
                  </a:moveTo>
                  <a:lnTo>
                    <a:pt x="16" y="0"/>
                  </a:lnTo>
                  <a:lnTo>
                    <a:pt x="0" y="0"/>
                  </a:lnTo>
                </a:path>
              </a:pathLst>
            </a:custGeom>
            <a:noFill/>
            <a:ln w="254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9963" name="Line 27">
              <a:extLst>
                <a:ext uri="{FF2B5EF4-FFF2-40B4-BE49-F238E27FC236}">
                  <a16:creationId xmlns:a16="http://schemas.microsoft.com/office/drawing/2014/main" id="{57BF58A3-E39F-5B9E-2FC5-0E160012EB9C}"/>
                </a:ext>
              </a:extLst>
            </p:cNvPr>
            <p:cNvSpPr>
              <a:spLocks noChangeShapeType="1"/>
            </p:cNvSpPr>
            <p:nvPr/>
          </p:nvSpPr>
          <p:spPr bwMode="auto">
            <a:xfrm flipH="1">
              <a:off x="2000" y="2851"/>
              <a:ext cx="34"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64" name="Line 28">
              <a:extLst>
                <a:ext uri="{FF2B5EF4-FFF2-40B4-BE49-F238E27FC236}">
                  <a16:creationId xmlns:a16="http://schemas.microsoft.com/office/drawing/2014/main" id="{470FE4D0-C8D7-80A8-D460-C2D638586B73}"/>
                </a:ext>
              </a:extLst>
            </p:cNvPr>
            <p:cNvSpPr>
              <a:spLocks noChangeShapeType="1"/>
            </p:cNvSpPr>
            <p:nvPr/>
          </p:nvSpPr>
          <p:spPr bwMode="auto">
            <a:xfrm flipH="1">
              <a:off x="1933" y="2908"/>
              <a:ext cx="17"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65" name="Line 29">
              <a:extLst>
                <a:ext uri="{FF2B5EF4-FFF2-40B4-BE49-F238E27FC236}">
                  <a16:creationId xmlns:a16="http://schemas.microsoft.com/office/drawing/2014/main" id="{E2B92139-FDD3-0704-6C64-FE0687192E44}"/>
                </a:ext>
              </a:extLst>
            </p:cNvPr>
            <p:cNvSpPr>
              <a:spLocks noChangeShapeType="1"/>
            </p:cNvSpPr>
            <p:nvPr/>
          </p:nvSpPr>
          <p:spPr bwMode="auto">
            <a:xfrm flipH="1">
              <a:off x="1850" y="2965"/>
              <a:ext cx="17" cy="2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66" name="Line 30">
              <a:extLst>
                <a:ext uri="{FF2B5EF4-FFF2-40B4-BE49-F238E27FC236}">
                  <a16:creationId xmlns:a16="http://schemas.microsoft.com/office/drawing/2014/main" id="{F491F29E-69C9-B4CF-DCC2-121595E8377E}"/>
                </a:ext>
              </a:extLst>
            </p:cNvPr>
            <p:cNvSpPr>
              <a:spLocks noChangeShapeType="1"/>
            </p:cNvSpPr>
            <p:nvPr/>
          </p:nvSpPr>
          <p:spPr bwMode="auto">
            <a:xfrm flipH="1">
              <a:off x="1767" y="3042"/>
              <a:ext cx="16"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67" name="Line 31">
              <a:extLst>
                <a:ext uri="{FF2B5EF4-FFF2-40B4-BE49-F238E27FC236}">
                  <a16:creationId xmlns:a16="http://schemas.microsoft.com/office/drawing/2014/main" id="{1A7E9CC2-9688-9137-18D9-953C79E687F5}"/>
                </a:ext>
              </a:extLst>
            </p:cNvPr>
            <p:cNvSpPr>
              <a:spLocks noChangeShapeType="1"/>
            </p:cNvSpPr>
            <p:nvPr/>
          </p:nvSpPr>
          <p:spPr bwMode="auto">
            <a:xfrm flipH="1">
              <a:off x="1683" y="3099"/>
              <a:ext cx="16"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68" name="Line 32">
              <a:extLst>
                <a:ext uri="{FF2B5EF4-FFF2-40B4-BE49-F238E27FC236}">
                  <a16:creationId xmlns:a16="http://schemas.microsoft.com/office/drawing/2014/main" id="{930041AE-F8AD-80D1-8352-C4B28C588876}"/>
                </a:ext>
              </a:extLst>
            </p:cNvPr>
            <p:cNvSpPr>
              <a:spLocks noChangeShapeType="1"/>
            </p:cNvSpPr>
            <p:nvPr/>
          </p:nvSpPr>
          <p:spPr bwMode="auto">
            <a:xfrm flipH="1">
              <a:off x="1599" y="3156"/>
              <a:ext cx="17"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69" name="Line 33">
              <a:extLst>
                <a:ext uri="{FF2B5EF4-FFF2-40B4-BE49-F238E27FC236}">
                  <a16:creationId xmlns:a16="http://schemas.microsoft.com/office/drawing/2014/main" id="{78BF015B-A356-0DEF-7138-AEC1B141BC6C}"/>
                </a:ext>
              </a:extLst>
            </p:cNvPr>
            <p:cNvSpPr>
              <a:spLocks noChangeShapeType="1"/>
            </p:cNvSpPr>
            <p:nvPr/>
          </p:nvSpPr>
          <p:spPr bwMode="auto">
            <a:xfrm flipH="1">
              <a:off x="1516" y="3213"/>
              <a:ext cx="32" cy="2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70" name="Line 34">
              <a:extLst>
                <a:ext uri="{FF2B5EF4-FFF2-40B4-BE49-F238E27FC236}">
                  <a16:creationId xmlns:a16="http://schemas.microsoft.com/office/drawing/2014/main" id="{0094459E-C79E-D48F-5490-1496C9AAC4BB}"/>
                </a:ext>
              </a:extLst>
            </p:cNvPr>
            <p:cNvSpPr>
              <a:spLocks noChangeShapeType="1"/>
            </p:cNvSpPr>
            <p:nvPr/>
          </p:nvSpPr>
          <p:spPr bwMode="auto">
            <a:xfrm flipH="1">
              <a:off x="1432" y="3290"/>
              <a:ext cx="33"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71" name="Line 35">
              <a:extLst>
                <a:ext uri="{FF2B5EF4-FFF2-40B4-BE49-F238E27FC236}">
                  <a16:creationId xmlns:a16="http://schemas.microsoft.com/office/drawing/2014/main" id="{B8DC7884-5E6E-BC79-B292-3DDD5C9A9E98}"/>
                </a:ext>
              </a:extLst>
            </p:cNvPr>
            <p:cNvSpPr>
              <a:spLocks noChangeShapeType="1"/>
            </p:cNvSpPr>
            <p:nvPr/>
          </p:nvSpPr>
          <p:spPr bwMode="auto">
            <a:xfrm flipH="1">
              <a:off x="1365" y="3347"/>
              <a:ext cx="17"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72" name="Line 36">
              <a:extLst>
                <a:ext uri="{FF2B5EF4-FFF2-40B4-BE49-F238E27FC236}">
                  <a16:creationId xmlns:a16="http://schemas.microsoft.com/office/drawing/2014/main" id="{D693E2B2-5ACC-FF78-6EF3-4CABC4C7A288}"/>
                </a:ext>
              </a:extLst>
            </p:cNvPr>
            <p:cNvSpPr>
              <a:spLocks noChangeShapeType="1"/>
            </p:cNvSpPr>
            <p:nvPr/>
          </p:nvSpPr>
          <p:spPr bwMode="auto">
            <a:xfrm flipH="1">
              <a:off x="1281" y="3404"/>
              <a:ext cx="17" cy="2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73" name="Line 37">
              <a:extLst>
                <a:ext uri="{FF2B5EF4-FFF2-40B4-BE49-F238E27FC236}">
                  <a16:creationId xmlns:a16="http://schemas.microsoft.com/office/drawing/2014/main" id="{417AF091-0095-566B-66EF-68616BBBAB78}"/>
                </a:ext>
              </a:extLst>
            </p:cNvPr>
            <p:cNvSpPr>
              <a:spLocks noChangeShapeType="1"/>
            </p:cNvSpPr>
            <p:nvPr/>
          </p:nvSpPr>
          <p:spPr bwMode="auto">
            <a:xfrm flipH="1">
              <a:off x="1197" y="3481"/>
              <a:ext cx="18"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74" name="Line 38">
              <a:extLst>
                <a:ext uri="{FF2B5EF4-FFF2-40B4-BE49-F238E27FC236}">
                  <a16:creationId xmlns:a16="http://schemas.microsoft.com/office/drawing/2014/main" id="{05FD573C-0999-4F6F-B555-B4617887D0F0}"/>
                </a:ext>
              </a:extLst>
            </p:cNvPr>
            <p:cNvSpPr>
              <a:spLocks noChangeShapeType="1"/>
            </p:cNvSpPr>
            <p:nvPr/>
          </p:nvSpPr>
          <p:spPr bwMode="auto">
            <a:xfrm flipH="1">
              <a:off x="1114" y="3538"/>
              <a:ext cx="17"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75" name="Line 39">
              <a:extLst>
                <a:ext uri="{FF2B5EF4-FFF2-40B4-BE49-F238E27FC236}">
                  <a16:creationId xmlns:a16="http://schemas.microsoft.com/office/drawing/2014/main" id="{632BC1E8-6917-F87C-FF6A-272080D030EC}"/>
                </a:ext>
              </a:extLst>
            </p:cNvPr>
            <p:cNvSpPr>
              <a:spLocks noChangeShapeType="1"/>
            </p:cNvSpPr>
            <p:nvPr/>
          </p:nvSpPr>
          <p:spPr bwMode="auto">
            <a:xfrm flipH="1">
              <a:off x="1030" y="3595"/>
              <a:ext cx="17"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76" name="Line 40">
              <a:extLst>
                <a:ext uri="{FF2B5EF4-FFF2-40B4-BE49-F238E27FC236}">
                  <a16:creationId xmlns:a16="http://schemas.microsoft.com/office/drawing/2014/main" id="{45327027-EA1F-38C2-F009-87DC1CD68839}"/>
                </a:ext>
              </a:extLst>
            </p:cNvPr>
            <p:cNvSpPr>
              <a:spLocks noChangeShapeType="1"/>
            </p:cNvSpPr>
            <p:nvPr/>
          </p:nvSpPr>
          <p:spPr bwMode="auto">
            <a:xfrm flipH="1">
              <a:off x="946" y="3652"/>
              <a:ext cx="34" cy="2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77" name="Freeform 41">
              <a:extLst>
                <a:ext uri="{FF2B5EF4-FFF2-40B4-BE49-F238E27FC236}">
                  <a16:creationId xmlns:a16="http://schemas.microsoft.com/office/drawing/2014/main" id="{39DE6C78-369A-054E-524F-A07CFF4ED8CD}"/>
                </a:ext>
              </a:extLst>
            </p:cNvPr>
            <p:cNvSpPr>
              <a:spLocks/>
            </p:cNvSpPr>
            <p:nvPr/>
          </p:nvSpPr>
          <p:spPr bwMode="auto">
            <a:xfrm>
              <a:off x="880" y="3729"/>
              <a:ext cx="16" cy="1"/>
            </a:xfrm>
            <a:custGeom>
              <a:avLst/>
              <a:gdLst>
                <a:gd name="T0" fmla="*/ 16 w 16"/>
                <a:gd name="T1" fmla="*/ 0 h 1"/>
                <a:gd name="T2" fmla="*/ 0 w 16"/>
                <a:gd name="T3" fmla="*/ 0 h 1"/>
                <a:gd name="T4" fmla="*/ 16 w 16"/>
                <a:gd name="T5" fmla="*/ 0 h 1"/>
                <a:gd name="T6" fmla="*/ 0 60000 65536"/>
                <a:gd name="T7" fmla="*/ 0 60000 65536"/>
                <a:gd name="T8" fmla="*/ 0 60000 65536"/>
                <a:gd name="T9" fmla="*/ 0 w 16"/>
                <a:gd name="T10" fmla="*/ 0 h 1"/>
                <a:gd name="T11" fmla="*/ 16 w 16"/>
                <a:gd name="T12" fmla="*/ 1 h 1"/>
              </a:gdLst>
              <a:ahLst/>
              <a:cxnLst>
                <a:cxn ang="T6">
                  <a:pos x="T0" y="T1"/>
                </a:cxn>
                <a:cxn ang="T7">
                  <a:pos x="T2" y="T3"/>
                </a:cxn>
                <a:cxn ang="T8">
                  <a:pos x="T4" y="T5"/>
                </a:cxn>
              </a:cxnLst>
              <a:rect l="T9" t="T10" r="T11" b="T12"/>
              <a:pathLst>
                <a:path w="16" h="1">
                  <a:moveTo>
                    <a:pt x="16" y="0"/>
                  </a:moveTo>
                  <a:lnTo>
                    <a:pt x="0" y="0"/>
                  </a:lnTo>
                  <a:lnTo>
                    <a:pt x="16" y="0"/>
                  </a:lnTo>
                  <a:close/>
                </a:path>
              </a:pathLst>
            </a:custGeom>
            <a:noFill/>
            <a:ln w="254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39978" name="Line 42">
              <a:extLst>
                <a:ext uri="{FF2B5EF4-FFF2-40B4-BE49-F238E27FC236}">
                  <a16:creationId xmlns:a16="http://schemas.microsoft.com/office/drawing/2014/main" id="{AB7D3E41-659A-1716-69AB-910C827EA38E}"/>
                </a:ext>
              </a:extLst>
            </p:cNvPr>
            <p:cNvSpPr>
              <a:spLocks noChangeShapeType="1"/>
            </p:cNvSpPr>
            <p:nvPr/>
          </p:nvSpPr>
          <p:spPr bwMode="auto">
            <a:xfrm>
              <a:off x="964" y="3729"/>
              <a:ext cx="33"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79" name="Line 43">
              <a:extLst>
                <a:ext uri="{FF2B5EF4-FFF2-40B4-BE49-F238E27FC236}">
                  <a16:creationId xmlns:a16="http://schemas.microsoft.com/office/drawing/2014/main" id="{CC12C813-D093-E78F-6DAF-C759E00DEF84}"/>
                </a:ext>
              </a:extLst>
            </p:cNvPr>
            <p:cNvSpPr>
              <a:spLocks noChangeShapeType="1"/>
            </p:cNvSpPr>
            <p:nvPr/>
          </p:nvSpPr>
          <p:spPr bwMode="auto">
            <a:xfrm>
              <a:off x="1064" y="3729"/>
              <a:ext cx="33"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80" name="Line 44">
              <a:extLst>
                <a:ext uri="{FF2B5EF4-FFF2-40B4-BE49-F238E27FC236}">
                  <a16:creationId xmlns:a16="http://schemas.microsoft.com/office/drawing/2014/main" id="{94599B95-F1DA-014B-6419-EB970B92C557}"/>
                </a:ext>
              </a:extLst>
            </p:cNvPr>
            <p:cNvSpPr>
              <a:spLocks noChangeShapeType="1"/>
            </p:cNvSpPr>
            <p:nvPr/>
          </p:nvSpPr>
          <p:spPr bwMode="auto">
            <a:xfrm>
              <a:off x="1164" y="3729"/>
              <a:ext cx="33"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81" name="Line 45">
              <a:extLst>
                <a:ext uri="{FF2B5EF4-FFF2-40B4-BE49-F238E27FC236}">
                  <a16:creationId xmlns:a16="http://schemas.microsoft.com/office/drawing/2014/main" id="{336499B0-D458-BF13-CE42-77ED4DF43562}"/>
                </a:ext>
              </a:extLst>
            </p:cNvPr>
            <p:cNvSpPr>
              <a:spLocks noChangeShapeType="1"/>
            </p:cNvSpPr>
            <p:nvPr/>
          </p:nvSpPr>
          <p:spPr bwMode="auto">
            <a:xfrm>
              <a:off x="1265" y="3729"/>
              <a:ext cx="16"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82" name="Line 46">
              <a:extLst>
                <a:ext uri="{FF2B5EF4-FFF2-40B4-BE49-F238E27FC236}">
                  <a16:creationId xmlns:a16="http://schemas.microsoft.com/office/drawing/2014/main" id="{4CF0B564-F3DA-1F84-B4CD-257294517F9B}"/>
                </a:ext>
              </a:extLst>
            </p:cNvPr>
            <p:cNvSpPr>
              <a:spLocks noChangeShapeType="1"/>
            </p:cNvSpPr>
            <p:nvPr/>
          </p:nvSpPr>
          <p:spPr bwMode="auto">
            <a:xfrm>
              <a:off x="1365" y="3729"/>
              <a:ext cx="17"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83" name="Line 47">
              <a:extLst>
                <a:ext uri="{FF2B5EF4-FFF2-40B4-BE49-F238E27FC236}">
                  <a16:creationId xmlns:a16="http://schemas.microsoft.com/office/drawing/2014/main" id="{381EE00B-48E0-15B2-8A8C-8CD49AFF1F4D}"/>
                </a:ext>
              </a:extLst>
            </p:cNvPr>
            <p:cNvSpPr>
              <a:spLocks noChangeShapeType="1"/>
            </p:cNvSpPr>
            <p:nvPr/>
          </p:nvSpPr>
          <p:spPr bwMode="auto">
            <a:xfrm>
              <a:off x="1465" y="3729"/>
              <a:ext cx="17"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84" name="Line 48">
              <a:extLst>
                <a:ext uri="{FF2B5EF4-FFF2-40B4-BE49-F238E27FC236}">
                  <a16:creationId xmlns:a16="http://schemas.microsoft.com/office/drawing/2014/main" id="{7168F24E-E220-49EE-479F-C7530177ABD0}"/>
                </a:ext>
              </a:extLst>
            </p:cNvPr>
            <p:cNvSpPr>
              <a:spLocks noChangeShapeType="1"/>
            </p:cNvSpPr>
            <p:nvPr/>
          </p:nvSpPr>
          <p:spPr bwMode="auto">
            <a:xfrm>
              <a:off x="1566" y="3729"/>
              <a:ext cx="16"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85" name="Line 49">
              <a:extLst>
                <a:ext uri="{FF2B5EF4-FFF2-40B4-BE49-F238E27FC236}">
                  <a16:creationId xmlns:a16="http://schemas.microsoft.com/office/drawing/2014/main" id="{C7CD4AE4-0F0E-823E-C308-1EE075B2F2FC}"/>
                </a:ext>
              </a:extLst>
            </p:cNvPr>
            <p:cNvSpPr>
              <a:spLocks noChangeShapeType="1"/>
            </p:cNvSpPr>
            <p:nvPr/>
          </p:nvSpPr>
          <p:spPr bwMode="auto">
            <a:xfrm>
              <a:off x="1666" y="3729"/>
              <a:ext cx="17"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86" name="Line 50">
              <a:extLst>
                <a:ext uri="{FF2B5EF4-FFF2-40B4-BE49-F238E27FC236}">
                  <a16:creationId xmlns:a16="http://schemas.microsoft.com/office/drawing/2014/main" id="{23E67226-15AF-8479-C001-499B621E0C3D}"/>
                </a:ext>
              </a:extLst>
            </p:cNvPr>
            <p:cNvSpPr>
              <a:spLocks noChangeShapeType="1"/>
            </p:cNvSpPr>
            <p:nvPr/>
          </p:nvSpPr>
          <p:spPr bwMode="auto">
            <a:xfrm>
              <a:off x="1749" y="3729"/>
              <a:ext cx="34"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87" name="Line 51">
              <a:extLst>
                <a:ext uri="{FF2B5EF4-FFF2-40B4-BE49-F238E27FC236}">
                  <a16:creationId xmlns:a16="http://schemas.microsoft.com/office/drawing/2014/main" id="{4B36A84C-FE2B-80BE-1F57-CD330866F9FA}"/>
                </a:ext>
              </a:extLst>
            </p:cNvPr>
            <p:cNvSpPr>
              <a:spLocks noChangeShapeType="1"/>
            </p:cNvSpPr>
            <p:nvPr/>
          </p:nvSpPr>
          <p:spPr bwMode="auto">
            <a:xfrm>
              <a:off x="1850" y="3729"/>
              <a:ext cx="33"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88" name="Line 52">
              <a:extLst>
                <a:ext uri="{FF2B5EF4-FFF2-40B4-BE49-F238E27FC236}">
                  <a16:creationId xmlns:a16="http://schemas.microsoft.com/office/drawing/2014/main" id="{B96A077E-E4FB-914A-CD22-636948429EC5}"/>
                </a:ext>
              </a:extLst>
            </p:cNvPr>
            <p:cNvSpPr>
              <a:spLocks noChangeShapeType="1"/>
            </p:cNvSpPr>
            <p:nvPr/>
          </p:nvSpPr>
          <p:spPr bwMode="auto">
            <a:xfrm>
              <a:off x="1950" y="3729"/>
              <a:ext cx="34"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89" name="Line 53">
              <a:extLst>
                <a:ext uri="{FF2B5EF4-FFF2-40B4-BE49-F238E27FC236}">
                  <a16:creationId xmlns:a16="http://schemas.microsoft.com/office/drawing/2014/main" id="{C89A2086-A772-F5DC-AA1A-11C0EA2340D4}"/>
                </a:ext>
              </a:extLst>
            </p:cNvPr>
            <p:cNvSpPr>
              <a:spLocks noChangeShapeType="1"/>
            </p:cNvSpPr>
            <p:nvPr/>
          </p:nvSpPr>
          <p:spPr bwMode="auto">
            <a:xfrm>
              <a:off x="2050" y="3729"/>
              <a:ext cx="34"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90" name="Line 54">
              <a:extLst>
                <a:ext uri="{FF2B5EF4-FFF2-40B4-BE49-F238E27FC236}">
                  <a16:creationId xmlns:a16="http://schemas.microsoft.com/office/drawing/2014/main" id="{DD268104-B272-4001-B156-5D4C5E2C0D46}"/>
                </a:ext>
              </a:extLst>
            </p:cNvPr>
            <p:cNvSpPr>
              <a:spLocks noChangeShapeType="1"/>
            </p:cNvSpPr>
            <p:nvPr/>
          </p:nvSpPr>
          <p:spPr bwMode="auto">
            <a:xfrm>
              <a:off x="2151" y="3729"/>
              <a:ext cx="33"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91" name="Line 55">
              <a:extLst>
                <a:ext uri="{FF2B5EF4-FFF2-40B4-BE49-F238E27FC236}">
                  <a16:creationId xmlns:a16="http://schemas.microsoft.com/office/drawing/2014/main" id="{CCEC502E-3FC8-C5F0-6A2A-C90D09F4DB2D}"/>
                </a:ext>
              </a:extLst>
            </p:cNvPr>
            <p:cNvSpPr>
              <a:spLocks noChangeShapeType="1"/>
            </p:cNvSpPr>
            <p:nvPr/>
          </p:nvSpPr>
          <p:spPr bwMode="auto">
            <a:xfrm>
              <a:off x="2251" y="3729"/>
              <a:ext cx="17"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92" name="Line 56">
              <a:extLst>
                <a:ext uri="{FF2B5EF4-FFF2-40B4-BE49-F238E27FC236}">
                  <a16:creationId xmlns:a16="http://schemas.microsoft.com/office/drawing/2014/main" id="{B1BDF0FC-53C6-3141-7E8D-5DE11A54E876}"/>
                </a:ext>
              </a:extLst>
            </p:cNvPr>
            <p:cNvSpPr>
              <a:spLocks noChangeShapeType="1"/>
            </p:cNvSpPr>
            <p:nvPr/>
          </p:nvSpPr>
          <p:spPr bwMode="auto">
            <a:xfrm>
              <a:off x="2351" y="3729"/>
              <a:ext cx="18"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93" name="Line 57">
              <a:extLst>
                <a:ext uri="{FF2B5EF4-FFF2-40B4-BE49-F238E27FC236}">
                  <a16:creationId xmlns:a16="http://schemas.microsoft.com/office/drawing/2014/main" id="{7C274084-B392-54A4-1B1F-ED901A9E0D90}"/>
                </a:ext>
              </a:extLst>
            </p:cNvPr>
            <p:cNvSpPr>
              <a:spLocks noChangeShapeType="1"/>
            </p:cNvSpPr>
            <p:nvPr/>
          </p:nvSpPr>
          <p:spPr bwMode="auto">
            <a:xfrm>
              <a:off x="2452" y="3729"/>
              <a:ext cx="17"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94" name="Line 58">
              <a:extLst>
                <a:ext uri="{FF2B5EF4-FFF2-40B4-BE49-F238E27FC236}">
                  <a16:creationId xmlns:a16="http://schemas.microsoft.com/office/drawing/2014/main" id="{FBD98A97-0C1D-390F-6D02-D2D4E3125FCE}"/>
                </a:ext>
              </a:extLst>
            </p:cNvPr>
            <p:cNvSpPr>
              <a:spLocks noChangeShapeType="1"/>
            </p:cNvSpPr>
            <p:nvPr/>
          </p:nvSpPr>
          <p:spPr bwMode="auto">
            <a:xfrm>
              <a:off x="2552" y="3729"/>
              <a:ext cx="17"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95" name="Line 59">
              <a:extLst>
                <a:ext uri="{FF2B5EF4-FFF2-40B4-BE49-F238E27FC236}">
                  <a16:creationId xmlns:a16="http://schemas.microsoft.com/office/drawing/2014/main" id="{63BDDAAF-54A4-052F-0685-3A67D09A57EC}"/>
                </a:ext>
              </a:extLst>
            </p:cNvPr>
            <p:cNvSpPr>
              <a:spLocks noChangeShapeType="1"/>
            </p:cNvSpPr>
            <p:nvPr/>
          </p:nvSpPr>
          <p:spPr bwMode="auto">
            <a:xfrm>
              <a:off x="2636" y="3729"/>
              <a:ext cx="34"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96" name="Line 60">
              <a:extLst>
                <a:ext uri="{FF2B5EF4-FFF2-40B4-BE49-F238E27FC236}">
                  <a16:creationId xmlns:a16="http://schemas.microsoft.com/office/drawing/2014/main" id="{F0D30531-EBE1-951A-5B02-2A641C86CF12}"/>
                </a:ext>
              </a:extLst>
            </p:cNvPr>
            <p:cNvSpPr>
              <a:spLocks noChangeShapeType="1"/>
            </p:cNvSpPr>
            <p:nvPr/>
          </p:nvSpPr>
          <p:spPr bwMode="auto">
            <a:xfrm>
              <a:off x="2736" y="3729"/>
              <a:ext cx="34"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97" name="Line 61">
              <a:extLst>
                <a:ext uri="{FF2B5EF4-FFF2-40B4-BE49-F238E27FC236}">
                  <a16:creationId xmlns:a16="http://schemas.microsoft.com/office/drawing/2014/main" id="{9DCF09A0-3CCA-492E-8245-663EF0F9C11C}"/>
                </a:ext>
              </a:extLst>
            </p:cNvPr>
            <p:cNvSpPr>
              <a:spLocks noChangeShapeType="1"/>
            </p:cNvSpPr>
            <p:nvPr/>
          </p:nvSpPr>
          <p:spPr bwMode="auto">
            <a:xfrm>
              <a:off x="2837" y="3729"/>
              <a:ext cx="33"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98" name="Line 62">
              <a:extLst>
                <a:ext uri="{FF2B5EF4-FFF2-40B4-BE49-F238E27FC236}">
                  <a16:creationId xmlns:a16="http://schemas.microsoft.com/office/drawing/2014/main" id="{7D48D993-AE4E-CD93-0E76-24AFC882897D}"/>
                </a:ext>
              </a:extLst>
            </p:cNvPr>
            <p:cNvSpPr>
              <a:spLocks noChangeShapeType="1"/>
            </p:cNvSpPr>
            <p:nvPr/>
          </p:nvSpPr>
          <p:spPr bwMode="auto">
            <a:xfrm>
              <a:off x="2937" y="3729"/>
              <a:ext cx="34"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9999" name="Line 63">
              <a:extLst>
                <a:ext uri="{FF2B5EF4-FFF2-40B4-BE49-F238E27FC236}">
                  <a16:creationId xmlns:a16="http://schemas.microsoft.com/office/drawing/2014/main" id="{36E063E7-7885-F183-1415-7C2B1A541870}"/>
                </a:ext>
              </a:extLst>
            </p:cNvPr>
            <p:cNvSpPr>
              <a:spLocks noChangeShapeType="1"/>
            </p:cNvSpPr>
            <p:nvPr/>
          </p:nvSpPr>
          <p:spPr bwMode="auto">
            <a:xfrm>
              <a:off x="3037" y="3729"/>
              <a:ext cx="34"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00" name="Line 64">
              <a:extLst>
                <a:ext uri="{FF2B5EF4-FFF2-40B4-BE49-F238E27FC236}">
                  <a16:creationId xmlns:a16="http://schemas.microsoft.com/office/drawing/2014/main" id="{BA2C7041-F77B-2E8F-9772-E1288E80128A}"/>
                </a:ext>
              </a:extLst>
            </p:cNvPr>
            <p:cNvSpPr>
              <a:spLocks noChangeShapeType="1"/>
            </p:cNvSpPr>
            <p:nvPr/>
          </p:nvSpPr>
          <p:spPr bwMode="auto">
            <a:xfrm>
              <a:off x="3138" y="3729"/>
              <a:ext cx="16"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01" name="Line 65">
              <a:extLst>
                <a:ext uri="{FF2B5EF4-FFF2-40B4-BE49-F238E27FC236}">
                  <a16:creationId xmlns:a16="http://schemas.microsoft.com/office/drawing/2014/main" id="{993F5898-E92B-6145-A710-8B3B3C6CCC0F}"/>
                </a:ext>
              </a:extLst>
            </p:cNvPr>
            <p:cNvSpPr>
              <a:spLocks noChangeShapeType="1"/>
            </p:cNvSpPr>
            <p:nvPr/>
          </p:nvSpPr>
          <p:spPr bwMode="auto">
            <a:xfrm>
              <a:off x="3238" y="3729"/>
              <a:ext cx="16"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02" name="Freeform 66">
              <a:extLst>
                <a:ext uri="{FF2B5EF4-FFF2-40B4-BE49-F238E27FC236}">
                  <a16:creationId xmlns:a16="http://schemas.microsoft.com/office/drawing/2014/main" id="{445F9BFF-10D7-400A-35A8-867F0EC5C18F}"/>
                </a:ext>
              </a:extLst>
            </p:cNvPr>
            <p:cNvSpPr>
              <a:spLocks/>
            </p:cNvSpPr>
            <p:nvPr/>
          </p:nvSpPr>
          <p:spPr bwMode="auto">
            <a:xfrm>
              <a:off x="3338" y="3729"/>
              <a:ext cx="17" cy="1"/>
            </a:xfrm>
            <a:custGeom>
              <a:avLst/>
              <a:gdLst>
                <a:gd name="T0" fmla="*/ 0 w 17"/>
                <a:gd name="T1" fmla="*/ 0 h 1"/>
                <a:gd name="T2" fmla="*/ 17 w 17"/>
                <a:gd name="T3" fmla="*/ 0 h 1"/>
                <a:gd name="T4" fmla="*/ 0 w 17"/>
                <a:gd name="T5" fmla="*/ 0 h 1"/>
                <a:gd name="T6" fmla="*/ 0 60000 65536"/>
                <a:gd name="T7" fmla="*/ 0 60000 65536"/>
                <a:gd name="T8" fmla="*/ 0 60000 65536"/>
                <a:gd name="T9" fmla="*/ 0 w 17"/>
                <a:gd name="T10" fmla="*/ 0 h 1"/>
                <a:gd name="T11" fmla="*/ 17 w 17"/>
                <a:gd name="T12" fmla="*/ 1 h 1"/>
              </a:gdLst>
              <a:ahLst/>
              <a:cxnLst>
                <a:cxn ang="T6">
                  <a:pos x="T0" y="T1"/>
                </a:cxn>
                <a:cxn ang="T7">
                  <a:pos x="T2" y="T3"/>
                </a:cxn>
                <a:cxn ang="T8">
                  <a:pos x="T4" y="T5"/>
                </a:cxn>
              </a:cxnLst>
              <a:rect l="T9" t="T10" r="T11" b="T12"/>
              <a:pathLst>
                <a:path w="17" h="1">
                  <a:moveTo>
                    <a:pt x="0" y="0"/>
                  </a:moveTo>
                  <a:lnTo>
                    <a:pt x="17" y="0"/>
                  </a:lnTo>
                  <a:lnTo>
                    <a:pt x="0" y="0"/>
                  </a:lnTo>
                  <a:close/>
                </a:path>
              </a:pathLst>
            </a:custGeom>
            <a:noFill/>
            <a:ln w="254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40003" name="Line 67">
              <a:extLst>
                <a:ext uri="{FF2B5EF4-FFF2-40B4-BE49-F238E27FC236}">
                  <a16:creationId xmlns:a16="http://schemas.microsoft.com/office/drawing/2014/main" id="{0286F213-144F-33F9-F5E6-B191475C1BCD}"/>
                </a:ext>
              </a:extLst>
            </p:cNvPr>
            <p:cNvSpPr>
              <a:spLocks noChangeShapeType="1"/>
            </p:cNvSpPr>
            <p:nvPr/>
          </p:nvSpPr>
          <p:spPr bwMode="auto">
            <a:xfrm flipH="1" flipV="1">
              <a:off x="3254" y="3652"/>
              <a:ext cx="18" cy="2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04" name="Line 68">
              <a:extLst>
                <a:ext uri="{FF2B5EF4-FFF2-40B4-BE49-F238E27FC236}">
                  <a16:creationId xmlns:a16="http://schemas.microsoft.com/office/drawing/2014/main" id="{B2E921B5-9422-0EC7-FAD9-C48875F73374}"/>
                </a:ext>
              </a:extLst>
            </p:cNvPr>
            <p:cNvSpPr>
              <a:spLocks noChangeShapeType="1"/>
            </p:cNvSpPr>
            <p:nvPr/>
          </p:nvSpPr>
          <p:spPr bwMode="auto">
            <a:xfrm flipH="1" flipV="1">
              <a:off x="3171" y="3595"/>
              <a:ext cx="17"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05" name="Line 69">
              <a:extLst>
                <a:ext uri="{FF2B5EF4-FFF2-40B4-BE49-F238E27FC236}">
                  <a16:creationId xmlns:a16="http://schemas.microsoft.com/office/drawing/2014/main" id="{06759BEB-9617-7EA4-B6A0-BBDF5254E690}"/>
                </a:ext>
              </a:extLst>
            </p:cNvPr>
            <p:cNvSpPr>
              <a:spLocks noChangeShapeType="1"/>
            </p:cNvSpPr>
            <p:nvPr/>
          </p:nvSpPr>
          <p:spPr bwMode="auto">
            <a:xfrm flipH="1" flipV="1">
              <a:off x="3087" y="3538"/>
              <a:ext cx="17"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06" name="Line 70">
              <a:extLst>
                <a:ext uri="{FF2B5EF4-FFF2-40B4-BE49-F238E27FC236}">
                  <a16:creationId xmlns:a16="http://schemas.microsoft.com/office/drawing/2014/main" id="{4EE20D08-42EA-B3C0-5AA9-CA99A37E1B25}"/>
                </a:ext>
              </a:extLst>
            </p:cNvPr>
            <p:cNvSpPr>
              <a:spLocks noChangeShapeType="1"/>
            </p:cNvSpPr>
            <p:nvPr/>
          </p:nvSpPr>
          <p:spPr bwMode="auto">
            <a:xfrm flipH="1">
              <a:off x="3004" y="3481"/>
              <a:ext cx="17"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07" name="Line 71">
              <a:extLst>
                <a:ext uri="{FF2B5EF4-FFF2-40B4-BE49-F238E27FC236}">
                  <a16:creationId xmlns:a16="http://schemas.microsoft.com/office/drawing/2014/main" id="{A28B3C68-9F10-7024-7069-EC0B7F2089BD}"/>
                </a:ext>
              </a:extLst>
            </p:cNvPr>
            <p:cNvSpPr>
              <a:spLocks noChangeShapeType="1"/>
            </p:cNvSpPr>
            <p:nvPr/>
          </p:nvSpPr>
          <p:spPr bwMode="auto">
            <a:xfrm flipH="1" flipV="1">
              <a:off x="2921" y="3404"/>
              <a:ext cx="16" cy="2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08" name="Line 72">
              <a:extLst>
                <a:ext uri="{FF2B5EF4-FFF2-40B4-BE49-F238E27FC236}">
                  <a16:creationId xmlns:a16="http://schemas.microsoft.com/office/drawing/2014/main" id="{98C1C4FE-02B8-E16D-1BB5-2BBD9D693909}"/>
                </a:ext>
              </a:extLst>
            </p:cNvPr>
            <p:cNvSpPr>
              <a:spLocks noChangeShapeType="1"/>
            </p:cNvSpPr>
            <p:nvPr/>
          </p:nvSpPr>
          <p:spPr bwMode="auto">
            <a:xfrm flipH="1" flipV="1">
              <a:off x="2837" y="3347"/>
              <a:ext cx="16"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09" name="Line 73">
              <a:extLst>
                <a:ext uri="{FF2B5EF4-FFF2-40B4-BE49-F238E27FC236}">
                  <a16:creationId xmlns:a16="http://schemas.microsoft.com/office/drawing/2014/main" id="{6650B388-F520-6BA3-890D-8989A58689C8}"/>
                </a:ext>
              </a:extLst>
            </p:cNvPr>
            <p:cNvSpPr>
              <a:spLocks noChangeShapeType="1"/>
            </p:cNvSpPr>
            <p:nvPr/>
          </p:nvSpPr>
          <p:spPr bwMode="auto">
            <a:xfrm flipH="1" flipV="1">
              <a:off x="2753" y="3290"/>
              <a:ext cx="17"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10" name="Line 74">
              <a:extLst>
                <a:ext uri="{FF2B5EF4-FFF2-40B4-BE49-F238E27FC236}">
                  <a16:creationId xmlns:a16="http://schemas.microsoft.com/office/drawing/2014/main" id="{496D03BC-BAB4-BF43-595A-E1B22B70CC35}"/>
                </a:ext>
              </a:extLst>
            </p:cNvPr>
            <p:cNvSpPr>
              <a:spLocks noChangeShapeType="1"/>
            </p:cNvSpPr>
            <p:nvPr/>
          </p:nvSpPr>
          <p:spPr bwMode="auto">
            <a:xfrm flipH="1" flipV="1">
              <a:off x="2670" y="3213"/>
              <a:ext cx="16" cy="2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11" name="Line 75">
              <a:extLst>
                <a:ext uri="{FF2B5EF4-FFF2-40B4-BE49-F238E27FC236}">
                  <a16:creationId xmlns:a16="http://schemas.microsoft.com/office/drawing/2014/main" id="{0325AF68-5165-CC7A-E607-CCE8458C1328}"/>
                </a:ext>
              </a:extLst>
            </p:cNvPr>
            <p:cNvSpPr>
              <a:spLocks noChangeShapeType="1"/>
            </p:cNvSpPr>
            <p:nvPr/>
          </p:nvSpPr>
          <p:spPr bwMode="auto">
            <a:xfrm flipH="1" flipV="1">
              <a:off x="2586" y="3156"/>
              <a:ext cx="16"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12" name="Line 76">
              <a:extLst>
                <a:ext uri="{FF2B5EF4-FFF2-40B4-BE49-F238E27FC236}">
                  <a16:creationId xmlns:a16="http://schemas.microsoft.com/office/drawing/2014/main" id="{6D7C6E8C-E42E-194C-6FF4-F4008CA27A2A}"/>
                </a:ext>
              </a:extLst>
            </p:cNvPr>
            <p:cNvSpPr>
              <a:spLocks noChangeShapeType="1"/>
            </p:cNvSpPr>
            <p:nvPr/>
          </p:nvSpPr>
          <p:spPr bwMode="auto">
            <a:xfrm flipH="1" flipV="1">
              <a:off x="2502" y="3099"/>
              <a:ext cx="17"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13" name="Line 77">
              <a:extLst>
                <a:ext uri="{FF2B5EF4-FFF2-40B4-BE49-F238E27FC236}">
                  <a16:creationId xmlns:a16="http://schemas.microsoft.com/office/drawing/2014/main" id="{CA61044B-31F4-F147-CD4B-9AA9A7072B44}"/>
                </a:ext>
              </a:extLst>
            </p:cNvPr>
            <p:cNvSpPr>
              <a:spLocks noChangeShapeType="1"/>
            </p:cNvSpPr>
            <p:nvPr/>
          </p:nvSpPr>
          <p:spPr bwMode="auto">
            <a:xfrm flipH="1">
              <a:off x="2419" y="3042"/>
              <a:ext cx="16"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14" name="Line 78">
              <a:extLst>
                <a:ext uri="{FF2B5EF4-FFF2-40B4-BE49-F238E27FC236}">
                  <a16:creationId xmlns:a16="http://schemas.microsoft.com/office/drawing/2014/main" id="{32182F50-2D29-2DBC-BF23-E30E676CFDBB}"/>
                </a:ext>
              </a:extLst>
            </p:cNvPr>
            <p:cNvSpPr>
              <a:spLocks noChangeShapeType="1"/>
            </p:cNvSpPr>
            <p:nvPr/>
          </p:nvSpPr>
          <p:spPr bwMode="auto">
            <a:xfrm flipH="1" flipV="1">
              <a:off x="2335" y="2965"/>
              <a:ext cx="16" cy="2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15" name="Line 79">
              <a:extLst>
                <a:ext uri="{FF2B5EF4-FFF2-40B4-BE49-F238E27FC236}">
                  <a16:creationId xmlns:a16="http://schemas.microsoft.com/office/drawing/2014/main" id="{0F8A7EBE-C3AD-DB0D-B5A5-9155798D7092}"/>
                </a:ext>
              </a:extLst>
            </p:cNvPr>
            <p:cNvSpPr>
              <a:spLocks noChangeShapeType="1"/>
            </p:cNvSpPr>
            <p:nvPr/>
          </p:nvSpPr>
          <p:spPr bwMode="auto">
            <a:xfrm flipH="1" flipV="1">
              <a:off x="2251" y="2908"/>
              <a:ext cx="17" cy="19"/>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16" name="Line 80">
              <a:extLst>
                <a:ext uri="{FF2B5EF4-FFF2-40B4-BE49-F238E27FC236}">
                  <a16:creationId xmlns:a16="http://schemas.microsoft.com/office/drawing/2014/main" id="{9CDCF651-B41C-BBFA-82B3-0DC242AB5F9D}"/>
                </a:ext>
              </a:extLst>
            </p:cNvPr>
            <p:cNvSpPr>
              <a:spLocks noChangeShapeType="1"/>
            </p:cNvSpPr>
            <p:nvPr/>
          </p:nvSpPr>
          <p:spPr bwMode="auto">
            <a:xfrm flipH="1">
              <a:off x="2168" y="2851"/>
              <a:ext cx="16"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0017" name="Rectangle 81">
              <a:extLst>
                <a:ext uri="{FF2B5EF4-FFF2-40B4-BE49-F238E27FC236}">
                  <a16:creationId xmlns:a16="http://schemas.microsoft.com/office/drawing/2014/main" id="{A88457AF-7261-23BC-A025-55D4C2A72DA6}"/>
                </a:ext>
              </a:extLst>
            </p:cNvPr>
            <p:cNvSpPr>
              <a:spLocks noChangeArrowheads="1"/>
            </p:cNvSpPr>
            <p:nvPr/>
          </p:nvSpPr>
          <p:spPr bwMode="auto">
            <a:xfrm>
              <a:off x="480" y="2993"/>
              <a:ext cx="840"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700">
                  <a:solidFill>
                    <a:srgbClr val="000000"/>
                  </a:solidFill>
                  <a:latin typeface="Arial" panose="020B0604020202020204" pitchFamily="34" charset="0"/>
                </a:rPr>
                <a:t>File system of</a:t>
              </a:r>
              <a:endParaRPr lang="en-GB" altLang="en-US" sz="2400">
                <a:latin typeface="Times" panose="02020603050405020304" pitchFamily="18" charset="0"/>
              </a:endParaRPr>
            </a:p>
          </p:txBody>
        </p:sp>
        <p:sp>
          <p:nvSpPr>
            <p:cNvPr id="40018" name="Rectangle 82">
              <a:extLst>
                <a:ext uri="{FF2B5EF4-FFF2-40B4-BE49-F238E27FC236}">
                  <a16:creationId xmlns:a16="http://schemas.microsoft.com/office/drawing/2014/main" id="{39796073-4809-1DF6-1838-BE22594131C2}"/>
                </a:ext>
              </a:extLst>
            </p:cNvPr>
            <p:cNvSpPr>
              <a:spLocks noChangeArrowheads="1"/>
            </p:cNvSpPr>
            <p:nvPr/>
          </p:nvSpPr>
          <p:spPr bwMode="auto">
            <a:xfrm>
              <a:off x="480" y="3165"/>
              <a:ext cx="809"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en-US" sz="1700">
                  <a:solidFill>
                    <a:srgbClr val="000000"/>
                  </a:solidFill>
                  <a:latin typeface="Arial" panose="020B0604020202020204" pitchFamily="34" charset="0"/>
                </a:rPr>
                <a:t>www.w3c.org</a:t>
              </a:r>
              <a:endParaRPr lang="en-GB" altLang="en-US" sz="2400">
                <a:latin typeface="Times" panose="02020603050405020304" pitchFamily="18" charset="0"/>
              </a:endParaRPr>
            </a:p>
          </p:txBody>
        </p:sp>
        <p:sp>
          <p:nvSpPr>
            <p:cNvPr id="40019" name="Oval 83">
              <a:extLst>
                <a:ext uri="{FF2B5EF4-FFF2-40B4-BE49-F238E27FC236}">
                  <a16:creationId xmlns:a16="http://schemas.microsoft.com/office/drawing/2014/main" id="{ACDA5FBB-67AF-056C-9249-3FB9C50403AA}"/>
                </a:ext>
              </a:extLst>
            </p:cNvPr>
            <p:cNvSpPr>
              <a:spLocks noChangeArrowheads="1"/>
            </p:cNvSpPr>
            <p:nvPr/>
          </p:nvSpPr>
          <p:spPr bwMode="auto">
            <a:xfrm>
              <a:off x="2034" y="1210"/>
              <a:ext cx="184" cy="191"/>
            </a:xfrm>
            <a:prstGeom prst="ellipse">
              <a:avLst/>
            </a:prstGeom>
            <a:solidFill>
              <a:srgbClr val="FFFFFF"/>
            </a:solidFill>
            <a:ln w="25400">
              <a:solidFill>
                <a:srgbClr val="000000"/>
              </a:solidFill>
              <a:round/>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0020" name="Rectangle 84">
              <a:extLst>
                <a:ext uri="{FF2B5EF4-FFF2-40B4-BE49-F238E27FC236}">
                  <a16:creationId xmlns:a16="http://schemas.microsoft.com/office/drawing/2014/main" id="{6C898D84-648D-AA74-2EC5-58FB6A651843}"/>
                </a:ext>
              </a:extLst>
            </p:cNvPr>
            <p:cNvSpPr>
              <a:spLocks noChangeArrowheads="1"/>
            </p:cNvSpPr>
            <p:nvPr/>
          </p:nvSpPr>
          <p:spPr bwMode="auto">
            <a:xfrm>
              <a:off x="1767" y="2012"/>
              <a:ext cx="200" cy="248"/>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0021" name="Rectangle 85">
              <a:extLst>
                <a:ext uri="{FF2B5EF4-FFF2-40B4-BE49-F238E27FC236}">
                  <a16:creationId xmlns:a16="http://schemas.microsoft.com/office/drawing/2014/main" id="{FC2AC03D-09F9-786A-6728-9B4FA7446F47}"/>
                </a:ext>
              </a:extLst>
            </p:cNvPr>
            <p:cNvSpPr>
              <a:spLocks noChangeArrowheads="1"/>
            </p:cNvSpPr>
            <p:nvPr/>
          </p:nvSpPr>
          <p:spPr bwMode="auto">
            <a:xfrm>
              <a:off x="1767" y="2012"/>
              <a:ext cx="217" cy="266"/>
            </a:xfrm>
            <a:prstGeom prst="rect">
              <a:avLst/>
            </a:prstGeom>
            <a:noFill/>
            <a:ln w="25400">
              <a:solidFill>
                <a:srgbClr val="D9AA7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0022" name="Oval 86">
              <a:extLst>
                <a:ext uri="{FF2B5EF4-FFF2-40B4-BE49-F238E27FC236}">
                  <a16:creationId xmlns:a16="http://schemas.microsoft.com/office/drawing/2014/main" id="{AAFB323D-DC69-4D75-BF87-135A3F588359}"/>
                </a:ext>
              </a:extLst>
            </p:cNvPr>
            <p:cNvSpPr>
              <a:spLocks noChangeArrowheads="1"/>
            </p:cNvSpPr>
            <p:nvPr/>
          </p:nvSpPr>
          <p:spPr bwMode="auto">
            <a:xfrm>
              <a:off x="1783" y="2031"/>
              <a:ext cx="184" cy="209"/>
            </a:xfrm>
            <a:prstGeom prst="ellipse">
              <a:avLst/>
            </a:prstGeom>
            <a:solidFill>
              <a:srgbClr val="FFFFFF"/>
            </a:solidFill>
            <a:ln w="25400">
              <a:solidFill>
                <a:srgbClr val="000000"/>
              </a:solidFill>
              <a:round/>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0023" name="Rectangle 87">
              <a:extLst>
                <a:ext uri="{FF2B5EF4-FFF2-40B4-BE49-F238E27FC236}">
                  <a16:creationId xmlns:a16="http://schemas.microsoft.com/office/drawing/2014/main" id="{9E0E293B-D5DE-46A8-5826-31B261D69EAA}"/>
                </a:ext>
              </a:extLst>
            </p:cNvPr>
            <p:cNvSpPr>
              <a:spLocks noChangeArrowheads="1"/>
            </p:cNvSpPr>
            <p:nvPr/>
          </p:nvSpPr>
          <p:spPr bwMode="auto">
            <a:xfrm>
              <a:off x="2000" y="2508"/>
              <a:ext cx="201" cy="266"/>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0024" name="Rectangle 88">
              <a:extLst>
                <a:ext uri="{FF2B5EF4-FFF2-40B4-BE49-F238E27FC236}">
                  <a16:creationId xmlns:a16="http://schemas.microsoft.com/office/drawing/2014/main" id="{A1512E06-70A5-A011-C29E-196A8F7BBFF5}"/>
                </a:ext>
              </a:extLst>
            </p:cNvPr>
            <p:cNvSpPr>
              <a:spLocks noChangeArrowheads="1"/>
            </p:cNvSpPr>
            <p:nvPr/>
          </p:nvSpPr>
          <p:spPr bwMode="auto">
            <a:xfrm>
              <a:off x="2000" y="2508"/>
              <a:ext cx="218" cy="286"/>
            </a:xfrm>
            <a:prstGeom prst="rect">
              <a:avLst/>
            </a:prstGeom>
            <a:noFill/>
            <a:ln w="25400">
              <a:solidFill>
                <a:srgbClr val="D9AA7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0025" name="Oval 89">
              <a:extLst>
                <a:ext uri="{FF2B5EF4-FFF2-40B4-BE49-F238E27FC236}">
                  <a16:creationId xmlns:a16="http://schemas.microsoft.com/office/drawing/2014/main" id="{107F9EC5-4235-0BAF-CF2A-BC75534B6236}"/>
                </a:ext>
              </a:extLst>
            </p:cNvPr>
            <p:cNvSpPr>
              <a:spLocks noChangeArrowheads="1"/>
            </p:cNvSpPr>
            <p:nvPr/>
          </p:nvSpPr>
          <p:spPr bwMode="auto">
            <a:xfrm>
              <a:off x="2017" y="2526"/>
              <a:ext cx="167" cy="210"/>
            </a:xfrm>
            <a:prstGeom prst="ellipse">
              <a:avLst/>
            </a:prstGeom>
            <a:solidFill>
              <a:srgbClr val="FFFFFF"/>
            </a:solidFill>
            <a:ln w="25400">
              <a:solidFill>
                <a:srgbClr val="000000"/>
              </a:solidFill>
              <a:round/>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0026" name="Oval 90">
              <a:extLst>
                <a:ext uri="{FF2B5EF4-FFF2-40B4-BE49-F238E27FC236}">
                  <a16:creationId xmlns:a16="http://schemas.microsoft.com/office/drawing/2014/main" id="{5F83EC0D-039B-496C-DF9A-26298B668EA0}"/>
                </a:ext>
              </a:extLst>
            </p:cNvPr>
            <p:cNvSpPr>
              <a:spLocks noChangeArrowheads="1"/>
            </p:cNvSpPr>
            <p:nvPr/>
          </p:nvSpPr>
          <p:spPr bwMode="auto">
            <a:xfrm>
              <a:off x="4492" y="1267"/>
              <a:ext cx="185" cy="211"/>
            </a:xfrm>
            <a:prstGeom prst="ellipse">
              <a:avLst/>
            </a:prstGeom>
            <a:solidFill>
              <a:srgbClr val="FFFFFF"/>
            </a:solidFill>
            <a:ln w="25400">
              <a:solidFill>
                <a:srgbClr val="000000"/>
              </a:solidFill>
              <a:round/>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0027" name="Oval 91">
              <a:extLst>
                <a:ext uri="{FF2B5EF4-FFF2-40B4-BE49-F238E27FC236}">
                  <a16:creationId xmlns:a16="http://schemas.microsoft.com/office/drawing/2014/main" id="{F5D74CC8-043E-537D-3951-568AC06AED5B}"/>
                </a:ext>
              </a:extLst>
            </p:cNvPr>
            <p:cNvSpPr>
              <a:spLocks noChangeArrowheads="1"/>
            </p:cNvSpPr>
            <p:nvPr/>
          </p:nvSpPr>
          <p:spPr bwMode="auto">
            <a:xfrm>
              <a:off x="4810" y="1935"/>
              <a:ext cx="184" cy="210"/>
            </a:xfrm>
            <a:prstGeom prst="ellipse">
              <a:avLst/>
            </a:prstGeom>
            <a:solidFill>
              <a:srgbClr val="FFFFFF"/>
            </a:solidFill>
            <a:ln w="25400">
              <a:solidFill>
                <a:srgbClr val="000000"/>
              </a:solidFill>
              <a:round/>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0028" name="Oval 92">
              <a:extLst>
                <a:ext uri="{FF2B5EF4-FFF2-40B4-BE49-F238E27FC236}">
                  <a16:creationId xmlns:a16="http://schemas.microsoft.com/office/drawing/2014/main" id="{08052BBE-617A-921F-CBF3-5E4BF4308507}"/>
                </a:ext>
              </a:extLst>
            </p:cNvPr>
            <p:cNvSpPr>
              <a:spLocks noChangeArrowheads="1"/>
            </p:cNvSpPr>
            <p:nvPr/>
          </p:nvSpPr>
          <p:spPr bwMode="auto">
            <a:xfrm>
              <a:off x="4693" y="2660"/>
              <a:ext cx="184" cy="210"/>
            </a:xfrm>
            <a:prstGeom prst="ellipse">
              <a:avLst/>
            </a:prstGeom>
            <a:solidFill>
              <a:srgbClr val="FFFFFF"/>
            </a:solidFill>
            <a:ln w="25400">
              <a:solidFill>
                <a:srgbClr val="000000"/>
              </a:solidFill>
              <a:round/>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grpSp>
    </p:spTree>
    <p:extLst>
      <p:ext uri="{BB962C8B-B14F-4D97-AF65-F5344CB8AC3E}">
        <p14:creationId xmlns:p14="http://schemas.microsoft.com/office/powerpoint/2010/main" val="216830557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D7B3BB23-1851-4C17-9C9A-B8FC15F339D0}"/>
              </a:ext>
            </a:extLst>
          </p:cNvPr>
          <p:cNvSpPr>
            <a:spLocks noGrp="1" noChangeArrowheads="1"/>
          </p:cNvSpPr>
          <p:nvPr>
            <p:ph type="title"/>
          </p:nvPr>
        </p:nvSpPr>
        <p:spPr/>
        <p:txBody>
          <a:bodyPr/>
          <a:lstStyle/>
          <a:p>
            <a:pPr eaLnBrk="1" fontAlgn="auto" hangingPunct="1">
              <a:spcAft>
                <a:spcPts val="0"/>
              </a:spcAft>
              <a:defRPr/>
            </a:pPr>
            <a:r>
              <a:rPr lang="en-US" altLang="zh-TW">
                <a:ea typeface="+mj-ea"/>
                <a:cs typeface="+mj-cs"/>
              </a:rPr>
              <a:t>2.5  Mobile and Ubiquitous Computing</a:t>
            </a:r>
          </a:p>
        </p:txBody>
      </p:sp>
      <p:sp>
        <p:nvSpPr>
          <p:cNvPr id="41987" name="Slide Number Placeholder 98">
            <a:extLst>
              <a:ext uri="{FF2B5EF4-FFF2-40B4-BE49-F238E27FC236}">
                <a16:creationId xmlns:a16="http://schemas.microsoft.com/office/drawing/2014/main" id="{690966FD-AC22-2614-595E-FC4A75FFF0A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4F4F984C-BDE2-4EB2-AB83-EB84FBEAF1F7}" type="slidenum">
              <a:rPr lang="en-US" altLang="en-US" sz="1400">
                <a:solidFill>
                  <a:srgbClr val="FFFFFF"/>
                </a:solidFill>
              </a:rPr>
              <a:pPr/>
              <a:t>16</a:t>
            </a:fld>
            <a:endParaRPr lang="en-US" altLang="en-US" sz="1400">
              <a:solidFill>
                <a:srgbClr val="FFFFFF"/>
              </a:solidFill>
            </a:endParaRPr>
          </a:p>
        </p:txBody>
      </p:sp>
      <p:grpSp>
        <p:nvGrpSpPr>
          <p:cNvPr id="41986" name="Group 99">
            <a:extLst>
              <a:ext uri="{FF2B5EF4-FFF2-40B4-BE49-F238E27FC236}">
                <a16:creationId xmlns:a16="http://schemas.microsoft.com/office/drawing/2014/main" id="{0351916D-4863-D875-EC5A-A0257DEA6FC8}"/>
              </a:ext>
            </a:extLst>
          </p:cNvPr>
          <p:cNvGrpSpPr>
            <a:grpSpLocks/>
          </p:cNvGrpSpPr>
          <p:nvPr/>
        </p:nvGrpSpPr>
        <p:grpSpPr bwMode="auto">
          <a:xfrm>
            <a:off x="1703389" y="1855788"/>
            <a:ext cx="8988425" cy="4113212"/>
            <a:chOff x="353" y="1169"/>
            <a:chExt cx="5662" cy="2591"/>
          </a:xfrm>
        </p:grpSpPr>
        <p:sp>
          <p:nvSpPr>
            <p:cNvPr id="41988" name="Line 4">
              <a:extLst>
                <a:ext uri="{FF2B5EF4-FFF2-40B4-BE49-F238E27FC236}">
                  <a16:creationId xmlns:a16="http://schemas.microsoft.com/office/drawing/2014/main" id="{BB787C15-B6BC-114E-0487-65122421DB36}"/>
                </a:ext>
              </a:extLst>
            </p:cNvPr>
            <p:cNvSpPr>
              <a:spLocks noChangeShapeType="1"/>
            </p:cNvSpPr>
            <p:nvPr/>
          </p:nvSpPr>
          <p:spPr bwMode="auto">
            <a:xfrm flipH="1">
              <a:off x="1482" y="1700"/>
              <a:ext cx="299" cy="515"/>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1989" name="Line 5">
              <a:extLst>
                <a:ext uri="{FF2B5EF4-FFF2-40B4-BE49-F238E27FC236}">
                  <a16:creationId xmlns:a16="http://schemas.microsoft.com/office/drawing/2014/main" id="{E233E138-5B82-47C3-81CA-63BC2A991ABD}"/>
                </a:ext>
              </a:extLst>
            </p:cNvPr>
            <p:cNvSpPr>
              <a:spLocks noChangeShapeType="1"/>
            </p:cNvSpPr>
            <p:nvPr/>
          </p:nvSpPr>
          <p:spPr bwMode="auto">
            <a:xfrm>
              <a:off x="1316" y="2597"/>
              <a:ext cx="216" cy="797"/>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1990" name="Line 6">
              <a:extLst>
                <a:ext uri="{FF2B5EF4-FFF2-40B4-BE49-F238E27FC236}">
                  <a16:creationId xmlns:a16="http://schemas.microsoft.com/office/drawing/2014/main" id="{D6F2A342-4781-84A8-166E-1BAD13592231}"/>
                </a:ext>
              </a:extLst>
            </p:cNvPr>
            <p:cNvSpPr>
              <a:spLocks noChangeShapeType="1"/>
            </p:cNvSpPr>
            <p:nvPr/>
          </p:nvSpPr>
          <p:spPr bwMode="auto">
            <a:xfrm flipH="1">
              <a:off x="3723" y="1717"/>
              <a:ext cx="34" cy="332"/>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1991" name="Line 7">
              <a:extLst>
                <a:ext uri="{FF2B5EF4-FFF2-40B4-BE49-F238E27FC236}">
                  <a16:creationId xmlns:a16="http://schemas.microsoft.com/office/drawing/2014/main" id="{F10AEC9E-2864-35F7-B583-0EC8D4BCE637}"/>
                </a:ext>
              </a:extLst>
            </p:cNvPr>
            <p:cNvSpPr>
              <a:spLocks noChangeShapeType="1"/>
            </p:cNvSpPr>
            <p:nvPr/>
          </p:nvSpPr>
          <p:spPr bwMode="auto">
            <a:xfrm>
              <a:off x="4587" y="1667"/>
              <a:ext cx="398" cy="564"/>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1992" name="Freeform 8">
              <a:extLst>
                <a:ext uri="{FF2B5EF4-FFF2-40B4-BE49-F238E27FC236}">
                  <a16:creationId xmlns:a16="http://schemas.microsoft.com/office/drawing/2014/main" id="{19AA7A40-7552-21BA-C3B4-70BB68A63B0F}"/>
                </a:ext>
              </a:extLst>
            </p:cNvPr>
            <p:cNvSpPr>
              <a:spLocks/>
            </p:cNvSpPr>
            <p:nvPr/>
          </p:nvSpPr>
          <p:spPr bwMode="auto">
            <a:xfrm>
              <a:off x="1183" y="1169"/>
              <a:ext cx="3819" cy="597"/>
            </a:xfrm>
            <a:custGeom>
              <a:avLst/>
              <a:gdLst>
                <a:gd name="T0" fmla="*/ 99 w 3819"/>
                <a:gd name="T1" fmla="*/ 132 h 597"/>
                <a:gd name="T2" fmla="*/ 166 w 3819"/>
                <a:gd name="T3" fmla="*/ 99 h 597"/>
                <a:gd name="T4" fmla="*/ 382 w 3819"/>
                <a:gd name="T5" fmla="*/ 66 h 597"/>
                <a:gd name="T6" fmla="*/ 598 w 3819"/>
                <a:gd name="T7" fmla="*/ 33 h 597"/>
                <a:gd name="T8" fmla="*/ 764 w 3819"/>
                <a:gd name="T9" fmla="*/ 49 h 597"/>
                <a:gd name="T10" fmla="*/ 896 w 3819"/>
                <a:gd name="T11" fmla="*/ 33 h 597"/>
                <a:gd name="T12" fmla="*/ 1129 w 3819"/>
                <a:gd name="T13" fmla="*/ 33 h 597"/>
                <a:gd name="T14" fmla="*/ 1428 w 3819"/>
                <a:gd name="T15" fmla="*/ 49 h 597"/>
                <a:gd name="T16" fmla="*/ 1727 w 3819"/>
                <a:gd name="T17" fmla="*/ 49 h 597"/>
                <a:gd name="T18" fmla="*/ 2009 w 3819"/>
                <a:gd name="T19" fmla="*/ 49 h 597"/>
                <a:gd name="T20" fmla="*/ 2158 w 3819"/>
                <a:gd name="T21" fmla="*/ 33 h 597"/>
                <a:gd name="T22" fmla="*/ 2308 w 3819"/>
                <a:gd name="T23" fmla="*/ 0 h 597"/>
                <a:gd name="T24" fmla="*/ 2524 w 3819"/>
                <a:gd name="T25" fmla="*/ 0 h 597"/>
                <a:gd name="T26" fmla="*/ 2740 w 3819"/>
                <a:gd name="T27" fmla="*/ 0 h 597"/>
                <a:gd name="T28" fmla="*/ 2922 w 3819"/>
                <a:gd name="T29" fmla="*/ 0 h 597"/>
                <a:gd name="T30" fmla="*/ 3072 w 3819"/>
                <a:gd name="T31" fmla="*/ 16 h 597"/>
                <a:gd name="T32" fmla="*/ 3171 w 3819"/>
                <a:gd name="T33" fmla="*/ 33 h 597"/>
                <a:gd name="T34" fmla="*/ 3337 w 3819"/>
                <a:gd name="T35" fmla="*/ 49 h 597"/>
                <a:gd name="T36" fmla="*/ 3537 w 3819"/>
                <a:gd name="T37" fmla="*/ 99 h 597"/>
                <a:gd name="T38" fmla="*/ 3752 w 3819"/>
                <a:gd name="T39" fmla="*/ 182 h 597"/>
                <a:gd name="T40" fmla="*/ 3802 w 3819"/>
                <a:gd name="T41" fmla="*/ 299 h 597"/>
                <a:gd name="T42" fmla="*/ 3819 w 3819"/>
                <a:gd name="T43" fmla="*/ 365 h 597"/>
                <a:gd name="T44" fmla="*/ 3786 w 3819"/>
                <a:gd name="T45" fmla="*/ 431 h 597"/>
                <a:gd name="T46" fmla="*/ 3686 w 3819"/>
                <a:gd name="T47" fmla="*/ 531 h 597"/>
                <a:gd name="T48" fmla="*/ 3470 w 3819"/>
                <a:gd name="T49" fmla="*/ 581 h 597"/>
                <a:gd name="T50" fmla="*/ 3221 w 3819"/>
                <a:gd name="T51" fmla="*/ 597 h 597"/>
                <a:gd name="T52" fmla="*/ 2939 w 3819"/>
                <a:gd name="T53" fmla="*/ 597 h 597"/>
                <a:gd name="T54" fmla="*/ 2657 w 3819"/>
                <a:gd name="T55" fmla="*/ 581 h 597"/>
                <a:gd name="T56" fmla="*/ 2408 w 3819"/>
                <a:gd name="T57" fmla="*/ 564 h 597"/>
                <a:gd name="T58" fmla="*/ 2158 w 3819"/>
                <a:gd name="T59" fmla="*/ 564 h 597"/>
                <a:gd name="T60" fmla="*/ 1909 w 3819"/>
                <a:gd name="T61" fmla="*/ 548 h 597"/>
                <a:gd name="T62" fmla="*/ 1677 w 3819"/>
                <a:gd name="T63" fmla="*/ 564 h 597"/>
                <a:gd name="T64" fmla="*/ 1478 w 3819"/>
                <a:gd name="T65" fmla="*/ 564 h 597"/>
                <a:gd name="T66" fmla="*/ 1278 w 3819"/>
                <a:gd name="T67" fmla="*/ 581 h 597"/>
                <a:gd name="T68" fmla="*/ 1096 w 3819"/>
                <a:gd name="T69" fmla="*/ 581 h 597"/>
                <a:gd name="T70" fmla="*/ 913 w 3819"/>
                <a:gd name="T71" fmla="*/ 581 h 597"/>
                <a:gd name="T72" fmla="*/ 747 w 3819"/>
                <a:gd name="T73" fmla="*/ 581 h 597"/>
                <a:gd name="T74" fmla="*/ 581 w 3819"/>
                <a:gd name="T75" fmla="*/ 581 h 597"/>
                <a:gd name="T76" fmla="*/ 448 w 3819"/>
                <a:gd name="T77" fmla="*/ 564 h 597"/>
                <a:gd name="T78" fmla="*/ 332 w 3819"/>
                <a:gd name="T79" fmla="*/ 548 h 597"/>
                <a:gd name="T80" fmla="*/ 282 w 3819"/>
                <a:gd name="T81" fmla="*/ 548 h 597"/>
                <a:gd name="T82" fmla="*/ 232 w 3819"/>
                <a:gd name="T83" fmla="*/ 531 h 597"/>
                <a:gd name="T84" fmla="*/ 149 w 3819"/>
                <a:gd name="T85" fmla="*/ 465 h 597"/>
                <a:gd name="T86" fmla="*/ 50 w 3819"/>
                <a:gd name="T87" fmla="*/ 398 h 597"/>
                <a:gd name="T88" fmla="*/ 16 w 3819"/>
                <a:gd name="T89" fmla="*/ 348 h 597"/>
                <a:gd name="T90" fmla="*/ 0 w 3819"/>
                <a:gd name="T91" fmla="*/ 299 h 597"/>
                <a:gd name="T92" fmla="*/ 33 w 3819"/>
                <a:gd name="T93" fmla="*/ 232 h 597"/>
                <a:gd name="T94" fmla="*/ 66 w 3819"/>
                <a:gd name="T95" fmla="*/ 182 h 597"/>
                <a:gd name="T96" fmla="*/ 99 w 3819"/>
                <a:gd name="T97" fmla="*/ 132 h 597"/>
                <a:gd name="T98" fmla="*/ 99 w 3819"/>
                <a:gd name="T99" fmla="*/ 132 h 59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819"/>
                <a:gd name="T151" fmla="*/ 0 h 597"/>
                <a:gd name="T152" fmla="*/ 3819 w 3819"/>
                <a:gd name="T153" fmla="*/ 597 h 59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819" h="597">
                  <a:moveTo>
                    <a:pt x="99" y="132"/>
                  </a:moveTo>
                  <a:lnTo>
                    <a:pt x="166" y="99"/>
                  </a:lnTo>
                  <a:lnTo>
                    <a:pt x="382" y="66"/>
                  </a:lnTo>
                  <a:lnTo>
                    <a:pt x="598" y="33"/>
                  </a:lnTo>
                  <a:lnTo>
                    <a:pt x="764" y="49"/>
                  </a:lnTo>
                  <a:lnTo>
                    <a:pt x="896" y="33"/>
                  </a:lnTo>
                  <a:lnTo>
                    <a:pt x="1129" y="33"/>
                  </a:lnTo>
                  <a:lnTo>
                    <a:pt x="1428" y="49"/>
                  </a:lnTo>
                  <a:lnTo>
                    <a:pt x="1727" y="49"/>
                  </a:lnTo>
                  <a:lnTo>
                    <a:pt x="2009" y="49"/>
                  </a:lnTo>
                  <a:lnTo>
                    <a:pt x="2158" y="33"/>
                  </a:lnTo>
                  <a:lnTo>
                    <a:pt x="2308" y="0"/>
                  </a:lnTo>
                  <a:lnTo>
                    <a:pt x="2524" y="0"/>
                  </a:lnTo>
                  <a:lnTo>
                    <a:pt x="2740" y="0"/>
                  </a:lnTo>
                  <a:lnTo>
                    <a:pt x="2922" y="0"/>
                  </a:lnTo>
                  <a:lnTo>
                    <a:pt x="3072" y="16"/>
                  </a:lnTo>
                  <a:lnTo>
                    <a:pt x="3171" y="33"/>
                  </a:lnTo>
                  <a:lnTo>
                    <a:pt x="3337" y="49"/>
                  </a:lnTo>
                  <a:lnTo>
                    <a:pt x="3537" y="99"/>
                  </a:lnTo>
                  <a:lnTo>
                    <a:pt x="3752" y="182"/>
                  </a:lnTo>
                  <a:lnTo>
                    <a:pt x="3802" y="299"/>
                  </a:lnTo>
                  <a:lnTo>
                    <a:pt x="3819" y="365"/>
                  </a:lnTo>
                  <a:lnTo>
                    <a:pt x="3786" y="431"/>
                  </a:lnTo>
                  <a:lnTo>
                    <a:pt x="3686" y="531"/>
                  </a:lnTo>
                  <a:lnTo>
                    <a:pt x="3470" y="581"/>
                  </a:lnTo>
                  <a:lnTo>
                    <a:pt x="3221" y="597"/>
                  </a:lnTo>
                  <a:lnTo>
                    <a:pt x="2939" y="597"/>
                  </a:lnTo>
                  <a:lnTo>
                    <a:pt x="2657" y="581"/>
                  </a:lnTo>
                  <a:lnTo>
                    <a:pt x="2408" y="564"/>
                  </a:lnTo>
                  <a:lnTo>
                    <a:pt x="2158" y="564"/>
                  </a:lnTo>
                  <a:lnTo>
                    <a:pt x="1909" y="548"/>
                  </a:lnTo>
                  <a:lnTo>
                    <a:pt x="1677" y="564"/>
                  </a:lnTo>
                  <a:lnTo>
                    <a:pt x="1478" y="564"/>
                  </a:lnTo>
                  <a:lnTo>
                    <a:pt x="1278" y="581"/>
                  </a:lnTo>
                  <a:lnTo>
                    <a:pt x="1096" y="581"/>
                  </a:lnTo>
                  <a:lnTo>
                    <a:pt x="913" y="581"/>
                  </a:lnTo>
                  <a:lnTo>
                    <a:pt x="747" y="581"/>
                  </a:lnTo>
                  <a:lnTo>
                    <a:pt x="581" y="581"/>
                  </a:lnTo>
                  <a:lnTo>
                    <a:pt x="448" y="564"/>
                  </a:lnTo>
                  <a:lnTo>
                    <a:pt x="332" y="548"/>
                  </a:lnTo>
                  <a:lnTo>
                    <a:pt x="282" y="548"/>
                  </a:lnTo>
                  <a:lnTo>
                    <a:pt x="232" y="531"/>
                  </a:lnTo>
                  <a:lnTo>
                    <a:pt x="149" y="465"/>
                  </a:lnTo>
                  <a:lnTo>
                    <a:pt x="50" y="398"/>
                  </a:lnTo>
                  <a:lnTo>
                    <a:pt x="16" y="348"/>
                  </a:lnTo>
                  <a:lnTo>
                    <a:pt x="0" y="299"/>
                  </a:lnTo>
                  <a:lnTo>
                    <a:pt x="33" y="232"/>
                  </a:lnTo>
                  <a:lnTo>
                    <a:pt x="66" y="182"/>
                  </a:lnTo>
                  <a:lnTo>
                    <a:pt x="99" y="132"/>
                  </a:lnTo>
                  <a:close/>
                </a:path>
              </a:pathLst>
            </a:custGeom>
            <a:solidFill>
              <a:srgbClr val="FFDC99"/>
            </a:solidFill>
            <a:ln w="26988">
              <a:solidFill>
                <a:srgbClr val="FFDC99"/>
              </a:solidFill>
              <a:prstDash val="solid"/>
              <a:round/>
              <a:headEnd/>
              <a:tailEnd/>
            </a:ln>
          </p:spPr>
          <p:txBody>
            <a:bodyPr/>
            <a:lstStyle/>
            <a:p>
              <a:endParaRPr lang="en-US" sz="2400"/>
            </a:p>
          </p:txBody>
        </p:sp>
        <p:sp>
          <p:nvSpPr>
            <p:cNvPr id="41993" name="Rectangle 9">
              <a:extLst>
                <a:ext uri="{FF2B5EF4-FFF2-40B4-BE49-F238E27FC236}">
                  <a16:creationId xmlns:a16="http://schemas.microsoft.com/office/drawing/2014/main" id="{AF7D961D-9758-F137-9117-831B79EED9CF}"/>
                </a:ext>
              </a:extLst>
            </p:cNvPr>
            <p:cNvSpPr>
              <a:spLocks noChangeArrowheads="1"/>
            </p:cNvSpPr>
            <p:nvPr/>
          </p:nvSpPr>
          <p:spPr bwMode="auto">
            <a:xfrm>
              <a:off x="2793" y="3394"/>
              <a:ext cx="432"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1700">
                  <a:solidFill>
                    <a:srgbClr val="000000"/>
                  </a:solidFill>
                  <a:latin typeface="Arial" panose="020B0604020202020204" pitchFamily="34" charset="0"/>
                  <a:ea typeface="新細明體" panose="02020500000000000000" pitchFamily="18" charset="-120"/>
                </a:rPr>
                <a:t>Laptop</a:t>
              </a:r>
              <a:endParaRPr lang="en-US" altLang="zh-TW" sz="2400">
                <a:ea typeface="新細明體" panose="02020500000000000000" pitchFamily="18" charset="-120"/>
              </a:endParaRPr>
            </a:p>
          </p:txBody>
        </p:sp>
        <p:sp>
          <p:nvSpPr>
            <p:cNvPr id="41994" name="Rectangle 10">
              <a:extLst>
                <a:ext uri="{FF2B5EF4-FFF2-40B4-BE49-F238E27FC236}">
                  <a16:creationId xmlns:a16="http://schemas.microsoft.com/office/drawing/2014/main" id="{6F8AB3B7-F478-961D-C109-7C6213C7C013}"/>
                </a:ext>
              </a:extLst>
            </p:cNvPr>
            <p:cNvSpPr>
              <a:spLocks noChangeArrowheads="1"/>
            </p:cNvSpPr>
            <p:nvPr/>
          </p:nvSpPr>
          <p:spPr bwMode="auto">
            <a:xfrm>
              <a:off x="2877" y="3045"/>
              <a:ext cx="448"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1700">
                  <a:solidFill>
                    <a:srgbClr val="000000"/>
                  </a:solidFill>
                  <a:latin typeface="Arial" panose="020B0604020202020204" pitchFamily="34" charset="0"/>
                  <a:ea typeface="新細明體" panose="02020500000000000000" pitchFamily="18" charset="-120"/>
                </a:rPr>
                <a:t>Mobile</a:t>
              </a:r>
              <a:endParaRPr lang="en-US" altLang="zh-TW" sz="2400">
                <a:ea typeface="新細明體" panose="02020500000000000000" pitchFamily="18" charset="-120"/>
              </a:endParaRPr>
            </a:p>
          </p:txBody>
        </p:sp>
        <p:sp>
          <p:nvSpPr>
            <p:cNvPr id="41995" name="Rectangle 11">
              <a:extLst>
                <a:ext uri="{FF2B5EF4-FFF2-40B4-BE49-F238E27FC236}">
                  <a16:creationId xmlns:a16="http://schemas.microsoft.com/office/drawing/2014/main" id="{D77E978D-6785-3C58-E213-84BE3F1B07FB}"/>
                </a:ext>
              </a:extLst>
            </p:cNvPr>
            <p:cNvSpPr>
              <a:spLocks noChangeArrowheads="1"/>
            </p:cNvSpPr>
            <p:nvPr/>
          </p:nvSpPr>
          <p:spPr bwMode="auto">
            <a:xfrm>
              <a:off x="1000" y="3361"/>
              <a:ext cx="448"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1700">
                  <a:solidFill>
                    <a:srgbClr val="000000"/>
                  </a:solidFill>
                  <a:latin typeface="Arial" panose="020B0604020202020204" pitchFamily="34" charset="0"/>
                  <a:ea typeface="新細明體" panose="02020500000000000000" pitchFamily="18" charset="-120"/>
                </a:rPr>
                <a:t>Printer</a:t>
              </a:r>
              <a:endParaRPr lang="en-US" altLang="zh-TW" sz="2400">
                <a:ea typeface="新細明體" panose="02020500000000000000" pitchFamily="18" charset="-120"/>
              </a:endParaRPr>
            </a:p>
          </p:txBody>
        </p:sp>
        <p:sp>
          <p:nvSpPr>
            <p:cNvPr id="41996" name="Rectangle 12">
              <a:extLst>
                <a:ext uri="{FF2B5EF4-FFF2-40B4-BE49-F238E27FC236}">
                  <a16:creationId xmlns:a16="http://schemas.microsoft.com/office/drawing/2014/main" id="{156D97F2-99B9-2455-872C-E0BBFF6DD064}"/>
                </a:ext>
              </a:extLst>
            </p:cNvPr>
            <p:cNvSpPr>
              <a:spLocks noChangeArrowheads="1"/>
            </p:cNvSpPr>
            <p:nvPr/>
          </p:nvSpPr>
          <p:spPr bwMode="auto">
            <a:xfrm>
              <a:off x="1980" y="3527"/>
              <a:ext cx="515"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1700">
                  <a:solidFill>
                    <a:srgbClr val="000000"/>
                  </a:solidFill>
                  <a:latin typeface="Arial" panose="020B0604020202020204" pitchFamily="34" charset="0"/>
                  <a:ea typeface="新細明體" panose="02020500000000000000" pitchFamily="18" charset="-120"/>
                </a:rPr>
                <a:t>Camera</a:t>
              </a:r>
              <a:endParaRPr lang="en-US" altLang="zh-TW" sz="2400">
                <a:ea typeface="新細明體" panose="02020500000000000000" pitchFamily="18" charset="-120"/>
              </a:endParaRPr>
            </a:p>
          </p:txBody>
        </p:sp>
        <p:sp>
          <p:nvSpPr>
            <p:cNvPr id="41997" name="Rectangle 13">
              <a:extLst>
                <a:ext uri="{FF2B5EF4-FFF2-40B4-BE49-F238E27FC236}">
                  <a16:creationId xmlns:a16="http://schemas.microsoft.com/office/drawing/2014/main" id="{0A916DCE-0AD0-B4F8-4B97-3616A14B53A9}"/>
                </a:ext>
              </a:extLst>
            </p:cNvPr>
            <p:cNvSpPr>
              <a:spLocks noChangeArrowheads="1"/>
            </p:cNvSpPr>
            <p:nvPr/>
          </p:nvSpPr>
          <p:spPr bwMode="auto">
            <a:xfrm>
              <a:off x="2893" y="1368"/>
              <a:ext cx="482"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1700">
                  <a:solidFill>
                    <a:srgbClr val="000000"/>
                  </a:solidFill>
                  <a:latin typeface="Arial" panose="020B0604020202020204" pitchFamily="34" charset="0"/>
                  <a:ea typeface="新細明體" panose="02020500000000000000" pitchFamily="18" charset="-120"/>
                </a:rPr>
                <a:t>Internet</a:t>
              </a:r>
              <a:endParaRPr lang="en-US" altLang="zh-TW" sz="2400">
                <a:ea typeface="新細明體" panose="02020500000000000000" pitchFamily="18" charset="-120"/>
              </a:endParaRPr>
            </a:p>
          </p:txBody>
        </p:sp>
        <p:sp>
          <p:nvSpPr>
            <p:cNvPr id="41998" name="Rectangle 14">
              <a:extLst>
                <a:ext uri="{FF2B5EF4-FFF2-40B4-BE49-F238E27FC236}">
                  <a16:creationId xmlns:a16="http://schemas.microsoft.com/office/drawing/2014/main" id="{474A060A-8D69-9A95-8492-AB73AA2E0204}"/>
                </a:ext>
              </a:extLst>
            </p:cNvPr>
            <p:cNvSpPr>
              <a:spLocks noChangeArrowheads="1"/>
            </p:cNvSpPr>
            <p:nvPr/>
          </p:nvSpPr>
          <p:spPr bwMode="auto">
            <a:xfrm>
              <a:off x="3624" y="1999"/>
              <a:ext cx="216" cy="232"/>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1999" name="Rectangle 15">
              <a:extLst>
                <a:ext uri="{FF2B5EF4-FFF2-40B4-BE49-F238E27FC236}">
                  <a16:creationId xmlns:a16="http://schemas.microsoft.com/office/drawing/2014/main" id="{5AC3F1D6-F396-E73F-A190-3D637205A812}"/>
                </a:ext>
              </a:extLst>
            </p:cNvPr>
            <p:cNvSpPr>
              <a:spLocks noChangeArrowheads="1"/>
            </p:cNvSpPr>
            <p:nvPr/>
          </p:nvSpPr>
          <p:spPr bwMode="auto">
            <a:xfrm>
              <a:off x="3632" y="2007"/>
              <a:ext cx="216" cy="233"/>
            </a:xfrm>
            <a:prstGeom prst="rect">
              <a:avLst/>
            </a:prstGeom>
            <a:noFill/>
            <a:ln w="26988">
              <a:solidFill>
                <a:srgbClr val="D9AA7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00" name="Freeform 16">
              <a:extLst>
                <a:ext uri="{FF2B5EF4-FFF2-40B4-BE49-F238E27FC236}">
                  <a16:creationId xmlns:a16="http://schemas.microsoft.com/office/drawing/2014/main" id="{39225883-6387-A41E-07C0-6EC17D04B0D7}"/>
                </a:ext>
              </a:extLst>
            </p:cNvPr>
            <p:cNvSpPr>
              <a:spLocks/>
            </p:cNvSpPr>
            <p:nvPr/>
          </p:nvSpPr>
          <p:spPr bwMode="auto">
            <a:xfrm>
              <a:off x="386" y="2099"/>
              <a:ext cx="1395" cy="581"/>
            </a:xfrm>
            <a:custGeom>
              <a:avLst/>
              <a:gdLst>
                <a:gd name="T0" fmla="*/ 50 w 1395"/>
                <a:gd name="T1" fmla="*/ 132 h 581"/>
                <a:gd name="T2" fmla="*/ 66 w 1395"/>
                <a:gd name="T3" fmla="*/ 99 h 581"/>
                <a:gd name="T4" fmla="*/ 149 w 1395"/>
                <a:gd name="T5" fmla="*/ 66 h 581"/>
                <a:gd name="T6" fmla="*/ 232 w 1395"/>
                <a:gd name="T7" fmla="*/ 33 h 581"/>
                <a:gd name="T8" fmla="*/ 282 w 1395"/>
                <a:gd name="T9" fmla="*/ 49 h 581"/>
                <a:gd name="T10" fmla="*/ 332 w 1395"/>
                <a:gd name="T11" fmla="*/ 33 h 581"/>
                <a:gd name="T12" fmla="*/ 415 w 1395"/>
                <a:gd name="T13" fmla="*/ 33 h 581"/>
                <a:gd name="T14" fmla="*/ 515 w 1395"/>
                <a:gd name="T15" fmla="*/ 49 h 581"/>
                <a:gd name="T16" fmla="*/ 631 w 1395"/>
                <a:gd name="T17" fmla="*/ 49 h 581"/>
                <a:gd name="T18" fmla="*/ 730 w 1395"/>
                <a:gd name="T19" fmla="*/ 49 h 581"/>
                <a:gd name="T20" fmla="*/ 780 w 1395"/>
                <a:gd name="T21" fmla="*/ 33 h 581"/>
                <a:gd name="T22" fmla="*/ 847 w 1395"/>
                <a:gd name="T23" fmla="*/ 16 h 581"/>
                <a:gd name="T24" fmla="*/ 913 w 1395"/>
                <a:gd name="T25" fmla="*/ 0 h 581"/>
                <a:gd name="T26" fmla="*/ 996 w 1395"/>
                <a:gd name="T27" fmla="*/ 0 h 581"/>
                <a:gd name="T28" fmla="*/ 1063 w 1395"/>
                <a:gd name="T29" fmla="*/ 0 h 581"/>
                <a:gd name="T30" fmla="*/ 1112 w 1395"/>
                <a:gd name="T31" fmla="*/ 16 h 581"/>
                <a:gd name="T32" fmla="*/ 1162 w 1395"/>
                <a:gd name="T33" fmla="*/ 33 h 581"/>
                <a:gd name="T34" fmla="*/ 1212 w 1395"/>
                <a:gd name="T35" fmla="*/ 49 h 581"/>
                <a:gd name="T36" fmla="*/ 1295 w 1395"/>
                <a:gd name="T37" fmla="*/ 99 h 581"/>
                <a:gd name="T38" fmla="*/ 1361 w 1395"/>
                <a:gd name="T39" fmla="*/ 182 h 581"/>
                <a:gd name="T40" fmla="*/ 1378 w 1395"/>
                <a:gd name="T41" fmla="*/ 299 h 581"/>
                <a:gd name="T42" fmla="*/ 1395 w 1395"/>
                <a:gd name="T43" fmla="*/ 365 h 581"/>
                <a:gd name="T44" fmla="*/ 1378 w 1395"/>
                <a:gd name="T45" fmla="*/ 415 h 581"/>
                <a:gd name="T46" fmla="*/ 1345 w 1395"/>
                <a:gd name="T47" fmla="*/ 514 h 581"/>
                <a:gd name="T48" fmla="*/ 1262 w 1395"/>
                <a:gd name="T49" fmla="*/ 564 h 581"/>
                <a:gd name="T50" fmla="*/ 1179 w 1395"/>
                <a:gd name="T51" fmla="*/ 581 h 581"/>
                <a:gd name="T52" fmla="*/ 1063 w 1395"/>
                <a:gd name="T53" fmla="*/ 581 h 581"/>
                <a:gd name="T54" fmla="*/ 963 w 1395"/>
                <a:gd name="T55" fmla="*/ 564 h 581"/>
                <a:gd name="T56" fmla="*/ 880 w 1395"/>
                <a:gd name="T57" fmla="*/ 548 h 581"/>
                <a:gd name="T58" fmla="*/ 797 w 1395"/>
                <a:gd name="T59" fmla="*/ 548 h 581"/>
                <a:gd name="T60" fmla="*/ 697 w 1395"/>
                <a:gd name="T61" fmla="*/ 548 h 581"/>
                <a:gd name="T62" fmla="*/ 614 w 1395"/>
                <a:gd name="T63" fmla="*/ 548 h 581"/>
                <a:gd name="T64" fmla="*/ 531 w 1395"/>
                <a:gd name="T65" fmla="*/ 548 h 581"/>
                <a:gd name="T66" fmla="*/ 465 w 1395"/>
                <a:gd name="T67" fmla="*/ 564 h 581"/>
                <a:gd name="T68" fmla="*/ 398 w 1395"/>
                <a:gd name="T69" fmla="*/ 564 h 581"/>
                <a:gd name="T70" fmla="*/ 332 w 1395"/>
                <a:gd name="T71" fmla="*/ 564 h 581"/>
                <a:gd name="T72" fmla="*/ 282 w 1395"/>
                <a:gd name="T73" fmla="*/ 564 h 581"/>
                <a:gd name="T74" fmla="*/ 216 w 1395"/>
                <a:gd name="T75" fmla="*/ 564 h 581"/>
                <a:gd name="T76" fmla="*/ 166 w 1395"/>
                <a:gd name="T77" fmla="*/ 564 h 581"/>
                <a:gd name="T78" fmla="*/ 116 w 1395"/>
                <a:gd name="T79" fmla="*/ 548 h 581"/>
                <a:gd name="T80" fmla="*/ 99 w 1395"/>
                <a:gd name="T81" fmla="*/ 531 h 581"/>
                <a:gd name="T82" fmla="*/ 83 w 1395"/>
                <a:gd name="T83" fmla="*/ 514 h 581"/>
                <a:gd name="T84" fmla="*/ 66 w 1395"/>
                <a:gd name="T85" fmla="*/ 465 h 581"/>
                <a:gd name="T86" fmla="*/ 33 w 1395"/>
                <a:gd name="T87" fmla="*/ 398 h 581"/>
                <a:gd name="T88" fmla="*/ 16 w 1395"/>
                <a:gd name="T89" fmla="*/ 332 h 581"/>
                <a:gd name="T90" fmla="*/ 0 w 1395"/>
                <a:gd name="T91" fmla="*/ 282 h 581"/>
                <a:gd name="T92" fmla="*/ 16 w 1395"/>
                <a:gd name="T93" fmla="*/ 232 h 581"/>
                <a:gd name="T94" fmla="*/ 33 w 1395"/>
                <a:gd name="T95" fmla="*/ 166 h 581"/>
                <a:gd name="T96" fmla="*/ 50 w 1395"/>
                <a:gd name="T97" fmla="*/ 132 h 581"/>
                <a:gd name="T98" fmla="*/ 50 w 1395"/>
                <a:gd name="T99" fmla="*/ 132 h 58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95"/>
                <a:gd name="T151" fmla="*/ 0 h 581"/>
                <a:gd name="T152" fmla="*/ 1395 w 1395"/>
                <a:gd name="T153" fmla="*/ 581 h 58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95" h="581">
                  <a:moveTo>
                    <a:pt x="50" y="132"/>
                  </a:moveTo>
                  <a:lnTo>
                    <a:pt x="66" y="99"/>
                  </a:lnTo>
                  <a:lnTo>
                    <a:pt x="149" y="66"/>
                  </a:lnTo>
                  <a:lnTo>
                    <a:pt x="232" y="33"/>
                  </a:lnTo>
                  <a:lnTo>
                    <a:pt x="282" y="49"/>
                  </a:lnTo>
                  <a:lnTo>
                    <a:pt x="332" y="33"/>
                  </a:lnTo>
                  <a:lnTo>
                    <a:pt x="415" y="33"/>
                  </a:lnTo>
                  <a:lnTo>
                    <a:pt x="515" y="49"/>
                  </a:lnTo>
                  <a:lnTo>
                    <a:pt x="631" y="49"/>
                  </a:lnTo>
                  <a:lnTo>
                    <a:pt x="730" y="49"/>
                  </a:lnTo>
                  <a:lnTo>
                    <a:pt x="780" y="33"/>
                  </a:lnTo>
                  <a:lnTo>
                    <a:pt x="847" y="16"/>
                  </a:lnTo>
                  <a:lnTo>
                    <a:pt x="913" y="0"/>
                  </a:lnTo>
                  <a:lnTo>
                    <a:pt x="996" y="0"/>
                  </a:lnTo>
                  <a:lnTo>
                    <a:pt x="1063" y="0"/>
                  </a:lnTo>
                  <a:lnTo>
                    <a:pt x="1112" y="16"/>
                  </a:lnTo>
                  <a:lnTo>
                    <a:pt x="1162" y="33"/>
                  </a:lnTo>
                  <a:lnTo>
                    <a:pt x="1212" y="49"/>
                  </a:lnTo>
                  <a:lnTo>
                    <a:pt x="1295" y="99"/>
                  </a:lnTo>
                  <a:lnTo>
                    <a:pt x="1361" y="182"/>
                  </a:lnTo>
                  <a:lnTo>
                    <a:pt x="1378" y="299"/>
                  </a:lnTo>
                  <a:lnTo>
                    <a:pt x="1395" y="365"/>
                  </a:lnTo>
                  <a:lnTo>
                    <a:pt x="1378" y="415"/>
                  </a:lnTo>
                  <a:lnTo>
                    <a:pt x="1345" y="514"/>
                  </a:lnTo>
                  <a:lnTo>
                    <a:pt x="1262" y="564"/>
                  </a:lnTo>
                  <a:lnTo>
                    <a:pt x="1179" y="581"/>
                  </a:lnTo>
                  <a:lnTo>
                    <a:pt x="1063" y="581"/>
                  </a:lnTo>
                  <a:lnTo>
                    <a:pt x="963" y="564"/>
                  </a:lnTo>
                  <a:lnTo>
                    <a:pt x="880" y="548"/>
                  </a:lnTo>
                  <a:lnTo>
                    <a:pt x="797" y="548"/>
                  </a:lnTo>
                  <a:lnTo>
                    <a:pt x="697" y="548"/>
                  </a:lnTo>
                  <a:lnTo>
                    <a:pt x="614" y="548"/>
                  </a:lnTo>
                  <a:lnTo>
                    <a:pt x="531" y="548"/>
                  </a:lnTo>
                  <a:lnTo>
                    <a:pt x="465" y="564"/>
                  </a:lnTo>
                  <a:lnTo>
                    <a:pt x="398" y="564"/>
                  </a:lnTo>
                  <a:lnTo>
                    <a:pt x="332" y="564"/>
                  </a:lnTo>
                  <a:lnTo>
                    <a:pt x="282" y="564"/>
                  </a:lnTo>
                  <a:lnTo>
                    <a:pt x="216" y="564"/>
                  </a:lnTo>
                  <a:lnTo>
                    <a:pt x="166" y="564"/>
                  </a:lnTo>
                  <a:lnTo>
                    <a:pt x="116" y="548"/>
                  </a:lnTo>
                  <a:lnTo>
                    <a:pt x="99" y="531"/>
                  </a:lnTo>
                  <a:lnTo>
                    <a:pt x="83" y="514"/>
                  </a:lnTo>
                  <a:lnTo>
                    <a:pt x="66" y="465"/>
                  </a:lnTo>
                  <a:lnTo>
                    <a:pt x="33" y="398"/>
                  </a:lnTo>
                  <a:lnTo>
                    <a:pt x="16" y="332"/>
                  </a:lnTo>
                  <a:lnTo>
                    <a:pt x="0" y="282"/>
                  </a:lnTo>
                  <a:lnTo>
                    <a:pt x="16" y="232"/>
                  </a:lnTo>
                  <a:lnTo>
                    <a:pt x="33" y="166"/>
                  </a:lnTo>
                  <a:lnTo>
                    <a:pt x="50" y="132"/>
                  </a:lnTo>
                  <a:close/>
                </a:path>
              </a:pathLst>
            </a:custGeom>
            <a:solidFill>
              <a:srgbClr val="FFDC99"/>
            </a:solidFill>
            <a:ln w="26988">
              <a:solidFill>
                <a:srgbClr val="FFDC99"/>
              </a:solidFill>
              <a:prstDash val="solid"/>
              <a:round/>
              <a:headEnd/>
              <a:tailEnd/>
            </a:ln>
          </p:spPr>
          <p:txBody>
            <a:bodyPr/>
            <a:lstStyle/>
            <a:p>
              <a:endParaRPr lang="en-US" sz="2400"/>
            </a:p>
          </p:txBody>
        </p:sp>
        <p:sp>
          <p:nvSpPr>
            <p:cNvPr id="42001" name="Freeform 17">
              <a:extLst>
                <a:ext uri="{FF2B5EF4-FFF2-40B4-BE49-F238E27FC236}">
                  <a16:creationId xmlns:a16="http://schemas.microsoft.com/office/drawing/2014/main" id="{BFBEBA33-3713-E719-EBAB-199F327106FA}"/>
                </a:ext>
              </a:extLst>
            </p:cNvPr>
            <p:cNvSpPr>
              <a:spLocks/>
            </p:cNvSpPr>
            <p:nvPr/>
          </p:nvSpPr>
          <p:spPr bwMode="auto">
            <a:xfrm>
              <a:off x="4620" y="2082"/>
              <a:ext cx="1395" cy="714"/>
            </a:xfrm>
            <a:custGeom>
              <a:avLst/>
              <a:gdLst>
                <a:gd name="T0" fmla="*/ 50 w 1395"/>
                <a:gd name="T1" fmla="*/ 166 h 714"/>
                <a:gd name="T2" fmla="*/ 66 w 1395"/>
                <a:gd name="T3" fmla="*/ 133 h 714"/>
                <a:gd name="T4" fmla="*/ 149 w 1395"/>
                <a:gd name="T5" fmla="*/ 83 h 714"/>
                <a:gd name="T6" fmla="*/ 232 w 1395"/>
                <a:gd name="T7" fmla="*/ 50 h 714"/>
                <a:gd name="T8" fmla="*/ 282 w 1395"/>
                <a:gd name="T9" fmla="*/ 66 h 714"/>
                <a:gd name="T10" fmla="*/ 332 w 1395"/>
                <a:gd name="T11" fmla="*/ 50 h 714"/>
                <a:gd name="T12" fmla="*/ 415 w 1395"/>
                <a:gd name="T13" fmla="*/ 50 h 714"/>
                <a:gd name="T14" fmla="*/ 515 w 1395"/>
                <a:gd name="T15" fmla="*/ 66 h 714"/>
                <a:gd name="T16" fmla="*/ 631 w 1395"/>
                <a:gd name="T17" fmla="*/ 66 h 714"/>
                <a:gd name="T18" fmla="*/ 731 w 1395"/>
                <a:gd name="T19" fmla="*/ 66 h 714"/>
                <a:gd name="T20" fmla="*/ 780 w 1395"/>
                <a:gd name="T21" fmla="*/ 50 h 714"/>
                <a:gd name="T22" fmla="*/ 847 w 1395"/>
                <a:gd name="T23" fmla="*/ 17 h 714"/>
                <a:gd name="T24" fmla="*/ 913 w 1395"/>
                <a:gd name="T25" fmla="*/ 17 h 714"/>
                <a:gd name="T26" fmla="*/ 996 w 1395"/>
                <a:gd name="T27" fmla="*/ 0 h 714"/>
                <a:gd name="T28" fmla="*/ 1063 w 1395"/>
                <a:gd name="T29" fmla="*/ 17 h 714"/>
                <a:gd name="T30" fmla="*/ 1113 w 1395"/>
                <a:gd name="T31" fmla="*/ 33 h 714"/>
                <a:gd name="T32" fmla="*/ 1162 w 1395"/>
                <a:gd name="T33" fmla="*/ 50 h 714"/>
                <a:gd name="T34" fmla="*/ 1212 w 1395"/>
                <a:gd name="T35" fmla="*/ 66 h 714"/>
                <a:gd name="T36" fmla="*/ 1295 w 1395"/>
                <a:gd name="T37" fmla="*/ 133 h 714"/>
                <a:gd name="T38" fmla="*/ 1362 w 1395"/>
                <a:gd name="T39" fmla="*/ 233 h 714"/>
                <a:gd name="T40" fmla="*/ 1378 w 1395"/>
                <a:gd name="T41" fmla="*/ 349 h 714"/>
                <a:gd name="T42" fmla="*/ 1395 w 1395"/>
                <a:gd name="T43" fmla="*/ 432 h 714"/>
                <a:gd name="T44" fmla="*/ 1378 w 1395"/>
                <a:gd name="T45" fmla="*/ 498 h 714"/>
                <a:gd name="T46" fmla="*/ 1345 w 1395"/>
                <a:gd name="T47" fmla="*/ 615 h 714"/>
                <a:gd name="T48" fmla="*/ 1262 w 1395"/>
                <a:gd name="T49" fmla="*/ 681 h 714"/>
                <a:gd name="T50" fmla="*/ 1179 w 1395"/>
                <a:gd name="T51" fmla="*/ 714 h 714"/>
                <a:gd name="T52" fmla="*/ 1063 w 1395"/>
                <a:gd name="T53" fmla="*/ 698 h 714"/>
                <a:gd name="T54" fmla="*/ 963 w 1395"/>
                <a:gd name="T55" fmla="*/ 681 h 714"/>
                <a:gd name="T56" fmla="*/ 880 w 1395"/>
                <a:gd name="T57" fmla="*/ 664 h 714"/>
                <a:gd name="T58" fmla="*/ 797 w 1395"/>
                <a:gd name="T59" fmla="*/ 648 h 714"/>
                <a:gd name="T60" fmla="*/ 697 w 1395"/>
                <a:gd name="T61" fmla="*/ 648 h 714"/>
                <a:gd name="T62" fmla="*/ 614 w 1395"/>
                <a:gd name="T63" fmla="*/ 648 h 714"/>
                <a:gd name="T64" fmla="*/ 531 w 1395"/>
                <a:gd name="T65" fmla="*/ 664 h 714"/>
                <a:gd name="T66" fmla="*/ 465 w 1395"/>
                <a:gd name="T67" fmla="*/ 681 h 714"/>
                <a:gd name="T68" fmla="*/ 399 w 1395"/>
                <a:gd name="T69" fmla="*/ 681 h 714"/>
                <a:gd name="T70" fmla="*/ 332 w 1395"/>
                <a:gd name="T71" fmla="*/ 698 h 714"/>
                <a:gd name="T72" fmla="*/ 282 w 1395"/>
                <a:gd name="T73" fmla="*/ 698 h 714"/>
                <a:gd name="T74" fmla="*/ 216 w 1395"/>
                <a:gd name="T75" fmla="*/ 681 h 714"/>
                <a:gd name="T76" fmla="*/ 166 w 1395"/>
                <a:gd name="T77" fmla="*/ 664 h 714"/>
                <a:gd name="T78" fmla="*/ 133 w 1395"/>
                <a:gd name="T79" fmla="*/ 648 h 714"/>
                <a:gd name="T80" fmla="*/ 100 w 1395"/>
                <a:gd name="T81" fmla="*/ 631 h 714"/>
                <a:gd name="T82" fmla="*/ 100 w 1395"/>
                <a:gd name="T83" fmla="*/ 615 h 714"/>
                <a:gd name="T84" fmla="*/ 66 w 1395"/>
                <a:gd name="T85" fmla="*/ 548 h 714"/>
                <a:gd name="T86" fmla="*/ 33 w 1395"/>
                <a:gd name="T87" fmla="*/ 482 h 714"/>
                <a:gd name="T88" fmla="*/ 17 w 1395"/>
                <a:gd name="T89" fmla="*/ 415 h 714"/>
                <a:gd name="T90" fmla="*/ 0 w 1395"/>
                <a:gd name="T91" fmla="*/ 349 h 714"/>
                <a:gd name="T92" fmla="*/ 17 w 1395"/>
                <a:gd name="T93" fmla="*/ 282 h 714"/>
                <a:gd name="T94" fmla="*/ 33 w 1395"/>
                <a:gd name="T95" fmla="*/ 216 h 714"/>
                <a:gd name="T96" fmla="*/ 50 w 1395"/>
                <a:gd name="T97" fmla="*/ 166 h 714"/>
                <a:gd name="T98" fmla="*/ 50 w 1395"/>
                <a:gd name="T99" fmla="*/ 166 h 71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95"/>
                <a:gd name="T151" fmla="*/ 0 h 714"/>
                <a:gd name="T152" fmla="*/ 1395 w 1395"/>
                <a:gd name="T153" fmla="*/ 714 h 71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95" h="714">
                  <a:moveTo>
                    <a:pt x="50" y="166"/>
                  </a:moveTo>
                  <a:lnTo>
                    <a:pt x="66" y="133"/>
                  </a:lnTo>
                  <a:lnTo>
                    <a:pt x="149" y="83"/>
                  </a:lnTo>
                  <a:lnTo>
                    <a:pt x="232" y="50"/>
                  </a:lnTo>
                  <a:lnTo>
                    <a:pt x="282" y="66"/>
                  </a:lnTo>
                  <a:lnTo>
                    <a:pt x="332" y="50"/>
                  </a:lnTo>
                  <a:lnTo>
                    <a:pt x="415" y="50"/>
                  </a:lnTo>
                  <a:lnTo>
                    <a:pt x="515" y="66"/>
                  </a:lnTo>
                  <a:lnTo>
                    <a:pt x="631" y="66"/>
                  </a:lnTo>
                  <a:lnTo>
                    <a:pt x="731" y="66"/>
                  </a:lnTo>
                  <a:lnTo>
                    <a:pt x="780" y="50"/>
                  </a:lnTo>
                  <a:lnTo>
                    <a:pt x="847" y="17"/>
                  </a:lnTo>
                  <a:lnTo>
                    <a:pt x="913" y="17"/>
                  </a:lnTo>
                  <a:lnTo>
                    <a:pt x="996" y="0"/>
                  </a:lnTo>
                  <a:lnTo>
                    <a:pt x="1063" y="17"/>
                  </a:lnTo>
                  <a:lnTo>
                    <a:pt x="1113" y="33"/>
                  </a:lnTo>
                  <a:lnTo>
                    <a:pt x="1162" y="50"/>
                  </a:lnTo>
                  <a:lnTo>
                    <a:pt x="1212" y="66"/>
                  </a:lnTo>
                  <a:lnTo>
                    <a:pt x="1295" y="133"/>
                  </a:lnTo>
                  <a:lnTo>
                    <a:pt x="1362" y="233"/>
                  </a:lnTo>
                  <a:lnTo>
                    <a:pt x="1378" y="349"/>
                  </a:lnTo>
                  <a:lnTo>
                    <a:pt x="1395" y="432"/>
                  </a:lnTo>
                  <a:lnTo>
                    <a:pt x="1378" y="498"/>
                  </a:lnTo>
                  <a:lnTo>
                    <a:pt x="1345" y="615"/>
                  </a:lnTo>
                  <a:lnTo>
                    <a:pt x="1262" y="681"/>
                  </a:lnTo>
                  <a:lnTo>
                    <a:pt x="1179" y="714"/>
                  </a:lnTo>
                  <a:lnTo>
                    <a:pt x="1063" y="698"/>
                  </a:lnTo>
                  <a:lnTo>
                    <a:pt x="963" y="681"/>
                  </a:lnTo>
                  <a:lnTo>
                    <a:pt x="880" y="664"/>
                  </a:lnTo>
                  <a:lnTo>
                    <a:pt x="797" y="648"/>
                  </a:lnTo>
                  <a:lnTo>
                    <a:pt x="697" y="648"/>
                  </a:lnTo>
                  <a:lnTo>
                    <a:pt x="614" y="648"/>
                  </a:lnTo>
                  <a:lnTo>
                    <a:pt x="531" y="664"/>
                  </a:lnTo>
                  <a:lnTo>
                    <a:pt x="465" y="681"/>
                  </a:lnTo>
                  <a:lnTo>
                    <a:pt x="399" y="681"/>
                  </a:lnTo>
                  <a:lnTo>
                    <a:pt x="332" y="698"/>
                  </a:lnTo>
                  <a:lnTo>
                    <a:pt x="282" y="698"/>
                  </a:lnTo>
                  <a:lnTo>
                    <a:pt x="216" y="681"/>
                  </a:lnTo>
                  <a:lnTo>
                    <a:pt x="166" y="664"/>
                  </a:lnTo>
                  <a:lnTo>
                    <a:pt x="133" y="648"/>
                  </a:lnTo>
                  <a:lnTo>
                    <a:pt x="100" y="631"/>
                  </a:lnTo>
                  <a:lnTo>
                    <a:pt x="100" y="615"/>
                  </a:lnTo>
                  <a:lnTo>
                    <a:pt x="66" y="548"/>
                  </a:lnTo>
                  <a:lnTo>
                    <a:pt x="33" y="482"/>
                  </a:lnTo>
                  <a:lnTo>
                    <a:pt x="17" y="415"/>
                  </a:lnTo>
                  <a:lnTo>
                    <a:pt x="0" y="349"/>
                  </a:lnTo>
                  <a:lnTo>
                    <a:pt x="17" y="282"/>
                  </a:lnTo>
                  <a:lnTo>
                    <a:pt x="33" y="216"/>
                  </a:lnTo>
                  <a:lnTo>
                    <a:pt x="50" y="166"/>
                  </a:lnTo>
                  <a:close/>
                </a:path>
              </a:pathLst>
            </a:custGeom>
            <a:solidFill>
              <a:srgbClr val="FFDC99"/>
            </a:solidFill>
            <a:ln w="26988">
              <a:solidFill>
                <a:srgbClr val="FFDC99"/>
              </a:solidFill>
              <a:prstDash val="solid"/>
              <a:round/>
              <a:headEnd/>
              <a:tailEnd/>
            </a:ln>
          </p:spPr>
          <p:txBody>
            <a:bodyPr/>
            <a:lstStyle/>
            <a:p>
              <a:endParaRPr lang="en-US" sz="2400"/>
            </a:p>
          </p:txBody>
        </p:sp>
        <p:sp>
          <p:nvSpPr>
            <p:cNvPr id="42002" name="Freeform 18">
              <a:extLst>
                <a:ext uri="{FF2B5EF4-FFF2-40B4-BE49-F238E27FC236}">
                  <a16:creationId xmlns:a16="http://schemas.microsoft.com/office/drawing/2014/main" id="{CDDA1B99-6AAB-E754-8677-4B142558DAAF}"/>
                </a:ext>
              </a:extLst>
            </p:cNvPr>
            <p:cNvSpPr>
              <a:spLocks/>
            </p:cNvSpPr>
            <p:nvPr/>
          </p:nvSpPr>
          <p:spPr bwMode="auto">
            <a:xfrm>
              <a:off x="1631" y="2464"/>
              <a:ext cx="266" cy="316"/>
            </a:xfrm>
            <a:custGeom>
              <a:avLst/>
              <a:gdLst>
                <a:gd name="T0" fmla="*/ 0 w 266"/>
                <a:gd name="T1" fmla="*/ 50 h 316"/>
                <a:gd name="T2" fmla="*/ 83 w 266"/>
                <a:gd name="T3" fmla="*/ 0 h 316"/>
                <a:gd name="T4" fmla="*/ 266 w 266"/>
                <a:gd name="T5" fmla="*/ 249 h 316"/>
                <a:gd name="T6" fmla="*/ 183 w 266"/>
                <a:gd name="T7" fmla="*/ 316 h 316"/>
                <a:gd name="T8" fmla="*/ 0 w 266"/>
                <a:gd name="T9" fmla="*/ 50 h 316"/>
                <a:gd name="T10" fmla="*/ 0 60000 65536"/>
                <a:gd name="T11" fmla="*/ 0 60000 65536"/>
                <a:gd name="T12" fmla="*/ 0 60000 65536"/>
                <a:gd name="T13" fmla="*/ 0 60000 65536"/>
                <a:gd name="T14" fmla="*/ 0 60000 65536"/>
                <a:gd name="T15" fmla="*/ 0 w 266"/>
                <a:gd name="T16" fmla="*/ 0 h 316"/>
                <a:gd name="T17" fmla="*/ 266 w 266"/>
                <a:gd name="T18" fmla="*/ 316 h 316"/>
              </a:gdLst>
              <a:ahLst/>
              <a:cxnLst>
                <a:cxn ang="T10">
                  <a:pos x="T0" y="T1"/>
                </a:cxn>
                <a:cxn ang="T11">
                  <a:pos x="T2" y="T3"/>
                </a:cxn>
                <a:cxn ang="T12">
                  <a:pos x="T4" y="T5"/>
                </a:cxn>
                <a:cxn ang="T13">
                  <a:pos x="T6" y="T7"/>
                </a:cxn>
                <a:cxn ang="T14">
                  <a:pos x="T8" y="T9"/>
                </a:cxn>
              </a:cxnLst>
              <a:rect l="T15" t="T16" r="T17" b="T18"/>
              <a:pathLst>
                <a:path w="266" h="316">
                  <a:moveTo>
                    <a:pt x="0" y="50"/>
                  </a:moveTo>
                  <a:lnTo>
                    <a:pt x="83" y="0"/>
                  </a:lnTo>
                  <a:lnTo>
                    <a:pt x="266" y="249"/>
                  </a:lnTo>
                  <a:lnTo>
                    <a:pt x="183" y="316"/>
                  </a:lnTo>
                  <a:lnTo>
                    <a:pt x="0" y="50"/>
                  </a:lnTo>
                  <a:close/>
                </a:path>
              </a:pathLst>
            </a:custGeom>
            <a:solidFill>
              <a:srgbClr val="FFDC99"/>
            </a:solidFill>
            <a:ln w="26988">
              <a:solidFill>
                <a:srgbClr val="FFDC99"/>
              </a:solidFill>
              <a:prstDash val="solid"/>
              <a:round/>
              <a:headEnd/>
              <a:tailEnd/>
            </a:ln>
          </p:spPr>
          <p:txBody>
            <a:bodyPr/>
            <a:lstStyle/>
            <a:p>
              <a:endParaRPr lang="en-US" sz="2400"/>
            </a:p>
          </p:txBody>
        </p:sp>
        <p:sp>
          <p:nvSpPr>
            <p:cNvPr id="42003" name="Rectangle 19">
              <a:extLst>
                <a:ext uri="{FF2B5EF4-FFF2-40B4-BE49-F238E27FC236}">
                  <a16:creationId xmlns:a16="http://schemas.microsoft.com/office/drawing/2014/main" id="{992F0B1D-09BA-33E0-B479-728E03430E63}"/>
                </a:ext>
              </a:extLst>
            </p:cNvPr>
            <p:cNvSpPr>
              <a:spLocks noChangeArrowheads="1"/>
            </p:cNvSpPr>
            <p:nvPr/>
          </p:nvSpPr>
          <p:spPr bwMode="auto">
            <a:xfrm>
              <a:off x="1465" y="3328"/>
              <a:ext cx="199" cy="215"/>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04" name="Rectangle 20">
              <a:extLst>
                <a:ext uri="{FF2B5EF4-FFF2-40B4-BE49-F238E27FC236}">
                  <a16:creationId xmlns:a16="http://schemas.microsoft.com/office/drawing/2014/main" id="{93508106-010C-683B-E345-A60A33E3C7B9}"/>
                </a:ext>
              </a:extLst>
            </p:cNvPr>
            <p:cNvSpPr>
              <a:spLocks noChangeArrowheads="1"/>
            </p:cNvSpPr>
            <p:nvPr/>
          </p:nvSpPr>
          <p:spPr bwMode="auto">
            <a:xfrm>
              <a:off x="1473" y="3336"/>
              <a:ext cx="200" cy="216"/>
            </a:xfrm>
            <a:prstGeom prst="rect">
              <a:avLst/>
            </a:prstGeom>
            <a:noFill/>
            <a:ln w="26988">
              <a:solidFill>
                <a:srgbClr val="D9AA7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05" name="Rectangle 21">
              <a:extLst>
                <a:ext uri="{FF2B5EF4-FFF2-40B4-BE49-F238E27FC236}">
                  <a16:creationId xmlns:a16="http://schemas.microsoft.com/office/drawing/2014/main" id="{E785FA88-B9C0-C01A-21B5-3FA7AA9FC7EC}"/>
                </a:ext>
              </a:extLst>
            </p:cNvPr>
            <p:cNvSpPr>
              <a:spLocks noChangeArrowheads="1"/>
            </p:cNvSpPr>
            <p:nvPr/>
          </p:nvSpPr>
          <p:spPr bwMode="auto">
            <a:xfrm>
              <a:off x="2129" y="3344"/>
              <a:ext cx="83" cy="150"/>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06" name="Rectangle 22">
              <a:extLst>
                <a:ext uri="{FF2B5EF4-FFF2-40B4-BE49-F238E27FC236}">
                  <a16:creationId xmlns:a16="http://schemas.microsoft.com/office/drawing/2014/main" id="{D54DF115-DBB4-B64A-C65A-6B1691847E27}"/>
                </a:ext>
              </a:extLst>
            </p:cNvPr>
            <p:cNvSpPr>
              <a:spLocks noChangeArrowheads="1"/>
            </p:cNvSpPr>
            <p:nvPr/>
          </p:nvSpPr>
          <p:spPr bwMode="auto">
            <a:xfrm>
              <a:off x="2137" y="3352"/>
              <a:ext cx="84" cy="150"/>
            </a:xfrm>
            <a:prstGeom prst="rect">
              <a:avLst/>
            </a:prstGeom>
            <a:noFill/>
            <a:ln w="26988">
              <a:solidFill>
                <a:srgbClr val="D9AA7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07" name="Rectangle 23">
              <a:extLst>
                <a:ext uri="{FF2B5EF4-FFF2-40B4-BE49-F238E27FC236}">
                  <a16:creationId xmlns:a16="http://schemas.microsoft.com/office/drawing/2014/main" id="{69F0AF0E-4DBD-66C7-F0F7-AAEB69056D8A}"/>
                </a:ext>
              </a:extLst>
            </p:cNvPr>
            <p:cNvSpPr>
              <a:spLocks noChangeArrowheads="1"/>
            </p:cNvSpPr>
            <p:nvPr/>
          </p:nvSpPr>
          <p:spPr bwMode="auto">
            <a:xfrm>
              <a:off x="2461" y="3394"/>
              <a:ext cx="266" cy="66"/>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08" name="Rectangle 24">
              <a:extLst>
                <a:ext uri="{FF2B5EF4-FFF2-40B4-BE49-F238E27FC236}">
                  <a16:creationId xmlns:a16="http://schemas.microsoft.com/office/drawing/2014/main" id="{C479EAC2-D576-3C43-EC06-07CAE4EA061E}"/>
                </a:ext>
              </a:extLst>
            </p:cNvPr>
            <p:cNvSpPr>
              <a:spLocks noChangeArrowheads="1"/>
            </p:cNvSpPr>
            <p:nvPr/>
          </p:nvSpPr>
          <p:spPr bwMode="auto">
            <a:xfrm>
              <a:off x="2469" y="3402"/>
              <a:ext cx="267" cy="67"/>
            </a:xfrm>
            <a:prstGeom prst="rect">
              <a:avLst/>
            </a:prstGeom>
            <a:noFill/>
            <a:ln w="26988">
              <a:solidFill>
                <a:srgbClr val="D9AA7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09" name="Oval 25">
              <a:extLst>
                <a:ext uri="{FF2B5EF4-FFF2-40B4-BE49-F238E27FC236}">
                  <a16:creationId xmlns:a16="http://schemas.microsoft.com/office/drawing/2014/main" id="{9C978352-DE0E-83E0-54DD-5673CE03B61E}"/>
                </a:ext>
              </a:extLst>
            </p:cNvPr>
            <p:cNvSpPr>
              <a:spLocks noChangeArrowheads="1"/>
            </p:cNvSpPr>
            <p:nvPr/>
          </p:nvSpPr>
          <p:spPr bwMode="auto">
            <a:xfrm>
              <a:off x="2519" y="2987"/>
              <a:ext cx="183" cy="183"/>
            </a:xfrm>
            <a:prstGeom prst="ellipse">
              <a:avLst/>
            </a:prstGeom>
            <a:solidFill>
              <a:srgbClr val="FFFFFF"/>
            </a:solidFill>
            <a:ln w="26988">
              <a:solidFill>
                <a:srgbClr val="000000"/>
              </a:solidFill>
              <a:round/>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10" name="Oval 26">
              <a:extLst>
                <a:ext uri="{FF2B5EF4-FFF2-40B4-BE49-F238E27FC236}">
                  <a16:creationId xmlns:a16="http://schemas.microsoft.com/office/drawing/2014/main" id="{C1FB0DEE-8E4E-957F-CBAE-4DF6B9645C96}"/>
                </a:ext>
              </a:extLst>
            </p:cNvPr>
            <p:cNvSpPr>
              <a:spLocks noChangeArrowheads="1"/>
            </p:cNvSpPr>
            <p:nvPr/>
          </p:nvSpPr>
          <p:spPr bwMode="auto">
            <a:xfrm>
              <a:off x="2569" y="3053"/>
              <a:ext cx="1" cy="1"/>
            </a:xfrm>
            <a:prstGeom prst="ellipse">
              <a:avLst/>
            </a:prstGeom>
            <a:solidFill>
              <a:srgbClr val="FFFFFF"/>
            </a:solidFill>
            <a:ln w="26988">
              <a:solidFill>
                <a:srgbClr val="000000"/>
              </a:solidFill>
              <a:round/>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11" name="Oval 27">
              <a:extLst>
                <a:ext uri="{FF2B5EF4-FFF2-40B4-BE49-F238E27FC236}">
                  <a16:creationId xmlns:a16="http://schemas.microsoft.com/office/drawing/2014/main" id="{4AA58B4A-628D-2A3D-72F9-1A87329E74E6}"/>
                </a:ext>
              </a:extLst>
            </p:cNvPr>
            <p:cNvSpPr>
              <a:spLocks noChangeArrowheads="1"/>
            </p:cNvSpPr>
            <p:nvPr/>
          </p:nvSpPr>
          <p:spPr bwMode="auto">
            <a:xfrm>
              <a:off x="2652" y="3037"/>
              <a:ext cx="1" cy="17"/>
            </a:xfrm>
            <a:prstGeom prst="ellipse">
              <a:avLst/>
            </a:prstGeom>
            <a:solidFill>
              <a:srgbClr val="FFFFFF"/>
            </a:solidFill>
            <a:ln w="26988">
              <a:solidFill>
                <a:srgbClr val="000000"/>
              </a:solidFill>
              <a:round/>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12" name="Line 28">
              <a:extLst>
                <a:ext uri="{FF2B5EF4-FFF2-40B4-BE49-F238E27FC236}">
                  <a16:creationId xmlns:a16="http://schemas.microsoft.com/office/drawing/2014/main" id="{AF935E54-81A2-9483-F751-B026DD227A83}"/>
                </a:ext>
              </a:extLst>
            </p:cNvPr>
            <p:cNvSpPr>
              <a:spLocks noChangeShapeType="1"/>
            </p:cNvSpPr>
            <p:nvPr/>
          </p:nvSpPr>
          <p:spPr bwMode="auto">
            <a:xfrm>
              <a:off x="2594" y="3112"/>
              <a:ext cx="50"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13" name="Rectangle 29">
              <a:extLst>
                <a:ext uri="{FF2B5EF4-FFF2-40B4-BE49-F238E27FC236}">
                  <a16:creationId xmlns:a16="http://schemas.microsoft.com/office/drawing/2014/main" id="{1DA10EEA-48EC-66E1-276A-4F32FB2948F8}"/>
                </a:ext>
              </a:extLst>
            </p:cNvPr>
            <p:cNvSpPr>
              <a:spLocks noChangeArrowheads="1"/>
            </p:cNvSpPr>
            <p:nvPr/>
          </p:nvSpPr>
          <p:spPr bwMode="auto">
            <a:xfrm>
              <a:off x="2777" y="3112"/>
              <a:ext cx="33" cy="116"/>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14" name="Rectangle 30">
              <a:extLst>
                <a:ext uri="{FF2B5EF4-FFF2-40B4-BE49-F238E27FC236}">
                  <a16:creationId xmlns:a16="http://schemas.microsoft.com/office/drawing/2014/main" id="{C91C8B00-2924-ABCE-7F4D-0642C12E16A7}"/>
                </a:ext>
              </a:extLst>
            </p:cNvPr>
            <p:cNvSpPr>
              <a:spLocks noChangeArrowheads="1"/>
            </p:cNvSpPr>
            <p:nvPr/>
          </p:nvSpPr>
          <p:spPr bwMode="auto">
            <a:xfrm>
              <a:off x="2785" y="3120"/>
              <a:ext cx="34" cy="117"/>
            </a:xfrm>
            <a:prstGeom prst="rect">
              <a:avLst/>
            </a:prstGeom>
            <a:noFill/>
            <a:ln w="26988">
              <a:solidFill>
                <a:srgbClr val="D9AA7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15" name="Freeform 31">
              <a:extLst>
                <a:ext uri="{FF2B5EF4-FFF2-40B4-BE49-F238E27FC236}">
                  <a16:creationId xmlns:a16="http://schemas.microsoft.com/office/drawing/2014/main" id="{E5D74522-6C0A-E0B4-D716-7A961BC01C74}"/>
                </a:ext>
              </a:extLst>
            </p:cNvPr>
            <p:cNvSpPr>
              <a:spLocks/>
            </p:cNvSpPr>
            <p:nvPr/>
          </p:nvSpPr>
          <p:spPr bwMode="auto">
            <a:xfrm>
              <a:off x="2843" y="2215"/>
              <a:ext cx="714" cy="847"/>
            </a:xfrm>
            <a:custGeom>
              <a:avLst/>
              <a:gdLst>
                <a:gd name="T0" fmla="*/ 0 w 714"/>
                <a:gd name="T1" fmla="*/ 847 h 847"/>
                <a:gd name="T2" fmla="*/ 332 w 714"/>
                <a:gd name="T3" fmla="*/ 349 h 847"/>
                <a:gd name="T4" fmla="*/ 432 w 714"/>
                <a:gd name="T5" fmla="*/ 482 h 847"/>
                <a:gd name="T6" fmla="*/ 714 w 714"/>
                <a:gd name="T7" fmla="*/ 0 h 847"/>
                <a:gd name="T8" fmla="*/ 0 60000 65536"/>
                <a:gd name="T9" fmla="*/ 0 60000 65536"/>
                <a:gd name="T10" fmla="*/ 0 60000 65536"/>
                <a:gd name="T11" fmla="*/ 0 60000 65536"/>
                <a:gd name="T12" fmla="*/ 0 w 714"/>
                <a:gd name="T13" fmla="*/ 0 h 847"/>
                <a:gd name="T14" fmla="*/ 714 w 714"/>
                <a:gd name="T15" fmla="*/ 847 h 847"/>
              </a:gdLst>
              <a:ahLst/>
              <a:cxnLst>
                <a:cxn ang="T8">
                  <a:pos x="T0" y="T1"/>
                </a:cxn>
                <a:cxn ang="T9">
                  <a:pos x="T2" y="T3"/>
                </a:cxn>
                <a:cxn ang="T10">
                  <a:pos x="T4" y="T5"/>
                </a:cxn>
                <a:cxn ang="T11">
                  <a:pos x="T6" y="T7"/>
                </a:cxn>
              </a:cxnLst>
              <a:rect l="T12" t="T13" r="T14" b="T15"/>
              <a:pathLst>
                <a:path w="714" h="847">
                  <a:moveTo>
                    <a:pt x="0" y="847"/>
                  </a:moveTo>
                  <a:lnTo>
                    <a:pt x="332" y="349"/>
                  </a:lnTo>
                  <a:lnTo>
                    <a:pt x="432" y="482"/>
                  </a:lnTo>
                  <a:lnTo>
                    <a:pt x="714" y="0"/>
                  </a:lnTo>
                </a:path>
              </a:pathLst>
            </a:cu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42016" name="Rectangle 32">
              <a:extLst>
                <a:ext uri="{FF2B5EF4-FFF2-40B4-BE49-F238E27FC236}">
                  <a16:creationId xmlns:a16="http://schemas.microsoft.com/office/drawing/2014/main" id="{0B3102CC-0903-0B06-0530-3306B330C69A}"/>
                </a:ext>
              </a:extLst>
            </p:cNvPr>
            <p:cNvSpPr>
              <a:spLocks noChangeArrowheads="1"/>
            </p:cNvSpPr>
            <p:nvPr/>
          </p:nvSpPr>
          <p:spPr bwMode="auto">
            <a:xfrm>
              <a:off x="784" y="2331"/>
              <a:ext cx="780"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1700">
                  <a:solidFill>
                    <a:srgbClr val="000000"/>
                  </a:solidFill>
                  <a:latin typeface="Arial" panose="020B0604020202020204" pitchFamily="34" charset="0"/>
                  <a:ea typeface="新細明體" panose="02020500000000000000" pitchFamily="18" charset="-120"/>
                </a:rPr>
                <a:t>Host intranet</a:t>
              </a:r>
              <a:endParaRPr lang="en-US" altLang="zh-TW" sz="2400">
                <a:ea typeface="新細明體" panose="02020500000000000000" pitchFamily="18" charset="-120"/>
              </a:endParaRPr>
            </a:p>
          </p:txBody>
        </p:sp>
        <p:sp>
          <p:nvSpPr>
            <p:cNvPr id="42017" name="Rectangle 33">
              <a:extLst>
                <a:ext uri="{FF2B5EF4-FFF2-40B4-BE49-F238E27FC236}">
                  <a16:creationId xmlns:a16="http://schemas.microsoft.com/office/drawing/2014/main" id="{7C3EFF2C-B6AB-A3A2-E00C-243D80678F9B}"/>
                </a:ext>
              </a:extLst>
            </p:cNvPr>
            <p:cNvSpPr>
              <a:spLocks noChangeArrowheads="1"/>
            </p:cNvSpPr>
            <p:nvPr/>
          </p:nvSpPr>
          <p:spPr bwMode="auto">
            <a:xfrm>
              <a:off x="4919" y="2381"/>
              <a:ext cx="847"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1700">
                  <a:solidFill>
                    <a:srgbClr val="000000"/>
                  </a:solidFill>
                  <a:latin typeface="Arial" panose="020B0604020202020204" pitchFamily="34" charset="0"/>
                  <a:ea typeface="新細明體" panose="02020500000000000000" pitchFamily="18" charset="-120"/>
                </a:rPr>
                <a:t>Home intranet</a:t>
              </a:r>
              <a:endParaRPr lang="en-US" altLang="zh-TW" sz="2400">
                <a:ea typeface="新細明體" panose="02020500000000000000" pitchFamily="18" charset="-120"/>
              </a:endParaRPr>
            </a:p>
          </p:txBody>
        </p:sp>
        <p:sp>
          <p:nvSpPr>
            <p:cNvPr id="42018" name="Freeform 34">
              <a:extLst>
                <a:ext uri="{FF2B5EF4-FFF2-40B4-BE49-F238E27FC236}">
                  <a16:creationId xmlns:a16="http://schemas.microsoft.com/office/drawing/2014/main" id="{C2016C54-6BDB-80F5-5432-959D5F81F793}"/>
                </a:ext>
              </a:extLst>
            </p:cNvPr>
            <p:cNvSpPr>
              <a:spLocks/>
            </p:cNvSpPr>
            <p:nvPr/>
          </p:nvSpPr>
          <p:spPr bwMode="auto">
            <a:xfrm>
              <a:off x="2129" y="3128"/>
              <a:ext cx="299" cy="216"/>
            </a:xfrm>
            <a:custGeom>
              <a:avLst/>
              <a:gdLst>
                <a:gd name="T0" fmla="*/ 299 w 299"/>
                <a:gd name="T1" fmla="*/ 216 h 216"/>
                <a:gd name="T2" fmla="*/ 166 w 299"/>
                <a:gd name="T3" fmla="*/ 100 h 216"/>
                <a:gd name="T4" fmla="*/ 117 w 299"/>
                <a:gd name="T5" fmla="*/ 133 h 216"/>
                <a:gd name="T6" fmla="*/ 0 w 299"/>
                <a:gd name="T7" fmla="*/ 0 h 216"/>
                <a:gd name="T8" fmla="*/ 0 60000 65536"/>
                <a:gd name="T9" fmla="*/ 0 60000 65536"/>
                <a:gd name="T10" fmla="*/ 0 60000 65536"/>
                <a:gd name="T11" fmla="*/ 0 60000 65536"/>
                <a:gd name="T12" fmla="*/ 0 w 299"/>
                <a:gd name="T13" fmla="*/ 0 h 216"/>
                <a:gd name="T14" fmla="*/ 299 w 299"/>
                <a:gd name="T15" fmla="*/ 216 h 216"/>
              </a:gdLst>
              <a:ahLst/>
              <a:cxnLst>
                <a:cxn ang="T8">
                  <a:pos x="T0" y="T1"/>
                </a:cxn>
                <a:cxn ang="T9">
                  <a:pos x="T2" y="T3"/>
                </a:cxn>
                <a:cxn ang="T10">
                  <a:pos x="T4" y="T5"/>
                </a:cxn>
                <a:cxn ang="T11">
                  <a:pos x="T6" y="T7"/>
                </a:cxn>
              </a:cxnLst>
              <a:rect l="T12" t="T13" r="T14" b="T15"/>
              <a:pathLst>
                <a:path w="299" h="216">
                  <a:moveTo>
                    <a:pt x="299" y="216"/>
                  </a:moveTo>
                  <a:lnTo>
                    <a:pt x="166" y="100"/>
                  </a:lnTo>
                  <a:lnTo>
                    <a:pt x="117" y="133"/>
                  </a:lnTo>
                  <a:lnTo>
                    <a:pt x="0" y="0"/>
                  </a:lnTo>
                </a:path>
              </a:pathLst>
            </a:cu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42019" name="Freeform 35">
              <a:extLst>
                <a:ext uri="{FF2B5EF4-FFF2-40B4-BE49-F238E27FC236}">
                  <a16:creationId xmlns:a16="http://schemas.microsoft.com/office/drawing/2014/main" id="{3D2059D1-0922-F89C-2879-C41D75D84AD8}"/>
                </a:ext>
              </a:extLst>
            </p:cNvPr>
            <p:cNvSpPr>
              <a:spLocks/>
            </p:cNvSpPr>
            <p:nvPr/>
          </p:nvSpPr>
          <p:spPr bwMode="auto">
            <a:xfrm>
              <a:off x="1714" y="3361"/>
              <a:ext cx="365" cy="50"/>
            </a:xfrm>
            <a:custGeom>
              <a:avLst/>
              <a:gdLst>
                <a:gd name="T0" fmla="*/ 365 w 365"/>
                <a:gd name="T1" fmla="*/ 16 h 50"/>
                <a:gd name="T2" fmla="*/ 166 w 365"/>
                <a:gd name="T3" fmla="*/ 0 h 50"/>
                <a:gd name="T4" fmla="*/ 166 w 365"/>
                <a:gd name="T5" fmla="*/ 50 h 50"/>
                <a:gd name="T6" fmla="*/ 0 w 365"/>
                <a:gd name="T7" fmla="*/ 0 h 50"/>
                <a:gd name="T8" fmla="*/ 0 60000 65536"/>
                <a:gd name="T9" fmla="*/ 0 60000 65536"/>
                <a:gd name="T10" fmla="*/ 0 60000 65536"/>
                <a:gd name="T11" fmla="*/ 0 60000 65536"/>
                <a:gd name="T12" fmla="*/ 0 w 365"/>
                <a:gd name="T13" fmla="*/ 0 h 50"/>
                <a:gd name="T14" fmla="*/ 365 w 365"/>
                <a:gd name="T15" fmla="*/ 50 h 50"/>
              </a:gdLst>
              <a:ahLst/>
              <a:cxnLst>
                <a:cxn ang="T8">
                  <a:pos x="T0" y="T1"/>
                </a:cxn>
                <a:cxn ang="T9">
                  <a:pos x="T2" y="T3"/>
                </a:cxn>
                <a:cxn ang="T10">
                  <a:pos x="T4" y="T5"/>
                </a:cxn>
                <a:cxn ang="T11">
                  <a:pos x="T6" y="T7"/>
                </a:cxn>
              </a:cxnLst>
              <a:rect l="T12" t="T13" r="T14" b="T15"/>
              <a:pathLst>
                <a:path w="365" h="50">
                  <a:moveTo>
                    <a:pt x="365" y="16"/>
                  </a:moveTo>
                  <a:lnTo>
                    <a:pt x="166" y="0"/>
                  </a:lnTo>
                  <a:lnTo>
                    <a:pt x="166" y="50"/>
                  </a:lnTo>
                  <a:lnTo>
                    <a:pt x="0" y="0"/>
                  </a:lnTo>
                </a:path>
              </a:pathLst>
            </a:cu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42020" name="Rectangle 36">
              <a:extLst>
                <a:ext uri="{FF2B5EF4-FFF2-40B4-BE49-F238E27FC236}">
                  <a16:creationId xmlns:a16="http://schemas.microsoft.com/office/drawing/2014/main" id="{B9993F25-2C41-A797-F8F3-889CC392E624}"/>
                </a:ext>
              </a:extLst>
            </p:cNvPr>
            <p:cNvSpPr>
              <a:spLocks noChangeArrowheads="1"/>
            </p:cNvSpPr>
            <p:nvPr/>
          </p:nvSpPr>
          <p:spPr bwMode="auto">
            <a:xfrm>
              <a:off x="3607" y="2298"/>
              <a:ext cx="77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1700">
                  <a:solidFill>
                    <a:srgbClr val="000000"/>
                  </a:solidFill>
                  <a:latin typeface="Arial" panose="020B0604020202020204" pitchFamily="34" charset="0"/>
                  <a:ea typeface="新細明體" panose="02020500000000000000" pitchFamily="18" charset="-120"/>
                </a:rPr>
                <a:t>GSM/GPRS </a:t>
              </a:r>
              <a:endParaRPr lang="en-US" altLang="zh-TW" sz="2400">
                <a:ea typeface="新細明體" panose="02020500000000000000" pitchFamily="18" charset="-120"/>
              </a:endParaRPr>
            </a:p>
          </p:txBody>
        </p:sp>
        <p:sp>
          <p:nvSpPr>
            <p:cNvPr id="42021" name="Rectangle 37">
              <a:extLst>
                <a:ext uri="{FF2B5EF4-FFF2-40B4-BE49-F238E27FC236}">
                  <a16:creationId xmlns:a16="http://schemas.microsoft.com/office/drawing/2014/main" id="{57928507-1B14-F804-69D9-66D767ED8441}"/>
                </a:ext>
              </a:extLst>
            </p:cNvPr>
            <p:cNvSpPr>
              <a:spLocks noChangeArrowheads="1"/>
            </p:cNvSpPr>
            <p:nvPr/>
          </p:nvSpPr>
          <p:spPr bwMode="auto">
            <a:xfrm>
              <a:off x="1947" y="2431"/>
              <a:ext cx="847"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1700">
                  <a:solidFill>
                    <a:srgbClr val="000000"/>
                  </a:solidFill>
                  <a:latin typeface="Arial" panose="020B0604020202020204" pitchFamily="34" charset="0"/>
                  <a:ea typeface="新細明體" panose="02020500000000000000" pitchFamily="18" charset="-120"/>
                </a:rPr>
                <a:t>Wireless LAN</a:t>
              </a:r>
              <a:endParaRPr lang="en-US" altLang="zh-TW" sz="2400">
                <a:ea typeface="新細明體" panose="02020500000000000000" pitchFamily="18" charset="-120"/>
              </a:endParaRPr>
            </a:p>
          </p:txBody>
        </p:sp>
        <p:sp>
          <p:nvSpPr>
            <p:cNvPr id="42022" name="Freeform 38">
              <a:extLst>
                <a:ext uri="{FF2B5EF4-FFF2-40B4-BE49-F238E27FC236}">
                  <a16:creationId xmlns:a16="http://schemas.microsoft.com/office/drawing/2014/main" id="{EA4BFE2D-6DFD-4E90-8BF5-93123B2CD126}"/>
                </a:ext>
              </a:extLst>
            </p:cNvPr>
            <p:cNvSpPr>
              <a:spLocks/>
            </p:cNvSpPr>
            <p:nvPr/>
          </p:nvSpPr>
          <p:spPr bwMode="auto">
            <a:xfrm>
              <a:off x="353" y="1982"/>
              <a:ext cx="49" cy="67"/>
            </a:xfrm>
            <a:custGeom>
              <a:avLst/>
              <a:gdLst>
                <a:gd name="T0" fmla="*/ 0 w 49"/>
                <a:gd name="T1" fmla="*/ 67 h 67"/>
                <a:gd name="T2" fmla="*/ 0 w 49"/>
                <a:gd name="T3" fmla="*/ 0 h 67"/>
                <a:gd name="T4" fmla="*/ 49 w 49"/>
                <a:gd name="T5" fmla="*/ 0 h 67"/>
                <a:gd name="T6" fmla="*/ 0 60000 65536"/>
                <a:gd name="T7" fmla="*/ 0 60000 65536"/>
                <a:gd name="T8" fmla="*/ 0 60000 65536"/>
                <a:gd name="T9" fmla="*/ 0 w 49"/>
                <a:gd name="T10" fmla="*/ 0 h 67"/>
                <a:gd name="T11" fmla="*/ 49 w 49"/>
                <a:gd name="T12" fmla="*/ 67 h 67"/>
              </a:gdLst>
              <a:ahLst/>
              <a:cxnLst>
                <a:cxn ang="T6">
                  <a:pos x="T0" y="T1"/>
                </a:cxn>
                <a:cxn ang="T7">
                  <a:pos x="T2" y="T3"/>
                </a:cxn>
                <a:cxn ang="T8">
                  <a:pos x="T4" y="T5"/>
                </a:cxn>
              </a:cxnLst>
              <a:rect l="T9" t="T10" r="T11" b="T12"/>
              <a:pathLst>
                <a:path w="49" h="67">
                  <a:moveTo>
                    <a:pt x="0" y="67"/>
                  </a:moveTo>
                  <a:lnTo>
                    <a:pt x="0" y="0"/>
                  </a:lnTo>
                  <a:lnTo>
                    <a:pt x="49" y="0"/>
                  </a:lnTo>
                </a:path>
              </a:pathLst>
            </a:cu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42023" name="Line 39">
              <a:extLst>
                <a:ext uri="{FF2B5EF4-FFF2-40B4-BE49-F238E27FC236}">
                  <a16:creationId xmlns:a16="http://schemas.microsoft.com/office/drawing/2014/main" id="{923F4802-DDE7-8420-A7E8-C587D3BECAED}"/>
                </a:ext>
              </a:extLst>
            </p:cNvPr>
            <p:cNvSpPr>
              <a:spLocks noChangeShapeType="1"/>
            </p:cNvSpPr>
            <p:nvPr/>
          </p:nvSpPr>
          <p:spPr bwMode="auto">
            <a:xfrm>
              <a:off x="519" y="1982"/>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24" name="Line 40">
              <a:extLst>
                <a:ext uri="{FF2B5EF4-FFF2-40B4-BE49-F238E27FC236}">
                  <a16:creationId xmlns:a16="http://schemas.microsoft.com/office/drawing/2014/main" id="{80221242-3F6B-F4CE-30D8-7D32E8FB0816}"/>
                </a:ext>
              </a:extLst>
            </p:cNvPr>
            <p:cNvSpPr>
              <a:spLocks noChangeShapeType="1"/>
            </p:cNvSpPr>
            <p:nvPr/>
          </p:nvSpPr>
          <p:spPr bwMode="auto">
            <a:xfrm>
              <a:off x="751" y="1982"/>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25" name="Line 41">
              <a:extLst>
                <a:ext uri="{FF2B5EF4-FFF2-40B4-BE49-F238E27FC236}">
                  <a16:creationId xmlns:a16="http://schemas.microsoft.com/office/drawing/2014/main" id="{86AE5003-CFD3-F6E1-BF5B-0803290C169A}"/>
                </a:ext>
              </a:extLst>
            </p:cNvPr>
            <p:cNvSpPr>
              <a:spLocks noChangeShapeType="1"/>
            </p:cNvSpPr>
            <p:nvPr/>
          </p:nvSpPr>
          <p:spPr bwMode="auto">
            <a:xfrm>
              <a:off x="984" y="1982"/>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26" name="Line 42">
              <a:extLst>
                <a:ext uri="{FF2B5EF4-FFF2-40B4-BE49-F238E27FC236}">
                  <a16:creationId xmlns:a16="http://schemas.microsoft.com/office/drawing/2014/main" id="{8A9AF5C1-DE05-1502-E597-3BF2E116323B}"/>
                </a:ext>
              </a:extLst>
            </p:cNvPr>
            <p:cNvSpPr>
              <a:spLocks noChangeShapeType="1"/>
            </p:cNvSpPr>
            <p:nvPr/>
          </p:nvSpPr>
          <p:spPr bwMode="auto">
            <a:xfrm>
              <a:off x="1216" y="1982"/>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27" name="Line 43">
              <a:extLst>
                <a:ext uri="{FF2B5EF4-FFF2-40B4-BE49-F238E27FC236}">
                  <a16:creationId xmlns:a16="http://schemas.microsoft.com/office/drawing/2014/main" id="{6354A2F2-CC28-7074-04A0-B4FF68D4FBD4}"/>
                </a:ext>
              </a:extLst>
            </p:cNvPr>
            <p:cNvSpPr>
              <a:spLocks noChangeShapeType="1"/>
            </p:cNvSpPr>
            <p:nvPr/>
          </p:nvSpPr>
          <p:spPr bwMode="auto">
            <a:xfrm>
              <a:off x="1449" y="1982"/>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28" name="Line 44">
              <a:extLst>
                <a:ext uri="{FF2B5EF4-FFF2-40B4-BE49-F238E27FC236}">
                  <a16:creationId xmlns:a16="http://schemas.microsoft.com/office/drawing/2014/main" id="{27D75050-37B0-C8C5-558B-AC9157D474A1}"/>
                </a:ext>
              </a:extLst>
            </p:cNvPr>
            <p:cNvSpPr>
              <a:spLocks noChangeShapeType="1"/>
            </p:cNvSpPr>
            <p:nvPr/>
          </p:nvSpPr>
          <p:spPr bwMode="auto">
            <a:xfrm>
              <a:off x="1681" y="1982"/>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29" name="Line 45">
              <a:extLst>
                <a:ext uri="{FF2B5EF4-FFF2-40B4-BE49-F238E27FC236}">
                  <a16:creationId xmlns:a16="http://schemas.microsoft.com/office/drawing/2014/main" id="{0F82958E-89B0-E4AB-9778-425B03E82ACE}"/>
                </a:ext>
              </a:extLst>
            </p:cNvPr>
            <p:cNvSpPr>
              <a:spLocks noChangeShapeType="1"/>
            </p:cNvSpPr>
            <p:nvPr/>
          </p:nvSpPr>
          <p:spPr bwMode="auto">
            <a:xfrm>
              <a:off x="1913" y="1982"/>
              <a:ext cx="117"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30" name="Line 46">
              <a:extLst>
                <a:ext uri="{FF2B5EF4-FFF2-40B4-BE49-F238E27FC236}">
                  <a16:creationId xmlns:a16="http://schemas.microsoft.com/office/drawing/2014/main" id="{2532A1C8-09BA-FC6A-F5D0-51D166B65988}"/>
                </a:ext>
              </a:extLst>
            </p:cNvPr>
            <p:cNvSpPr>
              <a:spLocks noChangeShapeType="1"/>
            </p:cNvSpPr>
            <p:nvPr/>
          </p:nvSpPr>
          <p:spPr bwMode="auto">
            <a:xfrm>
              <a:off x="2146" y="1982"/>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31" name="Line 47">
              <a:extLst>
                <a:ext uri="{FF2B5EF4-FFF2-40B4-BE49-F238E27FC236}">
                  <a16:creationId xmlns:a16="http://schemas.microsoft.com/office/drawing/2014/main" id="{004560E7-EFE7-5B8E-02F8-A6BC0C2EECAA}"/>
                </a:ext>
              </a:extLst>
            </p:cNvPr>
            <p:cNvSpPr>
              <a:spLocks noChangeShapeType="1"/>
            </p:cNvSpPr>
            <p:nvPr/>
          </p:nvSpPr>
          <p:spPr bwMode="auto">
            <a:xfrm>
              <a:off x="2378" y="1982"/>
              <a:ext cx="117"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32" name="Line 48">
              <a:extLst>
                <a:ext uri="{FF2B5EF4-FFF2-40B4-BE49-F238E27FC236}">
                  <a16:creationId xmlns:a16="http://schemas.microsoft.com/office/drawing/2014/main" id="{7471BB4A-B0DF-BD56-F7E8-32AF1E2103E8}"/>
                </a:ext>
              </a:extLst>
            </p:cNvPr>
            <p:cNvSpPr>
              <a:spLocks noChangeShapeType="1"/>
            </p:cNvSpPr>
            <p:nvPr/>
          </p:nvSpPr>
          <p:spPr bwMode="auto">
            <a:xfrm>
              <a:off x="2611" y="1982"/>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33" name="Line 49">
              <a:extLst>
                <a:ext uri="{FF2B5EF4-FFF2-40B4-BE49-F238E27FC236}">
                  <a16:creationId xmlns:a16="http://schemas.microsoft.com/office/drawing/2014/main" id="{6DD819B7-BD80-E4B9-79E7-E633E3DF004D}"/>
                </a:ext>
              </a:extLst>
            </p:cNvPr>
            <p:cNvSpPr>
              <a:spLocks noChangeShapeType="1"/>
            </p:cNvSpPr>
            <p:nvPr/>
          </p:nvSpPr>
          <p:spPr bwMode="auto">
            <a:xfrm>
              <a:off x="2843" y="1982"/>
              <a:ext cx="117"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34" name="Line 50">
              <a:extLst>
                <a:ext uri="{FF2B5EF4-FFF2-40B4-BE49-F238E27FC236}">
                  <a16:creationId xmlns:a16="http://schemas.microsoft.com/office/drawing/2014/main" id="{69C8F55E-7F14-E792-1353-3C6DFD231B20}"/>
                </a:ext>
              </a:extLst>
            </p:cNvPr>
            <p:cNvSpPr>
              <a:spLocks noChangeShapeType="1"/>
            </p:cNvSpPr>
            <p:nvPr/>
          </p:nvSpPr>
          <p:spPr bwMode="auto">
            <a:xfrm>
              <a:off x="3076" y="1982"/>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35" name="Freeform 51">
              <a:extLst>
                <a:ext uri="{FF2B5EF4-FFF2-40B4-BE49-F238E27FC236}">
                  <a16:creationId xmlns:a16="http://schemas.microsoft.com/office/drawing/2014/main" id="{932425BA-A851-C345-2467-7207B6AB4AE7}"/>
                </a:ext>
              </a:extLst>
            </p:cNvPr>
            <p:cNvSpPr>
              <a:spLocks/>
            </p:cNvSpPr>
            <p:nvPr/>
          </p:nvSpPr>
          <p:spPr bwMode="auto">
            <a:xfrm>
              <a:off x="3308" y="1982"/>
              <a:ext cx="50" cy="67"/>
            </a:xfrm>
            <a:custGeom>
              <a:avLst/>
              <a:gdLst>
                <a:gd name="T0" fmla="*/ 0 w 50"/>
                <a:gd name="T1" fmla="*/ 0 h 67"/>
                <a:gd name="T2" fmla="*/ 50 w 50"/>
                <a:gd name="T3" fmla="*/ 0 h 67"/>
                <a:gd name="T4" fmla="*/ 50 w 50"/>
                <a:gd name="T5" fmla="*/ 67 h 67"/>
                <a:gd name="T6" fmla="*/ 0 60000 65536"/>
                <a:gd name="T7" fmla="*/ 0 60000 65536"/>
                <a:gd name="T8" fmla="*/ 0 60000 65536"/>
                <a:gd name="T9" fmla="*/ 0 w 50"/>
                <a:gd name="T10" fmla="*/ 0 h 67"/>
                <a:gd name="T11" fmla="*/ 50 w 50"/>
                <a:gd name="T12" fmla="*/ 67 h 67"/>
              </a:gdLst>
              <a:ahLst/>
              <a:cxnLst>
                <a:cxn ang="T6">
                  <a:pos x="T0" y="T1"/>
                </a:cxn>
                <a:cxn ang="T7">
                  <a:pos x="T2" y="T3"/>
                </a:cxn>
                <a:cxn ang="T8">
                  <a:pos x="T4" y="T5"/>
                </a:cxn>
              </a:cxnLst>
              <a:rect l="T9" t="T10" r="T11" b="T12"/>
              <a:pathLst>
                <a:path w="50" h="67">
                  <a:moveTo>
                    <a:pt x="0" y="0"/>
                  </a:moveTo>
                  <a:lnTo>
                    <a:pt x="50" y="0"/>
                  </a:lnTo>
                  <a:lnTo>
                    <a:pt x="50" y="67"/>
                  </a:lnTo>
                </a:path>
              </a:pathLst>
            </a:cu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42036" name="Line 52">
              <a:extLst>
                <a:ext uri="{FF2B5EF4-FFF2-40B4-BE49-F238E27FC236}">
                  <a16:creationId xmlns:a16="http://schemas.microsoft.com/office/drawing/2014/main" id="{1663B37B-CADD-72C2-6184-C4C848A9758F}"/>
                </a:ext>
              </a:extLst>
            </p:cNvPr>
            <p:cNvSpPr>
              <a:spLocks noChangeShapeType="1"/>
            </p:cNvSpPr>
            <p:nvPr/>
          </p:nvSpPr>
          <p:spPr bwMode="auto">
            <a:xfrm>
              <a:off x="3358" y="2148"/>
              <a:ext cx="1" cy="117"/>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37" name="Line 53">
              <a:extLst>
                <a:ext uri="{FF2B5EF4-FFF2-40B4-BE49-F238E27FC236}">
                  <a16:creationId xmlns:a16="http://schemas.microsoft.com/office/drawing/2014/main" id="{4AB5B858-0FD1-21BE-B035-7937DBF1C3D6}"/>
                </a:ext>
              </a:extLst>
            </p:cNvPr>
            <p:cNvSpPr>
              <a:spLocks noChangeShapeType="1"/>
            </p:cNvSpPr>
            <p:nvPr/>
          </p:nvSpPr>
          <p:spPr bwMode="auto">
            <a:xfrm>
              <a:off x="3358" y="2364"/>
              <a:ext cx="1" cy="117"/>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38" name="Line 54">
              <a:extLst>
                <a:ext uri="{FF2B5EF4-FFF2-40B4-BE49-F238E27FC236}">
                  <a16:creationId xmlns:a16="http://schemas.microsoft.com/office/drawing/2014/main" id="{FF5C848F-A76C-F9BE-4273-7C3C431FDE61}"/>
                </a:ext>
              </a:extLst>
            </p:cNvPr>
            <p:cNvSpPr>
              <a:spLocks noChangeShapeType="1"/>
            </p:cNvSpPr>
            <p:nvPr/>
          </p:nvSpPr>
          <p:spPr bwMode="auto">
            <a:xfrm>
              <a:off x="3358" y="2580"/>
              <a:ext cx="1" cy="117"/>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39" name="Line 55">
              <a:extLst>
                <a:ext uri="{FF2B5EF4-FFF2-40B4-BE49-F238E27FC236}">
                  <a16:creationId xmlns:a16="http://schemas.microsoft.com/office/drawing/2014/main" id="{AE563F7B-23F1-53F2-342C-615016949F15}"/>
                </a:ext>
              </a:extLst>
            </p:cNvPr>
            <p:cNvSpPr>
              <a:spLocks noChangeShapeType="1"/>
            </p:cNvSpPr>
            <p:nvPr/>
          </p:nvSpPr>
          <p:spPr bwMode="auto">
            <a:xfrm>
              <a:off x="3358" y="2813"/>
              <a:ext cx="1" cy="116"/>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40" name="Line 56">
              <a:extLst>
                <a:ext uri="{FF2B5EF4-FFF2-40B4-BE49-F238E27FC236}">
                  <a16:creationId xmlns:a16="http://schemas.microsoft.com/office/drawing/2014/main" id="{187076D8-EA7D-FADA-6ACD-63677DC8D713}"/>
                </a:ext>
              </a:extLst>
            </p:cNvPr>
            <p:cNvSpPr>
              <a:spLocks noChangeShapeType="1"/>
            </p:cNvSpPr>
            <p:nvPr/>
          </p:nvSpPr>
          <p:spPr bwMode="auto">
            <a:xfrm>
              <a:off x="3358" y="3029"/>
              <a:ext cx="1" cy="116"/>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41" name="Line 57">
              <a:extLst>
                <a:ext uri="{FF2B5EF4-FFF2-40B4-BE49-F238E27FC236}">
                  <a16:creationId xmlns:a16="http://schemas.microsoft.com/office/drawing/2014/main" id="{E2F56B4F-E9EB-EF16-6C8E-308B2004CD41}"/>
                </a:ext>
              </a:extLst>
            </p:cNvPr>
            <p:cNvSpPr>
              <a:spLocks noChangeShapeType="1"/>
            </p:cNvSpPr>
            <p:nvPr/>
          </p:nvSpPr>
          <p:spPr bwMode="auto">
            <a:xfrm>
              <a:off x="3358" y="3245"/>
              <a:ext cx="1" cy="116"/>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42" name="Line 58">
              <a:extLst>
                <a:ext uri="{FF2B5EF4-FFF2-40B4-BE49-F238E27FC236}">
                  <a16:creationId xmlns:a16="http://schemas.microsoft.com/office/drawing/2014/main" id="{446E4245-90F0-3C45-2D54-DBBE3C834E19}"/>
                </a:ext>
              </a:extLst>
            </p:cNvPr>
            <p:cNvSpPr>
              <a:spLocks noChangeShapeType="1"/>
            </p:cNvSpPr>
            <p:nvPr/>
          </p:nvSpPr>
          <p:spPr bwMode="auto">
            <a:xfrm>
              <a:off x="3358" y="3477"/>
              <a:ext cx="1" cy="116"/>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43" name="Freeform 59">
              <a:extLst>
                <a:ext uri="{FF2B5EF4-FFF2-40B4-BE49-F238E27FC236}">
                  <a16:creationId xmlns:a16="http://schemas.microsoft.com/office/drawing/2014/main" id="{8B71BB69-96F8-BF9C-C3B7-4332C30D1775}"/>
                </a:ext>
              </a:extLst>
            </p:cNvPr>
            <p:cNvSpPr>
              <a:spLocks/>
            </p:cNvSpPr>
            <p:nvPr/>
          </p:nvSpPr>
          <p:spPr bwMode="auto">
            <a:xfrm>
              <a:off x="3308" y="3693"/>
              <a:ext cx="50" cy="66"/>
            </a:xfrm>
            <a:custGeom>
              <a:avLst/>
              <a:gdLst>
                <a:gd name="T0" fmla="*/ 50 w 50"/>
                <a:gd name="T1" fmla="*/ 0 h 66"/>
                <a:gd name="T2" fmla="*/ 50 w 50"/>
                <a:gd name="T3" fmla="*/ 66 h 66"/>
                <a:gd name="T4" fmla="*/ 0 w 50"/>
                <a:gd name="T5" fmla="*/ 66 h 66"/>
                <a:gd name="T6" fmla="*/ 0 60000 65536"/>
                <a:gd name="T7" fmla="*/ 0 60000 65536"/>
                <a:gd name="T8" fmla="*/ 0 60000 65536"/>
                <a:gd name="T9" fmla="*/ 0 w 50"/>
                <a:gd name="T10" fmla="*/ 0 h 66"/>
                <a:gd name="T11" fmla="*/ 50 w 50"/>
                <a:gd name="T12" fmla="*/ 66 h 66"/>
              </a:gdLst>
              <a:ahLst/>
              <a:cxnLst>
                <a:cxn ang="T6">
                  <a:pos x="T0" y="T1"/>
                </a:cxn>
                <a:cxn ang="T7">
                  <a:pos x="T2" y="T3"/>
                </a:cxn>
                <a:cxn ang="T8">
                  <a:pos x="T4" y="T5"/>
                </a:cxn>
              </a:cxnLst>
              <a:rect l="T9" t="T10" r="T11" b="T12"/>
              <a:pathLst>
                <a:path w="50" h="66">
                  <a:moveTo>
                    <a:pt x="50" y="0"/>
                  </a:moveTo>
                  <a:lnTo>
                    <a:pt x="50" y="66"/>
                  </a:lnTo>
                  <a:lnTo>
                    <a:pt x="0" y="66"/>
                  </a:lnTo>
                </a:path>
              </a:pathLst>
            </a:cu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42044" name="Line 60">
              <a:extLst>
                <a:ext uri="{FF2B5EF4-FFF2-40B4-BE49-F238E27FC236}">
                  <a16:creationId xmlns:a16="http://schemas.microsoft.com/office/drawing/2014/main" id="{57073CEF-691C-93CE-6047-88AC49FB277A}"/>
                </a:ext>
              </a:extLst>
            </p:cNvPr>
            <p:cNvSpPr>
              <a:spLocks noChangeShapeType="1"/>
            </p:cNvSpPr>
            <p:nvPr/>
          </p:nvSpPr>
          <p:spPr bwMode="auto">
            <a:xfrm flipH="1">
              <a:off x="3076" y="3759"/>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45" name="Line 61">
              <a:extLst>
                <a:ext uri="{FF2B5EF4-FFF2-40B4-BE49-F238E27FC236}">
                  <a16:creationId xmlns:a16="http://schemas.microsoft.com/office/drawing/2014/main" id="{4E0AD940-B153-E707-6D84-8D5034B4EADA}"/>
                </a:ext>
              </a:extLst>
            </p:cNvPr>
            <p:cNvSpPr>
              <a:spLocks noChangeShapeType="1"/>
            </p:cNvSpPr>
            <p:nvPr/>
          </p:nvSpPr>
          <p:spPr bwMode="auto">
            <a:xfrm flipH="1">
              <a:off x="2843" y="3759"/>
              <a:ext cx="117"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46" name="Line 62">
              <a:extLst>
                <a:ext uri="{FF2B5EF4-FFF2-40B4-BE49-F238E27FC236}">
                  <a16:creationId xmlns:a16="http://schemas.microsoft.com/office/drawing/2014/main" id="{33C1337D-5E31-6937-F88F-DB54C6A35894}"/>
                </a:ext>
              </a:extLst>
            </p:cNvPr>
            <p:cNvSpPr>
              <a:spLocks noChangeShapeType="1"/>
            </p:cNvSpPr>
            <p:nvPr/>
          </p:nvSpPr>
          <p:spPr bwMode="auto">
            <a:xfrm flipH="1">
              <a:off x="2611" y="3759"/>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47" name="Line 63">
              <a:extLst>
                <a:ext uri="{FF2B5EF4-FFF2-40B4-BE49-F238E27FC236}">
                  <a16:creationId xmlns:a16="http://schemas.microsoft.com/office/drawing/2014/main" id="{7F07FA5F-CA8A-BCAA-7C3D-82F6A9F73DE8}"/>
                </a:ext>
              </a:extLst>
            </p:cNvPr>
            <p:cNvSpPr>
              <a:spLocks noChangeShapeType="1"/>
            </p:cNvSpPr>
            <p:nvPr/>
          </p:nvSpPr>
          <p:spPr bwMode="auto">
            <a:xfrm flipH="1">
              <a:off x="2378" y="3759"/>
              <a:ext cx="117"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48" name="Line 64">
              <a:extLst>
                <a:ext uri="{FF2B5EF4-FFF2-40B4-BE49-F238E27FC236}">
                  <a16:creationId xmlns:a16="http://schemas.microsoft.com/office/drawing/2014/main" id="{AC7BA1ED-CEC9-14BC-6A0E-D3374F4082EC}"/>
                </a:ext>
              </a:extLst>
            </p:cNvPr>
            <p:cNvSpPr>
              <a:spLocks noChangeShapeType="1"/>
            </p:cNvSpPr>
            <p:nvPr/>
          </p:nvSpPr>
          <p:spPr bwMode="auto">
            <a:xfrm flipH="1">
              <a:off x="2146" y="3759"/>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49" name="Line 65">
              <a:extLst>
                <a:ext uri="{FF2B5EF4-FFF2-40B4-BE49-F238E27FC236}">
                  <a16:creationId xmlns:a16="http://schemas.microsoft.com/office/drawing/2014/main" id="{CDD1D6D2-5545-17C2-DE6D-B87F2C762DB5}"/>
                </a:ext>
              </a:extLst>
            </p:cNvPr>
            <p:cNvSpPr>
              <a:spLocks noChangeShapeType="1"/>
            </p:cNvSpPr>
            <p:nvPr/>
          </p:nvSpPr>
          <p:spPr bwMode="auto">
            <a:xfrm flipH="1">
              <a:off x="1913" y="3759"/>
              <a:ext cx="117"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50" name="Line 66">
              <a:extLst>
                <a:ext uri="{FF2B5EF4-FFF2-40B4-BE49-F238E27FC236}">
                  <a16:creationId xmlns:a16="http://schemas.microsoft.com/office/drawing/2014/main" id="{CD61D641-3ED4-1968-ACAF-15F4345F4006}"/>
                </a:ext>
              </a:extLst>
            </p:cNvPr>
            <p:cNvSpPr>
              <a:spLocks noChangeShapeType="1"/>
            </p:cNvSpPr>
            <p:nvPr/>
          </p:nvSpPr>
          <p:spPr bwMode="auto">
            <a:xfrm flipH="1">
              <a:off x="1681" y="3759"/>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51" name="Line 67">
              <a:extLst>
                <a:ext uri="{FF2B5EF4-FFF2-40B4-BE49-F238E27FC236}">
                  <a16:creationId xmlns:a16="http://schemas.microsoft.com/office/drawing/2014/main" id="{5365015D-4BB9-11E6-C97C-FC53E42D0EA7}"/>
                </a:ext>
              </a:extLst>
            </p:cNvPr>
            <p:cNvSpPr>
              <a:spLocks noChangeShapeType="1"/>
            </p:cNvSpPr>
            <p:nvPr/>
          </p:nvSpPr>
          <p:spPr bwMode="auto">
            <a:xfrm flipH="1">
              <a:off x="1449" y="3759"/>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52" name="Line 68">
              <a:extLst>
                <a:ext uri="{FF2B5EF4-FFF2-40B4-BE49-F238E27FC236}">
                  <a16:creationId xmlns:a16="http://schemas.microsoft.com/office/drawing/2014/main" id="{68A55EEB-CEA7-4B17-3957-B5E4475E636C}"/>
                </a:ext>
              </a:extLst>
            </p:cNvPr>
            <p:cNvSpPr>
              <a:spLocks noChangeShapeType="1"/>
            </p:cNvSpPr>
            <p:nvPr/>
          </p:nvSpPr>
          <p:spPr bwMode="auto">
            <a:xfrm flipH="1">
              <a:off x="1216" y="3759"/>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53" name="Line 69">
              <a:extLst>
                <a:ext uri="{FF2B5EF4-FFF2-40B4-BE49-F238E27FC236}">
                  <a16:creationId xmlns:a16="http://schemas.microsoft.com/office/drawing/2014/main" id="{3CA90F11-A2A9-EF22-E679-1F0F347485F9}"/>
                </a:ext>
              </a:extLst>
            </p:cNvPr>
            <p:cNvSpPr>
              <a:spLocks noChangeShapeType="1"/>
            </p:cNvSpPr>
            <p:nvPr/>
          </p:nvSpPr>
          <p:spPr bwMode="auto">
            <a:xfrm flipH="1">
              <a:off x="984" y="3759"/>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54" name="Line 70">
              <a:extLst>
                <a:ext uri="{FF2B5EF4-FFF2-40B4-BE49-F238E27FC236}">
                  <a16:creationId xmlns:a16="http://schemas.microsoft.com/office/drawing/2014/main" id="{522F7BAD-3036-7E05-9585-7F475CD506AF}"/>
                </a:ext>
              </a:extLst>
            </p:cNvPr>
            <p:cNvSpPr>
              <a:spLocks noChangeShapeType="1"/>
            </p:cNvSpPr>
            <p:nvPr/>
          </p:nvSpPr>
          <p:spPr bwMode="auto">
            <a:xfrm flipH="1">
              <a:off x="751" y="3759"/>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55" name="Line 71">
              <a:extLst>
                <a:ext uri="{FF2B5EF4-FFF2-40B4-BE49-F238E27FC236}">
                  <a16:creationId xmlns:a16="http://schemas.microsoft.com/office/drawing/2014/main" id="{CBC0B531-8D52-03EE-1B60-F4BA32221511}"/>
                </a:ext>
              </a:extLst>
            </p:cNvPr>
            <p:cNvSpPr>
              <a:spLocks noChangeShapeType="1"/>
            </p:cNvSpPr>
            <p:nvPr/>
          </p:nvSpPr>
          <p:spPr bwMode="auto">
            <a:xfrm flipH="1">
              <a:off x="519" y="3759"/>
              <a:ext cx="116" cy="1"/>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56" name="Freeform 72">
              <a:extLst>
                <a:ext uri="{FF2B5EF4-FFF2-40B4-BE49-F238E27FC236}">
                  <a16:creationId xmlns:a16="http://schemas.microsoft.com/office/drawing/2014/main" id="{177AEC92-C2FB-8792-A44F-F9A26C0D3E5F}"/>
                </a:ext>
              </a:extLst>
            </p:cNvPr>
            <p:cNvSpPr>
              <a:spLocks/>
            </p:cNvSpPr>
            <p:nvPr/>
          </p:nvSpPr>
          <p:spPr bwMode="auto">
            <a:xfrm>
              <a:off x="353" y="3693"/>
              <a:ext cx="49" cy="66"/>
            </a:xfrm>
            <a:custGeom>
              <a:avLst/>
              <a:gdLst>
                <a:gd name="T0" fmla="*/ 49 w 49"/>
                <a:gd name="T1" fmla="*/ 66 h 66"/>
                <a:gd name="T2" fmla="*/ 0 w 49"/>
                <a:gd name="T3" fmla="*/ 66 h 66"/>
                <a:gd name="T4" fmla="*/ 0 w 49"/>
                <a:gd name="T5" fmla="*/ 0 h 66"/>
                <a:gd name="T6" fmla="*/ 0 60000 65536"/>
                <a:gd name="T7" fmla="*/ 0 60000 65536"/>
                <a:gd name="T8" fmla="*/ 0 60000 65536"/>
                <a:gd name="T9" fmla="*/ 0 w 49"/>
                <a:gd name="T10" fmla="*/ 0 h 66"/>
                <a:gd name="T11" fmla="*/ 49 w 49"/>
                <a:gd name="T12" fmla="*/ 66 h 66"/>
              </a:gdLst>
              <a:ahLst/>
              <a:cxnLst>
                <a:cxn ang="T6">
                  <a:pos x="T0" y="T1"/>
                </a:cxn>
                <a:cxn ang="T7">
                  <a:pos x="T2" y="T3"/>
                </a:cxn>
                <a:cxn ang="T8">
                  <a:pos x="T4" y="T5"/>
                </a:cxn>
              </a:cxnLst>
              <a:rect l="T9" t="T10" r="T11" b="T12"/>
              <a:pathLst>
                <a:path w="49" h="66">
                  <a:moveTo>
                    <a:pt x="49" y="66"/>
                  </a:moveTo>
                  <a:lnTo>
                    <a:pt x="0" y="66"/>
                  </a:lnTo>
                  <a:lnTo>
                    <a:pt x="0" y="0"/>
                  </a:lnTo>
                </a:path>
              </a:pathLst>
            </a:cu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42057" name="Line 73">
              <a:extLst>
                <a:ext uri="{FF2B5EF4-FFF2-40B4-BE49-F238E27FC236}">
                  <a16:creationId xmlns:a16="http://schemas.microsoft.com/office/drawing/2014/main" id="{AD32CD4D-BA37-DB70-3E2B-674A06F30D8F}"/>
                </a:ext>
              </a:extLst>
            </p:cNvPr>
            <p:cNvSpPr>
              <a:spLocks noChangeShapeType="1"/>
            </p:cNvSpPr>
            <p:nvPr/>
          </p:nvSpPr>
          <p:spPr bwMode="auto">
            <a:xfrm flipV="1">
              <a:off x="353" y="3477"/>
              <a:ext cx="1" cy="116"/>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58" name="Line 74">
              <a:extLst>
                <a:ext uri="{FF2B5EF4-FFF2-40B4-BE49-F238E27FC236}">
                  <a16:creationId xmlns:a16="http://schemas.microsoft.com/office/drawing/2014/main" id="{4E484FBB-C018-7081-E2F4-FF3495B6FAD8}"/>
                </a:ext>
              </a:extLst>
            </p:cNvPr>
            <p:cNvSpPr>
              <a:spLocks noChangeShapeType="1"/>
            </p:cNvSpPr>
            <p:nvPr/>
          </p:nvSpPr>
          <p:spPr bwMode="auto">
            <a:xfrm flipV="1">
              <a:off x="353" y="3245"/>
              <a:ext cx="1" cy="116"/>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59" name="Line 75">
              <a:extLst>
                <a:ext uri="{FF2B5EF4-FFF2-40B4-BE49-F238E27FC236}">
                  <a16:creationId xmlns:a16="http://schemas.microsoft.com/office/drawing/2014/main" id="{9BC55578-4D12-2492-4754-A29DE2332126}"/>
                </a:ext>
              </a:extLst>
            </p:cNvPr>
            <p:cNvSpPr>
              <a:spLocks noChangeShapeType="1"/>
            </p:cNvSpPr>
            <p:nvPr/>
          </p:nvSpPr>
          <p:spPr bwMode="auto">
            <a:xfrm flipV="1">
              <a:off x="353" y="3029"/>
              <a:ext cx="1" cy="116"/>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60" name="Line 76">
              <a:extLst>
                <a:ext uri="{FF2B5EF4-FFF2-40B4-BE49-F238E27FC236}">
                  <a16:creationId xmlns:a16="http://schemas.microsoft.com/office/drawing/2014/main" id="{598675B3-AE38-4D25-CF2D-BD508F73CBD4}"/>
                </a:ext>
              </a:extLst>
            </p:cNvPr>
            <p:cNvSpPr>
              <a:spLocks noChangeShapeType="1"/>
            </p:cNvSpPr>
            <p:nvPr/>
          </p:nvSpPr>
          <p:spPr bwMode="auto">
            <a:xfrm flipV="1">
              <a:off x="353" y="2813"/>
              <a:ext cx="1" cy="116"/>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61" name="Line 77">
              <a:extLst>
                <a:ext uri="{FF2B5EF4-FFF2-40B4-BE49-F238E27FC236}">
                  <a16:creationId xmlns:a16="http://schemas.microsoft.com/office/drawing/2014/main" id="{32BEB707-49DB-FF1B-F839-430CEA39D588}"/>
                </a:ext>
              </a:extLst>
            </p:cNvPr>
            <p:cNvSpPr>
              <a:spLocks noChangeShapeType="1"/>
            </p:cNvSpPr>
            <p:nvPr/>
          </p:nvSpPr>
          <p:spPr bwMode="auto">
            <a:xfrm flipV="1">
              <a:off x="353" y="2580"/>
              <a:ext cx="1" cy="117"/>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62" name="Line 78">
              <a:extLst>
                <a:ext uri="{FF2B5EF4-FFF2-40B4-BE49-F238E27FC236}">
                  <a16:creationId xmlns:a16="http://schemas.microsoft.com/office/drawing/2014/main" id="{A168233B-0C3A-D057-5250-11B50AA30A92}"/>
                </a:ext>
              </a:extLst>
            </p:cNvPr>
            <p:cNvSpPr>
              <a:spLocks noChangeShapeType="1"/>
            </p:cNvSpPr>
            <p:nvPr/>
          </p:nvSpPr>
          <p:spPr bwMode="auto">
            <a:xfrm flipV="1">
              <a:off x="353" y="2364"/>
              <a:ext cx="1" cy="117"/>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63" name="Line 79">
              <a:extLst>
                <a:ext uri="{FF2B5EF4-FFF2-40B4-BE49-F238E27FC236}">
                  <a16:creationId xmlns:a16="http://schemas.microsoft.com/office/drawing/2014/main" id="{5D3D6558-8C23-A0A0-9974-848C5FA507A2}"/>
                </a:ext>
              </a:extLst>
            </p:cNvPr>
            <p:cNvSpPr>
              <a:spLocks noChangeShapeType="1"/>
            </p:cNvSpPr>
            <p:nvPr/>
          </p:nvSpPr>
          <p:spPr bwMode="auto">
            <a:xfrm flipV="1">
              <a:off x="353" y="2148"/>
              <a:ext cx="1" cy="117"/>
            </a:xfrm>
            <a:prstGeom prst="line">
              <a:avLst/>
            </a:prstGeom>
            <a:noFill/>
            <a:ln w="269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42064" name="Rectangle 80">
              <a:extLst>
                <a:ext uri="{FF2B5EF4-FFF2-40B4-BE49-F238E27FC236}">
                  <a16:creationId xmlns:a16="http://schemas.microsoft.com/office/drawing/2014/main" id="{7F2B9AAB-69C9-3FF3-B354-E50879BBCC47}"/>
                </a:ext>
              </a:extLst>
            </p:cNvPr>
            <p:cNvSpPr>
              <a:spLocks noChangeArrowheads="1"/>
            </p:cNvSpPr>
            <p:nvPr/>
          </p:nvSpPr>
          <p:spPr bwMode="auto">
            <a:xfrm>
              <a:off x="2877" y="3195"/>
              <a:ext cx="399"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1700">
                  <a:solidFill>
                    <a:srgbClr val="000000"/>
                  </a:solidFill>
                  <a:latin typeface="Arial" panose="020B0604020202020204" pitchFamily="34" charset="0"/>
                  <a:ea typeface="新細明體" panose="02020500000000000000" pitchFamily="18" charset="-120"/>
                </a:rPr>
                <a:t>phone</a:t>
              </a:r>
              <a:endParaRPr lang="en-US" altLang="zh-TW" sz="2400">
                <a:ea typeface="新細明體" panose="02020500000000000000" pitchFamily="18" charset="-120"/>
              </a:endParaRPr>
            </a:p>
          </p:txBody>
        </p:sp>
        <p:sp>
          <p:nvSpPr>
            <p:cNvPr id="42065" name="Rectangle 81">
              <a:extLst>
                <a:ext uri="{FF2B5EF4-FFF2-40B4-BE49-F238E27FC236}">
                  <a16:creationId xmlns:a16="http://schemas.microsoft.com/office/drawing/2014/main" id="{DC68EDFF-9E71-C169-B951-10CCA0F0207E}"/>
                </a:ext>
              </a:extLst>
            </p:cNvPr>
            <p:cNvSpPr>
              <a:spLocks noChangeArrowheads="1"/>
            </p:cNvSpPr>
            <p:nvPr/>
          </p:nvSpPr>
          <p:spPr bwMode="auto">
            <a:xfrm>
              <a:off x="3607" y="2447"/>
              <a:ext cx="515"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1700">
                  <a:solidFill>
                    <a:srgbClr val="000000"/>
                  </a:solidFill>
                  <a:latin typeface="Arial" panose="020B0604020202020204" pitchFamily="34" charset="0"/>
                  <a:ea typeface="新細明體" panose="02020500000000000000" pitchFamily="18" charset="-120"/>
                </a:rPr>
                <a:t>gateway</a:t>
              </a:r>
              <a:endParaRPr lang="en-US" altLang="zh-TW" sz="2400">
                <a:ea typeface="新細明體" panose="02020500000000000000" pitchFamily="18" charset="-120"/>
              </a:endParaRPr>
            </a:p>
          </p:txBody>
        </p:sp>
        <p:sp>
          <p:nvSpPr>
            <p:cNvPr id="42066" name="Rectangle 82">
              <a:extLst>
                <a:ext uri="{FF2B5EF4-FFF2-40B4-BE49-F238E27FC236}">
                  <a16:creationId xmlns:a16="http://schemas.microsoft.com/office/drawing/2014/main" id="{7ABCD019-07D0-45C7-1DDE-9F056CD5DB76}"/>
                </a:ext>
              </a:extLst>
            </p:cNvPr>
            <p:cNvSpPr>
              <a:spLocks noChangeArrowheads="1"/>
            </p:cNvSpPr>
            <p:nvPr/>
          </p:nvSpPr>
          <p:spPr bwMode="auto">
            <a:xfrm>
              <a:off x="3441" y="3510"/>
              <a:ext cx="565"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1700">
                  <a:solidFill>
                    <a:srgbClr val="000000"/>
                  </a:solidFill>
                  <a:latin typeface="Arial" panose="020B0604020202020204" pitchFamily="34" charset="0"/>
                  <a:ea typeface="新細明體" panose="02020500000000000000" pitchFamily="18" charset="-120"/>
                </a:rPr>
                <a:t>Host site</a:t>
              </a:r>
              <a:endParaRPr lang="en-US" altLang="zh-TW" sz="2400">
                <a:ea typeface="新細明體" panose="02020500000000000000" pitchFamily="18" charset="-120"/>
              </a:endParaRPr>
            </a:p>
          </p:txBody>
        </p:sp>
        <p:sp>
          <p:nvSpPr>
            <p:cNvPr id="42067" name="Oval 83">
              <a:extLst>
                <a:ext uri="{FF2B5EF4-FFF2-40B4-BE49-F238E27FC236}">
                  <a16:creationId xmlns:a16="http://schemas.microsoft.com/office/drawing/2014/main" id="{B46A1082-102B-8C2A-0BB8-BFE6FC3627FE}"/>
                </a:ext>
              </a:extLst>
            </p:cNvPr>
            <p:cNvSpPr>
              <a:spLocks noChangeArrowheads="1"/>
            </p:cNvSpPr>
            <p:nvPr/>
          </p:nvSpPr>
          <p:spPr bwMode="auto">
            <a:xfrm>
              <a:off x="1946" y="2862"/>
              <a:ext cx="151" cy="151"/>
            </a:xfrm>
            <a:prstGeom prst="ellipse">
              <a:avLst/>
            </a:prstGeom>
            <a:noFill/>
            <a:ln w="52388">
              <a:solidFill>
                <a:srgbClr val="FFDC99"/>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68" name="Oval 84">
              <a:extLst>
                <a:ext uri="{FF2B5EF4-FFF2-40B4-BE49-F238E27FC236}">
                  <a16:creationId xmlns:a16="http://schemas.microsoft.com/office/drawing/2014/main" id="{78ADBA7D-D54E-2D39-4987-0AAEBA56A8A0}"/>
                </a:ext>
              </a:extLst>
            </p:cNvPr>
            <p:cNvSpPr>
              <a:spLocks noChangeArrowheads="1"/>
            </p:cNvSpPr>
            <p:nvPr/>
          </p:nvSpPr>
          <p:spPr bwMode="auto">
            <a:xfrm>
              <a:off x="1896" y="2812"/>
              <a:ext cx="251" cy="250"/>
            </a:xfrm>
            <a:prstGeom prst="ellipse">
              <a:avLst/>
            </a:prstGeom>
            <a:noFill/>
            <a:ln w="52388">
              <a:solidFill>
                <a:srgbClr val="FFDC99"/>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69" name="Oval 85">
              <a:extLst>
                <a:ext uri="{FF2B5EF4-FFF2-40B4-BE49-F238E27FC236}">
                  <a16:creationId xmlns:a16="http://schemas.microsoft.com/office/drawing/2014/main" id="{6F6AB8FC-AB36-E960-B6D9-0DE8E14565A1}"/>
                </a:ext>
              </a:extLst>
            </p:cNvPr>
            <p:cNvSpPr>
              <a:spLocks noChangeArrowheads="1"/>
            </p:cNvSpPr>
            <p:nvPr/>
          </p:nvSpPr>
          <p:spPr bwMode="auto">
            <a:xfrm>
              <a:off x="1830" y="2762"/>
              <a:ext cx="366" cy="367"/>
            </a:xfrm>
            <a:prstGeom prst="ellipse">
              <a:avLst/>
            </a:prstGeom>
            <a:noFill/>
            <a:ln w="52388">
              <a:solidFill>
                <a:srgbClr val="FFDC99"/>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70" name="Oval 86">
              <a:extLst>
                <a:ext uri="{FF2B5EF4-FFF2-40B4-BE49-F238E27FC236}">
                  <a16:creationId xmlns:a16="http://schemas.microsoft.com/office/drawing/2014/main" id="{ADA9697E-190B-EE8E-B5D9-BAAB6A4AC80D}"/>
                </a:ext>
              </a:extLst>
            </p:cNvPr>
            <p:cNvSpPr>
              <a:spLocks noChangeArrowheads="1"/>
            </p:cNvSpPr>
            <p:nvPr/>
          </p:nvSpPr>
          <p:spPr bwMode="auto">
            <a:xfrm>
              <a:off x="1797" y="2696"/>
              <a:ext cx="449" cy="483"/>
            </a:xfrm>
            <a:prstGeom prst="ellipse">
              <a:avLst/>
            </a:prstGeom>
            <a:noFill/>
            <a:ln w="52388">
              <a:solidFill>
                <a:srgbClr val="FFDC99"/>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71" name="Freeform 87">
              <a:extLst>
                <a:ext uri="{FF2B5EF4-FFF2-40B4-BE49-F238E27FC236}">
                  <a16:creationId xmlns:a16="http://schemas.microsoft.com/office/drawing/2014/main" id="{F3C447F3-D8E0-D6AA-BDE4-260C7436B353}"/>
                </a:ext>
              </a:extLst>
            </p:cNvPr>
            <p:cNvSpPr>
              <a:spLocks/>
            </p:cNvSpPr>
            <p:nvPr/>
          </p:nvSpPr>
          <p:spPr bwMode="auto">
            <a:xfrm>
              <a:off x="1797" y="2780"/>
              <a:ext cx="33" cy="33"/>
            </a:xfrm>
            <a:custGeom>
              <a:avLst/>
              <a:gdLst>
                <a:gd name="T0" fmla="*/ 33 w 33"/>
                <a:gd name="T1" fmla="*/ 0 h 33"/>
                <a:gd name="T2" fmla="*/ 17 w 33"/>
                <a:gd name="T3" fmla="*/ 0 h 33"/>
                <a:gd name="T4" fmla="*/ 0 w 33"/>
                <a:gd name="T5" fmla="*/ 16 h 33"/>
                <a:gd name="T6" fmla="*/ 17 w 33"/>
                <a:gd name="T7" fmla="*/ 33 h 33"/>
                <a:gd name="T8" fmla="*/ 33 w 33"/>
                <a:gd name="T9" fmla="*/ 0 h 33"/>
                <a:gd name="T10" fmla="*/ 0 60000 65536"/>
                <a:gd name="T11" fmla="*/ 0 60000 65536"/>
                <a:gd name="T12" fmla="*/ 0 60000 65536"/>
                <a:gd name="T13" fmla="*/ 0 60000 65536"/>
                <a:gd name="T14" fmla="*/ 0 60000 65536"/>
                <a:gd name="T15" fmla="*/ 0 w 33"/>
                <a:gd name="T16" fmla="*/ 0 h 33"/>
                <a:gd name="T17" fmla="*/ 33 w 33"/>
                <a:gd name="T18" fmla="*/ 33 h 33"/>
              </a:gdLst>
              <a:ahLst/>
              <a:cxnLst>
                <a:cxn ang="T10">
                  <a:pos x="T0" y="T1"/>
                </a:cxn>
                <a:cxn ang="T11">
                  <a:pos x="T2" y="T3"/>
                </a:cxn>
                <a:cxn ang="T12">
                  <a:pos x="T4" y="T5"/>
                </a:cxn>
                <a:cxn ang="T13">
                  <a:pos x="T6" y="T7"/>
                </a:cxn>
                <a:cxn ang="T14">
                  <a:pos x="T8" y="T9"/>
                </a:cxn>
              </a:cxnLst>
              <a:rect l="T15" t="T16" r="T17" b="T18"/>
              <a:pathLst>
                <a:path w="33" h="33">
                  <a:moveTo>
                    <a:pt x="33" y="0"/>
                  </a:moveTo>
                  <a:lnTo>
                    <a:pt x="17" y="0"/>
                  </a:lnTo>
                  <a:lnTo>
                    <a:pt x="0" y="16"/>
                  </a:lnTo>
                  <a:lnTo>
                    <a:pt x="17" y="33"/>
                  </a:lnTo>
                  <a:lnTo>
                    <a:pt x="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42072" name="Freeform 88">
              <a:extLst>
                <a:ext uri="{FF2B5EF4-FFF2-40B4-BE49-F238E27FC236}">
                  <a16:creationId xmlns:a16="http://schemas.microsoft.com/office/drawing/2014/main" id="{6BC6A9D3-5C18-D8DE-F971-934765B25291}"/>
                </a:ext>
              </a:extLst>
            </p:cNvPr>
            <p:cNvSpPr>
              <a:spLocks/>
            </p:cNvSpPr>
            <p:nvPr/>
          </p:nvSpPr>
          <p:spPr bwMode="auto">
            <a:xfrm>
              <a:off x="2212" y="3095"/>
              <a:ext cx="34" cy="50"/>
            </a:xfrm>
            <a:custGeom>
              <a:avLst/>
              <a:gdLst>
                <a:gd name="T0" fmla="*/ 17 w 34"/>
                <a:gd name="T1" fmla="*/ 0 h 50"/>
                <a:gd name="T2" fmla="*/ 34 w 34"/>
                <a:gd name="T3" fmla="*/ 17 h 50"/>
                <a:gd name="T4" fmla="*/ 0 w 34"/>
                <a:gd name="T5" fmla="*/ 50 h 50"/>
                <a:gd name="T6" fmla="*/ 0 w 34"/>
                <a:gd name="T7" fmla="*/ 33 h 50"/>
                <a:gd name="T8" fmla="*/ 17 w 34"/>
                <a:gd name="T9" fmla="*/ 0 h 50"/>
                <a:gd name="T10" fmla="*/ 0 60000 65536"/>
                <a:gd name="T11" fmla="*/ 0 60000 65536"/>
                <a:gd name="T12" fmla="*/ 0 60000 65536"/>
                <a:gd name="T13" fmla="*/ 0 60000 65536"/>
                <a:gd name="T14" fmla="*/ 0 60000 65536"/>
                <a:gd name="T15" fmla="*/ 0 w 34"/>
                <a:gd name="T16" fmla="*/ 0 h 50"/>
                <a:gd name="T17" fmla="*/ 34 w 34"/>
                <a:gd name="T18" fmla="*/ 50 h 50"/>
              </a:gdLst>
              <a:ahLst/>
              <a:cxnLst>
                <a:cxn ang="T10">
                  <a:pos x="T0" y="T1"/>
                </a:cxn>
                <a:cxn ang="T11">
                  <a:pos x="T2" y="T3"/>
                </a:cxn>
                <a:cxn ang="T12">
                  <a:pos x="T4" y="T5"/>
                </a:cxn>
                <a:cxn ang="T13">
                  <a:pos x="T6" y="T7"/>
                </a:cxn>
                <a:cxn ang="T14">
                  <a:pos x="T8" y="T9"/>
                </a:cxn>
              </a:cxnLst>
              <a:rect l="T15" t="T16" r="T17" b="T18"/>
              <a:pathLst>
                <a:path w="34" h="50">
                  <a:moveTo>
                    <a:pt x="17" y="0"/>
                  </a:moveTo>
                  <a:lnTo>
                    <a:pt x="34" y="17"/>
                  </a:lnTo>
                  <a:lnTo>
                    <a:pt x="0" y="50"/>
                  </a:lnTo>
                  <a:lnTo>
                    <a:pt x="0" y="33"/>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42073" name="Freeform 89">
              <a:extLst>
                <a:ext uri="{FF2B5EF4-FFF2-40B4-BE49-F238E27FC236}">
                  <a16:creationId xmlns:a16="http://schemas.microsoft.com/office/drawing/2014/main" id="{8E831D9E-2C29-AAAB-346F-3FABA7AAD06A}"/>
                </a:ext>
              </a:extLst>
            </p:cNvPr>
            <p:cNvSpPr>
              <a:spLocks/>
            </p:cNvSpPr>
            <p:nvPr/>
          </p:nvSpPr>
          <p:spPr bwMode="auto">
            <a:xfrm>
              <a:off x="1814" y="2780"/>
              <a:ext cx="415" cy="348"/>
            </a:xfrm>
            <a:custGeom>
              <a:avLst/>
              <a:gdLst>
                <a:gd name="T0" fmla="*/ 16 w 415"/>
                <a:gd name="T1" fmla="*/ 0 h 348"/>
                <a:gd name="T2" fmla="*/ 0 w 415"/>
                <a:gd name="T3" fmla="*/ 33 h 348"/>
                <a:gd name="T4" fmla="*/ 398 w 415"/>
                <a:gd name="T5" fmla="*/ 348 h 348"/>
                <a:gd name="T6" fmla="*/ 415 w 415"/>
                <a:gd name="T7" fmla="*/ 315 h 348"/>
                <a:gd name="T8" fmla="*/ 16 w 415"/>
                <a:gd name="T9" fmla="*/ 0 h 348"/>
                <a:gd name="T10" fmla="*/ 0 60000 65536"/>
                <a:gd name="T11" fmla="*/ 0 60000 65536"/>
                <a:gd name="T12" fmla="*/ 0 60000 65536"/>
                <a:gd name="T13" fmla="*/ 0 60000 65536"/>
                <a:gd name="T14" fmla="*/ 0 60000 65536"/>
                <a:gd name="T15" fmla="*/ 0 w 415"/>
                <a:gd name="T16" fmla="*/ 0 h 348"/>
                <a:gd name="T17" fmla="*/ 415 w 415"/>
                <a:gd name="T18" fmla="*/ 348 h 348"/>
              </a:gdLst>
              <a:ahLst/>
              <a:cxnLst>
                <a:cxn ang="T10">
                  <a:pos x="T0" y="T1"/>
                </a:cxn>
                <a:cxn ang="T11">
                  <a:pos x="T2" y="T3"/>
                </a:cxn>
                <a:cxn ang="T12">
                  <a:pos x="T4" y="T5"/>
                </a:cxn>
                <a:cxn ang="T13">
                  <a:pos x="T6" y="T7"/>
                </a:cxn>
                <a:cxn ang="T14">
                  <a:pos x="T8" y="T9"/>
                </a:cxn>
              </a:cxnLst>
              <a:rect l="T15" t="T16" r="T17" b="T18"/>
              <a:pathLst>
                <a:path w="415" h="348">
                  <a:moveTo>
                    <a:pt x="16" y="0"/>
                  </a:moveTo>
                  <a:lnTo>
                    <a:pt x="0" y="33"/>
                  </a:lnTo>
                  <a:lnTo>
                    <a:pt x="398" y="348"/>
                  </a:lnTo>
                  <a:lnTo>
                    <a:pt x="415" y="315"/>
                  </a:lnTo>
                  <a:lnTo>
                    <a:pt x="1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42074" name="Freeform 90">
              <a:extLst>
                <a:ext uri="{FF2B5EF4-FFF2-40B4-BE49-F238E27FC236}">
                  <a16:creationId xmlns:a16="http://schemas.microsoft.com/office/drawing/2014/main" id="{A78A992A-FA24-04A0-3E8C-1B3CE80FCA92}"/>
                </a:ext>
              </a:extLst>
            </p:cNvPr>
            <p:cNvSpPr>
              <a:spLocks/>
            </p:cNvSpPr>
            <p:nvPr/>
          </p:nvSpPr>
          <p:spPr bwMode="auto">
            <a:xfrm>
              <a:off x="2196" y="2763"/>
              <a:ext cx="33" cy="33"/>
            </a:xfrm>
            <a:custGeom>
              <a:avLst/>
              <a:gdLst>
                <a:gd name="T0" fmla="*/ 16 w 33"/>
                <a:gd name="T1" fmla="*/ 33 h 33"/>
                <a:gd name="T2" fmla="*/ 33 w 33"/>
                <a:gd name="T3" fmla="*/ 17 h 33"/>
                <a:gd name="T4" fmla="*/ 0 w 33"/>
                <a:gd name="T5" fmla="*/ 0 h 33"/>
                <a:gd name="T6" fmla="*/ 0 w 33"/>
                <a:gd name="T7" fmla="*/ 0 h 33"/>
                <a:gd name="T8" fmla="*/ 16 w 33"/>
                <a:gd name="T9" fmla="*/ 33 h 33"/>
                <a:gd name="T10" fmla="*/ 0 60000 65536"/>
                <a:gd name="T11" fmla="*/ 0 60000 65536"/>
                <a:gd name="T12" fmla="*/ 0 60000 65536"/>
                <a:gd name="T13" fmla="*/ 0 60000 65536"/>
                <a:gd name="T14" fmla="*/ 0 60000 65536"/>
                <a:gd name="T15" fmla="*/ 0 w 33"/>
                <a:gd name="T16" fmla="*/ 0 h 33"/>
                <a:gd name="T17" fmla="*/ 33 w 33"/>
                <a:gd name="T18" fmla="*/ 33 h 33"/>
              </a:gdLst>
              <a:ahLst/>
              <a:cxnLst>
                <a:cxn ang="T10">
                  <a:pos x="T0" y="T1"/>
                </a:cxn>
                <a:cxn ang="T11">
                  <a:pos x="T2" y="T3"/>
                </a:cxn>
                <a:cxn ang="T12">
                  <a:pos x="T4" y="T5"/>
                </a:cxn>
                <a:cxn ang="T13">
                  <a:pos x="T6" y="T7"/>
                </a:cxn>
                <a:cxn ang="T14">
                  <a:pos x="T8" y="T9"/>
                </a:cxn>
              </a:cxnLst>
              <a:rect l="T15" t="T16" r="T17" b="T18"/>
              <a:pathLst>
                <a:path w="33" h="33">
                  <a:moveTo>
                    <a:pt x="16" y="33"/>
                  </a:moveTo>
                  <a:lnTo>
                    <a:pt x="33" y="17"/>
                  </a:lnTo>
                  <a:lnTo>
                    <a:pt x="0" y="0"/>
                  </a:lnTo>
                  <a:lnTo>
                    <a:pt x="16" y="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42075" name="Freeform 91">
              <a:extLst>
                <a:ext uri="{FF2B5EF4-FFF2-40B4-BE49-F238E27FC236}">
                  <a16:creationId xmlns:a16="http://schemas.microsoft.com/office/drawing/2014/main" id="{9546F03D-2E7A-8A7C-CB8E-1848BCC6FEEE}"/>
                </a:ext>
              </a:extLst>
            </p:cNvPr>
            <p:cNvSpPr>
              <a:spLocks/>
            </p:cNvSpPr>
            <p:nvPr/>
          </p:nvSpPr>
          <p:spPr bwMode="auto">
            <a:xfrm>
              <a:off x="1797" y="3095"/>
              <a:ext cx="33" cy="50"/>
            </a:xfrm>
            <a:custGeom>
              <a:avLst/>
              <a:gdLst>
                <a:gd name="T0" fmla="*/ 33 w 33"/>
                <a:gd name="T1" fmla="*/ 33 h 50"/>
                <a:gd name="T2" fmla="*/ 17 w 33"/>
                <a:gd name="T3" fmla="*/ 50 h 50"/>
                <a:gd name="T4" fmla="*/ 0 w 33"/>
                <a:gd name="T5" fmla="*/ 17 h 50"/>
                <a:gd name="T6" fmla="*/ 17 w 33"/>
                <a:gd name="T7" fmla="*/ 0 h 50"/>
                <a:gd name="T8" fmla="*/ 33 w 33"/>
                <a:gd name="T9" fmla="*/ 33 h 50"/>
                <a:gd name="T10" fmla="*/ 0 60000 65536"/>
                <a:gd name="T11" fmla="*/ 0 60000 65536"/>
                <a:gd name="T12" fmla="*/ 0 60000 65536"/>
                <a:gd name="T13" fmla="*/ 0 60000 65536"/>
                <a:gd name="T14" fmla="*/ 0 60000 65536"/>
                <a:gd name="T15" fmla="*/ 0 w 33"/>
                <a:gd name="T16" fmla="*/ 0 h 50"/>
                <a:gd name="T17" fmla="*/ 33 w 33"/>
                <a:gd name="T18" fmla="*/ 50 h 50"/>
              </a:gdLst>
              <a:ahLst/>
              <a:cxnLst>
                <a:cxn ang="T10">
                  <a:pos x="T0" y="T1"/>
                </a:cxn>
                <a:cxn ang="T11">
                  <a:pos x="T2" y="T3"/>
                </a:cxn>
                <a:cxn ang="T12">
                  <a:pos x="T4" y="T5"/>
                </a:cxn>
                <a:cxn ang="T13">
                  <a:pos x="T6" y="T7"/>
                </a:cxn>
                <a:cxn ang="T14">
                  <a:pos x="T8" y="T9"/>
                </a:cxn>
              </a:cxnLst>
              <a:rect l="T15" t="T16" r="T17" b="T18"/>
              <a:pathLst>
                <a:path w="33" h="50">
                  <a:moveTo>
                    <a:pt x="33" y="33"/>
                  </a:moveTo>
                  <a:lnTo>
                    <a:pt x="17" y="50"/>
                  </a:lnTo>
                  <a:lnTo>
                    <a:pt x="0" y="17"/>
                  </a:lnTo>
                  <a:lnTo>
                    <a:pt x="17" y="0"/>
                  </a:lnTo>
                  <a:lnTo>
                    <a:pt x="33" y="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42076" name="Freeform 92">
              <a:extLst>
                <a:ext uri="{FF2B5EF4-FFF2-40B4-BE49-F238E27FC236}">
                  <a16:creationId xmlns:a16="http://schemas.microsoft.com/office/drawing/2014/main" id="{ECB9C3D3-4352-AFA7-9072-5304B7953BA3}"/>
                </a:ext>
              </a:extLst>
            </p:cNvPr>
            <p:cNvSpPr>
              <a:spLocks/>
            </p:cNvSpPr>
            <p:nvPr/>
          </p:nvSpPr>
          <p:spPr bwMode="auto">
            <a:xfrm>
              <a:off x="1814" y="2763"/>
              <a:ext cx="398" cy="365"/>
            </a:xfrm>
            <a:custGeom>
              <a:avLst/>
              <a:gdLst>
                <a:gd name="T0" fmla="*/ 398 w 398"/>
                <a:gd name="T1" fmla="*/ 33 h 365"/>
                <a:gd name="T2" fmla="*/ 382 w 398"/>
                <a:gd name="T3" fmla="*/ 0 h 365"/>
                <a:gd name="T4" fmla="*/ 0 w 398"/>
                <a:gd name="T5" fmla="*/ 332 h 365"/>
                <a:gd name="T6" fmla="*/ 16 w 398"/>
                <a:gd name="T7" fmla="*/ 365 h 365"/>
                <a:gd name="T8" fmla="*/ 398 w 398"/>
                <a:gd name="T9" fmla="*/ 33 h 365"/>
                <a:gd name="T10" fmla="*/ 0 60000 65536"/>
                <a:gd name="T11" fmla="*/ 0 60000 65536"/>
                <a:gd name="T12" fmla="*/ 0 60000 65536"/>
                <a:gd name="T13" fmla="*/ 0 60000 65536"/>
                <a:gd name="T14" fmla="*/ 0 60000 65536"/>
                <a:gd name="T15" fmla="*/ 0 w 398"/>
                <a:gd name="T16" fmla="*/ 0 h 365"/>
                <a:gd name="T17" fmla="*/ 398 w 398"/>
                <a:gd name="T18" fmla="*/ 365 h 365"/>
              </a:gdLst>
              <a:ahLst/>
              <a:cxnLst>
                <a:cxn ang="T10">
                  <a:pos x="T0" y="T1"/>
                </a:cxn>
                <a:cxn ang="T11">
                  <a:pos x="T2" y="T3"/>
                </a:cxn>
                <a:cxn ang="T12">
                  <a:pos x="T4" y="T5"/>
                </a:cxn>
                <a:cxn ang="T13">
                  <a:pos x="T6" y="T7"/>
                </a:cxn>
                <a:cxn ang="T14">
                  <a:pos x="T8" y="T9"/>
                </a:cxn>
              </a:cxnLst>
              <a:rect l="T15" t="T16" r="T17" b="T18"/>
              <a:pathLst>
                <a:path w="398" h="365">
                  <a:moveTo>
                    <a:pt x="398" y="33"/>
                  </a:moveTo>
                  <a:lnTo>
                    <a:pt x="382" y="0"/>
                  </a:lnTo>
                  <a:lnTo>
                    <a:pt x="0" y="332"/>
                  </a:lnTo>
                  <a:lnTo>
                    <a:pt x="16" y="365"/>
                  </a:lnTo>
                  <a:lnTo>
                    <a:pt x="398" y="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42077" name="Rectangle 93">
              <a:extLst>
                <a:ext uri="{FF2B5EF4-FFF2-40B4-BE49-F238E27FC236}">
                  <a16:creationId xmlns:a16="http://schemas.microsoft.com/office/drawing/2014/main" id="{234691AB-84DF-305F-4957-DC7A6D1A531C}"/>
                </a:ext>
              </a:extLst>
            </p:cNvPr>
            <p:cNvSpPr>
              <a:spLocks noChangeArrowheads="1"/>
            </p:cNvSpPr>
            <p:nvPr/>
          </p:nvSpPr>
          <p:spPr bwMode="auto">
            <a:xfrm>
              <a:off x="1996" y="2663"/>
              <a:ext cx="34" cy="1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78" name="Rectangle 94">
              <a:extLst>
                <a:ext uri="{FF2B5EF4-FFF2-40B4-BE49-F238E27FC236}">
                  <a16:creationId xmlns:a16="http://schemas.microsoft.com/office/drawing/2014/main" id="{1982C132-2D3B-5FFC-CBAD-6BB63F79187E}"/>
                </a:ext>
              </a:extLst>
            </p:cNvPr>
            <p:cNvSpPr>
              <a:spLocks noChangeArrowheads="1"/>
            </p:cNvSpPr>
            <p:nvPr/>
          </p:nvSpPr>
          <p:spPr bwMode="auto">
            <a:xfrm>
              <a:off x="1996" y="3195"/>
              <a:ext cx="34" cy="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79" name="Rectangle 95">
              <a:extLst>
                <a:ext uri="{FF2B5EF4-FFF2-40B4-BE49-F238E27FC236}">
                  <a16:creationId xmlns:a16="http://schemas.microsoft.com/office/drawing/2014/main" id="{BE94191D-6EC0-D422-1BD1-8505FE1CA226}"/>
                </a:ext>
              </a:extLst>
            </p:cNvPr>
            <p:cNvSpPr>
              <a:spLocks noChangeArrowheads="1"/>
            </p:cNvSpPr>
            <p:nvPr/>
          </p:nvSpPr>
          <p:spPr bwMode="auto">
            <a:xfrm>
              <a:off x="1996" y="2680"/>
              <a:ext cx="34" cy="5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80" name="Rectangle 96">
              <a:extLst>
                <a:ext uri="{FF2B5EF4-FFF2-40B4-BE49-F238E27FC236}">
                  <a16:creationId xmlns:a16="http://schemas.microsoft.com/office/drawing/2014/main" id="{9CB48517-83B4-3AB1-39E2-6A7D93C29A80}"/>
                </a:ext>
              </a:extLst>
            </p:cNvPr>
            <p:cNvSpPr>
              <a:spLocks noChangeArrowheads="1"/>
            </p:cNvSpPr>
            <p:nvPr/>
          </p:nvSpPr>
          <p:spPr bwMode="auto">
            <a:xfrm>
              <a:off x="2262" y="2912"/>
              <a:ext cx="17" cy="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81" name="Rectangle 97">
              <a:extLst>
                <a:ext uri="{FF2B5EF4-FFF2-40B4-BE49-F238E27FC236}">
                  <a16:creationId xmlns:a16="http://schemas.microsoft.com/office/drawing/2014/main" id="{CAB69451-5FE4-DE04-A4FE-36F68A0983BA}"/>
                </a:ext>
              </a:extLst>
            </p:cNvPr>
            <p:cNvSpPr>
              <a:spLocks noChangeArrowheads="1"/>
            </p:cNvSpPr>
            <p:nvPr/>
          </p:nvSpPr>
          <p:spPr bwMode="auto">
            <a:xfrm>
              <a:off x="1747" y="2912"/>
              <a:ext cx="17" cy="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42082" name="Rectangle 98">
              <a:extLst>
                <a:ext uri="{FF2B5EF4-FFF2-40B4-BE49-F238E27FC236}">
                  <a16:creationId xmlns:a16="http://schemas.microsoft.com/office/drawing/2014/main" id="{14B7F945-910F-82A1-7F2D-8905269231A8}"/>
                </a:ext>
              </a:extLst>
            </p:cNvPr>
            <p:cNvSpPr>
              <a:spLocks noChangeArrowheads="1"/>
            </p:cNvSpPr>
            <p:nvPr/>
          </p:nvSpPr>
          <p:spPr bwMode="auto">
            <a:xfrm>
              <a:off x="1764" y="2912"/>
              <a:ext cx="498" cy="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grpSp>
    </p:spTree>
    <p:extLst>
      <p:ext uri="{BB962C8B-B14F-4D97-AF65-F5344CB8AC3E}">
        <p14:creationId xmlns:p14="http://schemas.microsoft.com/office/powerpoint/2010/main" val="373990719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A545A-7908-7BB5-26BD-7A49AD243348}"/>
              </a:ext>
            </a:extLst>
          </p:cNvPr>
          <p:cNvSpPr>
            <a:spLocks noGrp="1"/>
          </p:cNvSpPr>
          <p:nvPr>
            <p:ph type="title"/>
          </p:nvPr>
        </p:nvSpPr>
        <p:spPr>
          <a:xfrm>
            <a:off x="838200" y="365125"/>
            <a:ext cx="10515600" cy="706591"/>
          </a:xfrm>
        </p:spPr>
        <p:txBody>
          <a:bodyPr>
            <a:normAutofit/>
          </a:bodyPr>
          <a:lstStyle/>
          <a:p>
            <a:r>
              <a:rPr lang="en-US" sz="3600" b="1" i="0" u="none" strike="noStrike" dirty="0">
                <a:effectLst/>
                <a:latin typeface="Times New Roman" panose="02020603050405020304" pitchFamily="18" charset="0"/>
                <a:cs typeface="Times New Roman" panose="02020603050405020304" pitchFamily="18" charset="0"/>
              </a:rPr>
              <a:t>Web Challenges in Distributed System</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B507FDE-E44A-3F0B-9CF0-C7C322519991}"/>
              </a:ext>
            </a:extLst>
          </p:cNvPr>
          <p:cNvSpPr>
            <a:spLocks noGrp="1"/>
          </p:cNvSpPr>
          <p:nvPr>
            <p:ph idx="1"/>
          </p:nvPr>
        </p:nvSpPr>
        <p:spPr>
          <a:xfrm>
            <a:off x="1533832" y="1199535"/>
            <a:ext cx="9819968" cy="5293340"/>
          </a:xfrm>
        </p:spPr>
        <p:txBody>
          <a:bodyPr>
            <a:noAutofit/>
          </a:bodyPr>
          <a:lstStyle/>
          <a:p>
            <a:pPr algn="l" fontAlgn="base">
              <a:buFont typeface="+mj-lt"/>
              <a:buAutoNum type="arabicPeriod"/>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Scalability</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–The feature of distributed systems in which if the load of a system increases the performance of the system will not be degraded.</a:t>
            </a:r>
          </a:p>
          <a:p>
            <a:pPr algn="l" fontAlgn="base">
              <a:buFont typeface="+mj-lt"/>
              <a:buAutoNum type="arabicPeriod"/>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Heterogeneity</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 The ability to communication with different devices. For example, communication between computer to mobile or other peripheral devices.</a:t>
            </a:r>
          </a:p>
          <a:p>
            <a:pPr algn="l" fontAlgn="base">
              <a:buFont typeface="+mj-lt"/>
              <a:buAutoNum type="arabicPeriod"/>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Security Challenges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 There are three types of Security Challenges, i.e. Privacy, Authentication, Availability.</a:t>
            </a:r>
          </a:p>
          <a:p>
            <a:pPr marL="742950" lvl="1" indent="-285750" algn="l" fontAlgn="base">
              <a:buFont typeface="+mj-lt"/>
              <a:buAutoNum type="arabicPeriod"/>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Privacy: Data Shared should maintain confidentiality.</a:t>
            </a:r>
          </a:p>
          <a:p>
            <a:pPr marL="742950" lvl="1" indent="-285750" algn="l" fontAlgn="base">
              <a:buFont typeface="+mj-lt"/>
              <a:buAutoNum type="arabicPeriod"/>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Authentication: Whoever shares the message should have proper identity for that system. </a:t>
            </a: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Unauthorised</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users should not access the system.</a:t>
            </a:r>
          </a:p>
          <a:p>
            <a:pPr marL="742950" lvl="1" indent="-285750" algn="l" fontAlgn="base">
              <a:buFont typeface="+mj-lt"/>
              <a:buAutoNum type="arabicPeriod"/>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Availability: Data and Resources should be available.</a:t>
            </a:r>
          </a:p>
          <a:p>
            <a:pPr algn="l" fontAlgn="base">
              <a:buFont typeface="+mj-lt"/>
              <a:buAutoNum type="arabicPeriod"/>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Handling of Failure</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 There are three types of failures that can occur in a system which need to be fixed.</a:t>
            </a:r>
          </a:p>
          <a:p>
            <a:pPr marL="742950" lvl="1" indent="-285750" algn="l" fontAlgn="base">
              <a:buFont typeface="+mj-lt"/>
              <a:buAutoNum type="arabicPeriod"/>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Tolerance: If there is any error occurring while running the system then the system continues operating without any interruption.</a:t>
            </a:r>
          </a:p>
          <a:p>
            <a:pPr marL="742950" lvl="1" indent="-285750" algn="l" fontAlgn="base">
              <a:buFont typeface="+mj-lt"/>
              <a:buAutoNum type="arabicPeriod"/>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Redundancy: It means that any </a:t>
            </a: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duplicacy</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or inconsistency should not be found in our system.</a:t>
            </a:r>
          </a:p>
          <a:p>
            <a:pPr marL="742950" lvl="1" indent="-285750" algn="l" fontAlgn="base">
              <a:buFont typeface="+mj-lt"/>
              <a:buAutoNum type="arabicPeriod"/>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Exception Handling: It is all about handling the error which may be found while running the system.</a:t>
            </a:r>
          </a:p>
          <a:p>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3329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55977-54D0-124E-51F4-4BF623FEF3C4}"/>
              </a:ext>
            </a:extLst>
          </p:cNvPr>
          <p:cNvSpPr>
            <a:spLocks noGrp="1"/>
          </p:cNvSpPr>
          <p:nvPr>
            <p:ph type="title"/>
          </p:nvPr>
        </p:nvSpPr>
        <p:spPr>
          <a:xfrm>
            <a:off x="838200" y="365126"/>
            <a:ext cx="10515600" cy="819662"/>
          </a:xfrm>
        </p:spPr>
        <p:txBody>
          <a:bodyPr>
            <a:normAutofit/>
          </a:bodyPr>
          <a:lstStyle/>
          <a:p>
            <a:r>
              <a:rPr lang="en-US" sz="3600" b="1" i="0" u="none" strike="noStrike" dirty="0">
                <a:effectLst/>
                <a:latin typeface="Times New Roman" panose="02020603050405020304" pitchFamily="18" charset="0"/>
                <a:cs typeface="Times New Roman" panose="02020603050405020304" pitchFamily="18" charset="0"/>
              </a:rPr>
              <a:t>Resource Sharing in Distributed System</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9542BCF-31E2-4070-D7A8-1810293DE537}"/>
              </a:ext>
            </a:extLst>
          </p:cNvPr>
          <p:cNvSpPr>
            <a:spLocks noGrp="1"/>
          </p:cNvSpPr>
          <p:nvPr>
            <p:ph idx="1"/>
          </p:nvPr>
        </p:nvSpPr>
        <p:spPr>
          <a:xfrm>
            <a:off x="1671484" y="1617407"/>
            <a:ext cx="9967452" cy="3623186"/>
          </a:xfrm>
        </p:spPr>
        <p:txBody>
          <a:bodyPr>
            <a:normAutofit fontScale="92500"/>
          </a:bodyPr>
          <a:lstStyle/>
          <a:p>
            <a:pPr marL="0" indent="0" algn="just" fontAlgn="base">
              <a:lnSpc>
                <a:spcPct val="120000"/>
              </a:lnSpc>
              <a:buNone/>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Resource Sharing is basically how the existing resource in the distributed system can be shared and accessed across different computer system. The resource shared can be software, hardware or any data in the distributed system. The resource of distributed system are made available in following ways:</a:t>
            </a:r>
          </a:p>
          <a:p>
            <a:pPr algn="just" fontAlgn="base">
              <a:lnSpc>
                <a:spcPct val="120000"/>
              </a:lnSpc>
              <a:buFont typeface="+mj-lt"/>
              <a:buAutoNum type="arabicPeriod"/>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Data Migration</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 The process in which data is transferred from one location to another location in the system. Data is brought to the location of computation, that needs to be accessed by a distributed system. We can also say that the data is migrated from destination part to source, after requesting source to destination.</a:t>
            </a:r>
          </a:p>
          <a:p>
            <a:pPr algn="just" fontAlgn="base">
              <a:lnSpc>
                <a:spcPct val="120000"/>
              </a:lnSpc>
              <a:buFont typeface="+mj-lt"/>
              <a:buAutoNum type="arabicPeriod"/>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Computation Migration</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 The process in which computation is transferred rather than the data across the system. The files cannot be transferred to the computation point due to large file size or big data file. So, the computation data is transferred to the data file point and processes the computation and the result is transferred to the computation point.</a:t>
            </a:r>
          </a:p>
        </p:txBody>
      </p:sp>
    </p:spTree>
    <p:extLst>
      <p:ext uri="{BB962C8B-B14F-4D97-AF65-F5344CB8AC3E}">
        <p14:creationId xmlns:p14="http://schemas.microsoft.com/office/powerpoint/2010/main" val="3142620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478AFF24-CAB6-B051-8673-A39AC97A143C}"/>
              </a:ext>
            </a:extLst>
          </p:cNvPr>
          <p:cNvSpPr>
            <a:spLocks noGrp="1" noChangeArrowheads="1"/>
          </p:cNvSpPr>
          <p:nvPr>
            <p:ph type="title"/>
          </p:nvPr>
        </p:nvSpPr>
        <p:spPr/>
        <p:txBody>
          <a:bodyPr/>
          <a:lstStyle/>
          <a:p>
            <a:pPr eaLnBrk="1" fontAlgn="auto" hangingPunct="1">
              <a:spcAft>
                <a:spcPts val="0"/>
              </a:spcAft>
              <a:defRPr/>
            </a:pPr>
            <a:r>
              <a:rPr lang="en-US" altLang="zh-TW">
                <a:ea typeface="+mj-ea"/>
                <a:cs typeface="+mj-cs"/>
              </a:rPr>
              <a:t>4.3 Software Structure</a:t>
            </a:r>
          </a:p>
        </p:txBody>
      </p:sp>
      <p:sp>
        <p:nvSpPr>
          <p:cNvPr id="65539" name="Rectangle 3">
            <a:extLst>
              <a:ext uri="{FF2B5EF4-FFF2-40B4-BE49-F238E27FC236}">
                <a16:creationId xmlns:a16="http://schemas.microsoft.com/office/drawing/2014/main" id="{A882CE4D-200E-528C-FF6F-ADBE005ABDE4}"/>
              </a:ext>
            </a:extLst>
          </p:cNvPr>
          <p:cNvSpPr>
            <a:spLocks noGrp="1" noChangeArrowheads="1"/>
          </p:cNvSpPr>
          <p:nvPr>
            <p:ph idx="1"/>
          </p:nvPr>
        </p:nvSpPr>
        <p:spPr>
          <a:xfrm>
            <a:off x="1638300" y="1600201"/>
            <a:ext cx="8089900" cy="4873625"/>
          </a:xfrm>
        </p:spPr>
        <p:txBody>
          <a:bodyPr/>
          <a:lstStyle/>
          <a:p>
            <a:pPr eaLnBrk="1" hangingPunct="1"/>
            <a:r>
              <a:rPr lang="en-US" altLang="zh-TW">
                <a:ea typeface="新細明體" panose="02020500000000000000" pitchFamily="18" charset="-120"/>
              </a:rPr>
              <a:t>Layers in centralized computer systems:</a:t>
            </a:r>
          </a:p>
        </p:txBody>
      </p:sp>
      <p:sp>
        <p:nvSpPr>
          <p:cNvPr id="82948" name="Slide Number Placeholder 8">
            <a:extLst>
              <a:ext uri="{FF2B5EF4-FFF2-40B4-BE49-F238E27FC236}">
                <a16:creationId xmlns:a16="http://schemas.microsoft.com/office/drawing/2014/main" id="{5EF49389-BB26-C5BC-8A9E-8B6982BA285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048D1091-F1FB-4BB5-B65A-6DBF7DAEC8AA}" type="slidenum">
              <a:rPr lang="en-US" altLang="en-US" sz="1400">
                <a:solidFill>
                  <a:srgbClr val="FFFFFF"/>
                </a:solidFill>
              </a:rPr>
              <a:pPr/>
              <a:t>19</a:t>
            </a:fld>
            <a:endParaRPr lang="en-US" altLang="en-US" sz="1400">
              <a:solidFill>
                <a:srgbClr val="FFFFFF"/>
              </a:solidFill>
            </a:endParaRPr>
          </a:p>
        </p:txBody>
      </p:sp>
      <p:grpSp>
        <p:nvGrpSpPr>
          <p:cNvPr id="2" name="Group 9">
            <a:extLst>
              <a:ext uri="{FF2B5EF4-FFF2-40B4-BE49-F238E27FC236}">
                <a16:creationId xmlns:a16="http://schemas.microsoft.com/office/drawing/2014/main" id="{323C84B4-9513-83FE-4585-D88DE9300D2B}"/>
              </a:ext>
            </a:extLst>
          </p:cNvPr>
          <p:cNvGrpSpPr>
            <a:grpSpLocks/>
          </p:cNvGrpSpPr>
          <p:nvPr/>
        </p:nvGrpSpPr>
        <p:grpSpPr bwMode="auto">
          <a:xfrm>
            <a:off x="2971800" y="2819400"/>
            <a:ext cx="5791200" cy="2438400"/>
            <a:chOff x="1152" y="1776"/>
            <a:chExt cx="3648" cy="1536"/>
          </a:xfrm>
        </p:grpSpPr>
        <p:sp>
          <p:nvSpPr>
            <p:cNvPr id="82949" name="Rectangle 4">
              <a:extLst>
                <a:ext uri="{FF2B5EF4-FFF2-40B4-BE49-F238E27FC236}">
                  <a16:creationId xmlns:a16="http://schemas.microsoft.com/office/drawing/2014/main" id="{A2DF9416-6D84-7D78-564D-45676F23F2D5}"/>
                </a:ext>
              </a:extLst>
            </p:cNvPr>
            <p:cNvSpPr>
              <a:spLocks noChangeArrowheads="1"/>
            </p:cNvSpPr>
            <p:nvPr/>
          </p:nvSpPr>
          <p:spPr bwMode="auto">
            <a:xfrm>
              <a:off x="1152" y="1776"/>
              <a:ext cx="3648" cy="384"/>
            </a:xfrm>
            <a:prstGeom prst="rect">
              <a:avLst/>
            </a:prstGeom>
            <a:solidFill>
              <a:schemeClr val="accent1"/>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zh-TW" sz="2400">
                  <a:ea typeface="新細明體" panose="02020500000000000000" pitchFamily="18" charset="-120"/>
                </a:rPr>
                <a:t>Applications</a:t>
              </a:r>
            </a:p>
          </p:txBody>
        </p:sp>
        <p:sp>
          <p:nvSpPr>
            <p:cNvPr id="82950" name="Rectangle 6">
              <a:extLst>
                <a:ext uri="{FF2B5EF4-FFF2-40B4-BE49-F238E27FC236}">
                  <a16:creationId xmlns:a16="http://schemas.microsoft.com/office/drawing/2014/main" id="{F978651E-4B73-AA18-EA01-2FB45E119C28}"/>
                </a:ext>
              </a:extLst>
            </p:cNvPr>
            <p:cNvSpPr>
              <a:spLocks noChangeArrowheads="1"/>
            </p:cNvSpPr>
            <p:nvPr/>
          </p:nvSpPr>
          <p:spPr bwMode="auto">
            <a:xfrm>
              <a:off x="1152" y="2160"/>
              <a:ext cx="3648" cy="384"/>
            </a:xfrm>
            <a:prstGeom prst="rect">
              <a:avLst/>
            </a:prstGeom>
            <a:solidFill>
              <a:schemeClr val="accent1"/>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zh-TW" sz="2400">
                  <a:ea typeface="新細明體" panose="02020500000000000000" pitchFamily="18" charset="-120"/>
                </a:rPr>
                <a:t>Middleware</a:t>
              </a:r>
            </a:p>
          </p:txBody>
        </p:sp>
        <p:sp>
          <p:nvSpPr>
            <p:cNvPr id="82951" name="Rectangle 7">
              <a:extLst>
                <a:ext uri="{FF2B5EF4-FFF2-40B4-BE49-F238E27FC236}">
                  <a16:creationId xmlns:a16="http://schemas.microsoft.com/office/drawing/2014/main" id="{7393F1ED-1FA8-9795-2EEC-7CBEF3FA9680}"/>
                </a:ext>
              </a:extLst>
            </p:cNvPr>
            <p:cNvSpPr>
              <a:spLocks noChangeArrowheads="1"/>
            </p:cNvSpPr>
            <p:nvPr/>
          </p:nvSpPr>
          <p:spPr bwMode="auto">
            <a:xfrm>
              <a:off x="1152" y="2544"/>
              <a:ext cx="3648" cy="384"/>
            </a:xfrm>
            <a:prstGeom prst="rect">
              <a:avLst/>
            </a:prstGeom>
            <a:solidFill>
              <a:schemeClr val="accent1"/>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zh-TW" sz="2400">
                  <a:ea typeface="新細明體" panose="02020500000000000000" pitchFamily="18" charset="-120"/>
                </a:rPr>
                <a:t>Operating system</a:t>
              </a:r>
            </a:p>
          </p:txBody>
        </p:sp>
        <p:sp>
          <p:nvSpPr>
            <p:cNvPr id="82952" name="Rectangle 8">
              <a:extLst>
                <a:ext uri="{FF2B5EF4-FFF2-40B4-BE49-F238E27FC236}">
                  <a16:creationId xmlns:a16="http://schemas.microsoft.com/office/drawing/2014/main" id="{75D53969-5261-057E-0F2D-4BC2C2E9300E}"/>
                </a:ext>
              </a:extLst>
            </p:cNvPr>
            <p:cNvSpPr>
              <a:spLocks noChangeArrowheads="1"/>
            </p:cNvSpPr>
            <p:nvPr/>
          </p:nvSpPr>
          <p:spPr bwMode="auto">
            <a:xfrm>
              <a:off x="1152" y="2928"/>
              <a:ext cx="3648" cy="384"/>
            </a:xfrm>
            <a:prstGeom prst="rect">
              <a:avLst/>
            </a:prstGeom>
            <a:solidFill>
              <a:schemeClr val="accent1"/>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zh-TW" sz="2400">
                  <a:ea typeface="新細明體" panose="02020500000000000000" pitchFamily="18" charset="-120"/>
                </a:rPr>
                <a:t>Computer and Network Hardware</a:t>
              </a:r>
            </a:p>
          </p:txBody>
        </p:sp>
      </p:grpSp>
    </p:spTree>
    <p:extLst>
      <p:ext uri="{BB962C8B-B14F-4D97-AF65-F5344CB8AC3E}">
        <p14:creationId xmlns:p14="http://schemas.microsoft.com/office/powerpoint/2010/main" val="38956834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Effect transition="in" filter="wipe(up)">
                                      <p:cBhvr>
                                        <p:cTn id="7" dur="500"/>
                                        <p:tgtEl>
                                          <p:spTgt spid="655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B0C59B37-2FD0-A294-A2BB-496604308FEB}"/>
              </a:ext>
            </a:extLst>
          </p:cNvPr>
          <p:cNvSpPr>
            <a:spLocks noGrp="1" noChangeArrowheads="1"/>
          </p:cNvSpPr>
          <p:nvPr>
            <p:ph type="title"/>
          </p:nvPr>
        </p:nvSpPr>
        <p:spPr/>
        <p:txBody>
          <a:bodyPr/>
          <a:lstStyle/>
          <a:p>
            <a:pPr eaLnBrk="1" fontAlgn="auto" hangingPunct="1">
              <a:spcAft>
                <a:spcPts val="0"/>
              </a:spcAft>
              <a:defRPr/>
            </a:pPr>
            <a:r>
              <a:rPr lang="en-US" altLang="zh-TW">
                <a:ea typeface="+mj-ea"/>
                <a:cs typeface="+mj-cs"/>
              </a:rPr>
              <a:t>4.3 Software Structure</a:t>
            </a:r>
          </a:p>
        </p:txBody>
      </p:sp>
      <p:sp>
        <p:nvSpPr>
          <p:cNvPr id="67587" name="Rectangle 3">
            <a:extLst>
              <a:ext uri="{FF2B5EF4-FFF2-40B4-BE49-F238E27FC236}">
                <a16:creationId xmlns:a16="http://schemas.microsoft.com/office/drawing/2014/main" id="{A8E9E31D-A31D-CD03-1605-C3F87FEF104A}"/>
              </a:ext>
            </a:extLst>
          </p:cNvPr>
          <p:cNvSpPr>
            <a:spLocks noGrp="1" noChangeArrowheads="1"/>
          </p:cNvSpPr>
          <p:nvPr>
            <p:ph idx="1"/>
          </p:nvPr>
        </p:nvSpPr>
        <p:spPr>
          <a:xfrm>
            <a:off x="1524000" y="1524000"/>
            <a:ext cx="9296400" cy="4800600"/>
          </a:xfrm>
        </p:spPr>
        <p:txBody>
          <a:bodyPr/>
          <a:lstStyle/>
          <a:p>
            <a:pPr eaLnBrk="1" hangingPunct="1"/>
            <a:r>
              <a:rPr lang="en-US" altLang="zh-TW">
                <a:ea typeface="新細明體" panose="02020500000000000000" pitchFamily="18" charset="-120"/>
              </a:rPr>
              <a:t>Layers and dependencies in distributed systems:</a:t>
            </a:r>
          </a:p>
        </p:txBody>
      </p:sp>
      <p:sp>
        <p:nvSpPr>
          <p:cNvPr id="84996" name="Slide Number Placeholder 20">
            <a:extLst>
              <a:ext uri="{FF2B5EF4-FFF2-40B4-BE49-F238E27FC236}">
                <a16:creationId xmlns:a16="http://schemas.microsoft.com/office/drawing/2014/main" id="{FC8247C9-E612-BCCF-BF25-F7EEB1A6092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4B46E339-547D-4AD4-8D02-F70B5A9477C3}" type="slidenum">
              <a:rPr lang="en-US" altLang="en-US" sz="1400">
                <a:solidFill>
                  <a:srgbClr val="FFFFFF"/>
                </a:solidFill>
              </a:rPr>
              <a:pPr/>
              <a:t>20</a:t>
            </a:fld>
            <a:endParaRPr lang="en-US" altLang="en-US" sz="1400">
              <a:solidFill>
                <a:srgbClr val="FFFFFF"/>
              </a:solidFill>
            </a:endParaRPr>
          </a:p>
        </p:txBody>
      </p:sp>
      <p:grpSp>
        <p:nvGrpSpPr>
          <p:cNvPr id="2" name="Group 26">
            <a:extLst>
              <a:ext uri="{FF2B5EF4-FFF2-40B4-BE49-F238E27FC236}">
                <a16:creationId xmlns:a16="http://schemas.microsoft.com/office/drawing/2014/main" id="{2FBD5451-0501-504F-5C2D-F1265362B7C3}"/>
              </a:ext>
            </a:extLst>
          </p:cNvPr>
          <p:cNvGrpSpPr>
            <a:grpSpLocks/>
          </p:cNvGrpSpPr>
          <p:nvPr/>
        </p:nvGrpSpPr>
        <p:grpSpPr bwMode="auto">
          <a:xfrm>
            <a:off x="2590800" y="2403476"/>
            <a:ext cx="7010400" cy="3311525"/>
            <a:chOff x="912" y="1514"/>
            <a:chExt cx="4416" cy="2086"/>
          </a:xfrm>
        </p:grpSpPr>
        <p:sp>
          <p:nvSpPr>
            <p:cNvPr id="84997" name="Rectangle 6">
              <a:extLst>
                <a:ext uri="{FF2B5EF4-FFF2-40B4-BE49-F238E27FC236}">
                  <a16:creationId xmlns:a16="http://schemas.microsoft.com/office/drawing/2014/main" id="{9E8072A1-B068-0D41-93C4-97A68649C0B2}"/>
                </a:ext>
              </a:extLst>
            </p:cNvPr>
            <p:cNvSpPr>
              <a:spLocks noChangeArrowheads="1"/>
            </p:cNvSpPr>
            <p:nvPr/>
          </p:nvSpPr>
          <p:spPr bwMode="auto">
            <a:xfrm>
              <a:off x="912" y="1536"/>
              <a:ext cx="4416" cy="2064"/>
            </a:xfrm>
            <a:prstGeom prst="rect">
              <a:avLst/>
            </a:prstGeom>
            <a:solidFill>
              <a:schemeClr val="accent1"/>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endParaRPr lang="zh-TW" altLang="en-US" sz="2400">
                <a:ea typeface="新細明體" panose="02020500000000000000" pitchFamily="18" charset="-120"/>
              </a:endParaRPr>
            </a:p>
          </p:txBody>
        </p:sp>
        <p:sp>
          <p:nvSpPr>
            <p:cNvPr id="84998" name="Line 8">
              <a:extLst>
                <a:ext uri="{FF2B5EF4-FFF2-40B4-BE49-F238E27FC236}">
                  <a16:creationId xmlns:a16="http://schemas.microsoft.com/office/drawing/2014/main" id="{D9BA374D-8DF3-F9F8-ACAC-63FB8E4625BA}"/>
                </a:ext>
              </a:extLst>
            </p:cNvPr>
            <p:cNvSpPr>
              <a:spLocks noChangeShapeType="1"/>
            </p:cNvSpPr>
            <p:nvPr/>
          </p:nvSpPr>
          <p:spPr bwMode="auto">
            <a:xfrm>
              <a:off x="912" y="3264"/>
              <a:ext cx="441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2400"/>
            </a:p>
          </p:txBody>
        </p:sp>
        <p:sp>
          <p:nvSpPr>
            <p:cNvPr id="84999" name="Line 11">
              <a:extLst>
                <a:ext uri="{FF2B5EF4-FFF2-40B4-BE49-F238E27FC236}">
                  <a16:creationId xmlns:a16="http://schemas.microsoft.com/office/drawing/2014/main" id="{3A48760E-142F-584A-B5CD-4F6F7E4A6E1C}"/>
                </a:ext>
              </a:extLst>
            </p:cNvPr>
            <p:cNvSpPr>
              <a:spLocks noChangeShapeType="1"/>
            </p:cNvSpPr>
            <p:nvPr/>
          </p:nvSpPr>
          <p:spPr bwMode="auto">
            <a:xfrm>
              <a:off x="912" y="2976"/>
              <a:ext cx="350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2400"/>
            </a:p>
          </p:txBody>
        </p:sp>
        <p:sp>
          <p:nvSpPr>
            <p:cNvPr id="85000" name="Line 12">
              <a:extLst>
                <a:ext uri="{FF2B5EF4-FFF2-40B4-BE49-F238E27FC236}">
                  <a16:creationId xmlns:a16="http://schemas.microsoft.com/office/drawing/2014/main" id="{500C9FE2-E471-15B7-80CE-0FC6E6734AA8}"/>
                </a:ext>
              </a:extLst>
            </p:cNvPr>
            <p:cNvSpPr>
              <a:spLocks noChangeShapeType="1"/>
            </p:cNvSpPr>
            <p:nvPr/>
          </p:nvSpPr>
          <p:spPr bwMode="auto">
            <a:xfrm>
              <a:off x="4416" y="2976"/>
              <a:ext cx="0" cy="2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2400"/>
            </a:p>
          </p:txBody>
        </p:sp>
        <p:sp>
          <p:nvSpPr>
            <p:cNvPr id="85001" name="Line 13">
              <a:extLst>
                <a:ext uri="{FF2B5EF4-FFF2-40B4-BE49-F238E27FC236}">
                  <a16:creationId xmlns:a16="http://schemas.microsoft.com/office/drawing/2014/main" id="{7EA61248-2EC1-EA18-844F-22EBD746D511}"/>
                </a:ext>
              </a:extLst>
            </p:cNvPr>
            <p:cNvSpPr>
              <a:spLocks noChangeShapeType="1"/>
            </p:cNvSpPr>
            <p:nvPr/>
          </p:nvSpPr>
          <p:spPr bwMode="auto">
            <a:xfrm flipV="1">
              <a:off x="1440" y="2256"/>
              <a:ext cx="0" cy="72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2400"/>
            </a:p>
          </p:txBody>
        </p:sp>
        <p:sp>
          <p:nvSpPr>
            <p:cNvPr id="85002" name="Line 14">
              <a:extLst>
                <a:ext uri="{FF2B5EF4-FFF2-40B4-BE49-F238E27FC236}">
                  <a16:creationId xmlns:a16="http://schemas.microsoft.com/office/drawing/2014/main" id="{A82085E2-608A-C46A-55F0-EA97B002BED4}"/>
                </a:ext>
              </a:extLst>
            </p:cNvPr>
            <p:cNvSpPr>
              <a:spLocks noChangeShapeType="1"/>
            </p:cNvSpPr>
            <p:nvPr/>
          </p:nvSpPr>
          <p:spPr bwMode="auto">
            <a:xfrm>
              <a:off x="1440" y="2256"/>
              <a:ext cx="211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2400"/>
            </a:p>
          </p:txBody>
        </p:sp>
        <p:sp>
          <p:nvSpPr>
            <p:cNvPr id="85003" name="Line 15">
              <a:extLst>
                <a:ext uri="{FF2B5EF4-FFF2-40B4-BE49-F238E27FC236}">
                  <a16:creationId xmlns:a16="http://schemas.microsoft.com/office/drawing/2014/main" id="{3C4BDFD7-FD2C-3876-2317-C94F89B99B6A}"/>
                </a:ext>
              </a:extLst>
            </p:cNvPr>
            <p:cNvSpPr>
              <a:spLocks noChangeShapeType="1"/>
            </p:cNvSpPr>
            <p:nvPr/>
          </p:nvSpPr>
          <p:spPr bwMode="auto">
            <a:xfrm>
              <a:off x="3552" y="2256"/>
              <a:ext cx="0" cy="43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2400"/>
            </a:p>
          </p:txBody>
        </p:sp>
        <p:sp>
          <p:nvSpPr>
            <p:cNvPr id="85004" name="Line 16">
              <a:extLst>
                <a:ext uri="{FF2B5EF4-FFF2-40B4-BE49-F238E27FC236}">
                  <a16:creationId xmlns:a16="http://schemas.microsoft.com/office/drawing/2014/main" id="{7971278A-BC8A-C2B1-2A7B-2A7CA55A55C5}"/>
                </a:ext>
              </a:extLst>
            </p:cNvPr>
            <p:cNvSpPr>
              <a:spLocks noChangeShapeType="1"/>
            </p:cNvSpPr>
            <p:nvPr/>
          </p:nvSpPr>
          <p:spPr bwMode="auto">
            <a:xfrm flipH="1">
              <a:off x="2400" y="2688"/>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2400"/>
            </a:p>
          </p:txBody>
        </p:sp>
        <p:sp>
          <p:nvSpPr>
            <p:cNvPr id="85005" name="Line 17">
              <a:extLst>
                <a:ext uri="{FF2B5EF4-FFF2-40B4-BE49-F238E27FC236}">
                  <a16:creationId xmlns:a16="http://schemas.microsoft.com/office/drawing/2014/main" id="{44F23DE4-FA19-90FC-DD24-0BFFB3A10EA5}"/>
                </a:ext>
              </a:extLst>
            </p:cNvPr>
            <p:cNvSpPr>
              <a:spLocks noChangeShapeType="1"/>
            </p:cNvSpPr>
            <p:nvPr/>
          </p:nvSpPr>
          <p:spPr bwMode="auto">
            <a:xfrm>
              <a:off x="2400" y="2688"/>
              <a:ext cx="0" cy="2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2400"/>
            </a:p>
          </p:txBody>
        </p:sp>
        <p:sp>
          <p:nvSpPr>
            <p:cNvPr id="85006" name="Line 18">
              <a:extLst>
                <a:ext uri="{FF2B5EF4-FFF2-40B4-BE49-F238E27FC236}">
                  <a16:creationId xmlns:a16="http://schemas.microsoft.com/office/drawing/2014/main" id="{39843A7E-96A1-9BA2-2390-F3A20BB541B7}"/>
                </a:ext>
              </a:extLst>
            </p:cNvPr>
            <p:cNvSpPr>
              <a:spLocks noChangeShapeType="1"/>
            </p:cNvSpPr>
            <p:nvPr/>
          </p:nvSpPr>
          <p:spPr bwMode="auto">
            <a:xfrm flipV="1">
              <a:off x="2400" y="1872"/>
              <a:ext cx="0" cy="38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2400"/>
            </a:p>
          </p:txBody>
        </p:sp>
        <p:sp>
          <p:nvSpPr>
            <p:cNvPr id="85007" name="Line 19">
              <a:extLst>
                <a:ext uri="{FF2B5EF4-FFF2-40B4-BE49-F238E27FC236}">
                  <a16:creationId xmlns:a16="http://schemas.microsoft.com/office/drawing/2014/main" id="{DEFBF141-B220-A82D-C17E-9D6902890E92}"/>
                </a:ext>
              </a:extLst>
            </p:cNvPr>
            <p:cNvSpPr>
              <a:spLocks noChangeShapeType="1"/>
            </p:cNvSpPr>
            <p:nvPr/>
          </p:nvSpPr>
          <p:spPr bwMode="auto">
            <a:xfrm>
              <a:off x="2400" y="1872"/>
              <a:ext cx="292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2400"/>
            </a:p>
          </p:txBody>
        </p:sp>
        <p:sp>
          <p:nvSpPr>
            <p:cNvPr id="85008" name="Text Box 21">
              <a:extLst>
                <a:ext uri="{FF2B5EF4-FFF2-40B4-BE49-F238E27FC236}">
                  <a16:creationId xmlns:a16="http://schemas.microsoft.com/office/drawing/2014/main" id="{302FE9FE-2B66-8DFB-CDF6-C127658EEDA4}"/>
                </a:ext>
              </a:extLst>
            </p:cNvPr>
            <p:cNvSpPr txBox="1">
              <a:spLocks noChangeArrowheads="1"/>
            </p:cNvSpPr>
            <p:nvPr/>
          </p:nvSpPr>
          <p:spPr bwMode="auto">
            <a:xfrm>
              <a:off x="2918" y="1514"/>
              <a:ext cx="10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2400">
                  <a:ea typeface="新細明體" panose="02020500000000000000" pitchFamily="18" charset="-120"/>
                </a:rPr>
                <a:t>Applications</a:t>
              </a:r>
            </a:p>
          </p:txBody>
        </p:sp>
        <p:sp>
          <p:nvSpPr>
            <p:cNvPr id="85009" name="Text Box 22">
              <a:extLst>
                <a:ext uri="{FF2B5EF4-FFF2-40B4-BE49-F238E27FC236}">
                  <a16:creationId xmlns:a16="http://schemas.microsoft.com/office/drawing/2014/main" id="{2C44C995-552F-8656-61FF-270C50E9493C}"/>
                </a:ext>
              </a:extLst>
            </p:cNvPr>
            <p:cNvSpPr txBox="1">
              <a:spLocks noChangeArrowheads="1"/>
            </p:cNvSpPr>
            <p:nvPr/>
          </p:nvSpPr>
          <p:spPr bwMode="auto">
            <a:xfrm>
              <a:off x="1478" y="2234"/>
              <a:ext cx="2071"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2400">
                  <a:ea typeface="新細明體" panose="02020500000000000000" pitchFamily="18" charset="-120"/>
                </a:rPr>
                <a:t>Distributed programming</a:t>
              </a:r>
            </a:p>
            <a:p>
              <a:r>
                <a:rPr lang="en-US" altLang="zh-TW" sz="2400">
                  <a:ea typeface="新細明體" panose="02020500000000000000" pitchFamily="18" charset="-120"/>
                </a:rPr>
                <a:t>support</a:t>
              </a:r>
            </a:p>
          </p:txBody>
        </p:sp>
        <p:sp>
          <p:nvSpPr>
            <p:cNvPr id="85010" name="Text Box 23">
              <a:extLst>
                <a:ext uri="{FF2B5EF4-FFF2-40B4-BE49-F238E27FC236}">
                  <a16:creationId xmlns:a16="http://schemas.microsoft.com/office/drawing/2014/main" id="{8DDAA78F-71E8-4FE6-59AD-7BA9BB170B09}"/>
                </a:ext>
              </a:extLst>
            </p:cNvPr>
            <p:cNvSpPr txBox="1">
              <a:spLocks noChangeArrowheads="1"/>
            </p:cNvSpPr>
            <p:nvPr/>
          </p:nvSpPr>
          <p:spPr bwMode="auto">
            <a:xfrm>
              <a:off x="4118" y="2090"/>
              <a:ext cx="734"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2400">
                  <a:ea typeface="新細明體" panose="02020500000000000000" pitchFamily="18" charset="-120"/>
                </a:rPr>
                <a:t>Open</a:t>
              </a:r>
            </a:p>
            <a:p>
              <a:r>
                <a:rPr lang="en-US" altLang="zh-TW" sz="2400">
                  <a:ea typeface="新細明體" panose="02020500000000000000" pitchFamily="18" charset="-120"/>
                </a:rPr>
                <a:t>services</a:t>
              </a:r>
            </a:p>
          </p:txBody>
        </p:sp>
        <p:sp>
          <p:nvSpPr>
            <p:cNvPr id="85011" name="Text Box 24">
              <a:extLst>
                <a:ext uri="{FF2B5EF4-FFF2-40B4-BE49-F238E27FC236}">
                  <a16:creationId xmlns:a16="http://schemas.microsoft.com/office/drawing/2014/main" id="{E9724360-A76D-21D0-BCEA-209B1B4BA3F9}"/>
                </a:ext>
              </a:extLst>
            </p:cNvPr>
            <p:cNvSpPr txBox="1">
              <a:spLocks noChangeArrowheads="1"/>
            </p:cNvSpPr>
            <p:nvPr/>
          </p:nvSpPr>
          <p:spPr bwMode="auto">
            <a:xfrm>
              <a:off x="1286" y="2954"/>
              <a:ext cx="230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2400">
                  <a:ea typeface="新細明體" panose="02020500000000000000" pitchFamily="18" charset="-120"/>
                </a:rPr>
                <a:t>Open system kernel services</a:t>
              </a:r>
            </a:p>
          </p:txBody>
        </p:sp>
        <p:sp>
          <p:nvSpPr>
            <p:cNvPr id="85012" name="Text Box 25">
              <a:extLst>
                <a:ext uri="{FF2B5EF4-FFF2-40B4-BE49-F238E27FC236}">
                  <a16:creationId xmlns:a16="http://schemas.microsoft.com/office/drawing/2014/main" id="{B7F32599-1932-BD1B-BF3E-86FB930DC2AF}"/>
                </a:ext>
              </a:extLst>
            </p:cNvPr>
            <p:cNvSpPr txBox="1">
              <a:spLocks noChangeArrowheads="1"/>
            </p:cNvSpPr>
            <p:nvPr/>
          </p:nvSpPr>
          <p:spPr bwMode="auto">
            <a:xfrm>
              <a:off x="1670" y="3290"/>
              <a:ext cx="264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zh-TW" sz="2400">
                  <a:ea typeface="新細明體" panose="02020500000000000000" pitchFamily="18" charset="-120"/>
                </a:rPr>
                <a:t>Computer and network hardware</a:t>
              </a:r>
            </a:p>
          </p:txBody>
        </p:sp>
      </p:grpSp>
    </p:spTree>
    <p:extLst>
      <p:ext uri="{BB962C8B-B14F-4D97-AF65-F5344CB8AC3E}">
        <p14:creationId xmlns:p14="http://schemas.microsoft.com/office/powerpoint/2010/main" val="3046500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wipe(up)">
                                      <p:cBhvr>
                                        <p:cTn id="7" dur="500"/>
                                        <p:tgtEl>
                                          <p:spTgt spid="675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98391-AB61-8740-F6BB-7860A4F75168}"/>
              </a:ext>
            </a:extLst>
          </p:cNvPr>
          <p:cNvSpPr>
            <a:spLocks noGrp="1"/>
          </p:cNvSpPr>
          <p:nvPr>
            <p:ph type="title"/>
          </p:nvPr>
        </p:nvSpPr>
        <p:spPr>
          <a:xfrm>
            <a:off x="609600" y="274638"/>
            <a:ext cx="9956800" cy="492278"/>
          </a:xfrm>
        </p:spPr>
        <p:txBody>
          <a:bodyPr>
            <a:normAutofit fontScale="90000"/>
          </a:bodyPr>
          <a:lstStyle/>
          <a:p>
            <a:r>
              <a:rPr lang="en-US" b="1" i="0" dirty="0">
                <a:solidFill>
                  <a:srgbClr val="273239"/>
                </a:solidFill>
                <a:effectLst/>
                <a:latin typeface="Times New Roman" panose="02020603050405020304" pitchFamily="18" charset="0"/>
                <a:cs typeface="Times New Roman" panose="02020603050405020304" pitchFamily="18" charset="0"/>
              </a:rPr>
              <a:t>Distributed Computing System Models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AD75C40-0349-F3F5-BBAF-070145AE0762}"/>
              </a:ext>
            </a:extLst>
          </p:cNvPr>
          <p:cNvSpPr>
            <a:spLocks noGrp="1"/>
          </p:cNvSpPr>
          <p:nvPr>
            <p:ph idx="1"/>
          </p:nvPr>
        </p:nvSpPr>
        <p:spPr>
          <a:xfrm>
            <a:off x="609599" y="992124"/>
            <a:ext cx="10744201" cy="5364226"/>
          </a:xfrm>
        </p:spPr>
        <p:txBody>
          <a:bodyPr>
            <a:normAutofit/>
          </a:bodyPr>
          <a:lstStyle/>
          <a:p>
            <a:pPr marL="0" indent="0" algn="just">
              <a:buNone/>
            </a:pPr>
            <a:r>
              <a:rPr lang="en-US" b="0" i="0" dirty="0">
                <a:solidFill>
                  <a:srgbClr val="273239"/>
                </a:solidFill>
                <a:effectLst/>
                <a:latin typeface="Times New Roman" panose="02020603050405020304" pitchFamily="18" charset="0"/>
                <a:cs typeface="Times New Roman" panose="02020603050405020304" pitchFamily="18" charset="0"/>
              </a:rPr>
              <a:t>Distributed computing refers to a system where processing and data storage is distributed across multiple devices or systems, rather than being handled by a single central device.</a:t>
            </a:r>
            <a:endParaRPr lang="en-US"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54EF373-4097-D48C-9D87-65DA205CA04F}"/>
              </a:ext>
            </a:extLst>
          </p:cNvPr>
          <p:cNvSpPr>
            <a:spLocks noGrp="1"/>
          </p:cNvSpPr>
          <p:nvPr>
            <p:ph type="sldNum" sz="quarter" idx="12"/>
          </p:nvPr>
        </p:nvSpPr>
        <p:spPr/>
        <p:txBody>
          <a:bodyPr/>
          <a:lstStyle/>
          <a:p>
            <a:fld id="{8C298D8C-2F3F-47BA-BC26-15A672C77047}" type="slidenum">
              <a:rPr lang="en-US" altLang="en-US" smtClean="0">
                <a:latin typeface="Times New Roman" panose="02020603050405020304" pitchFamily="18" charset="0"/>
                <a:cs typeface="Times New Roman" panose="02020603050405020304" pitchFamily="18" charset="0"/>
              </a:rPr>
              <a:pPr/>
              <a:t>21</a:t>
            </a:fld>
            <a:endParaRPr lang="en-US" altLang="en-US">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626ADBD3-AC98-6FCC-2182-25E46AF0462B}"/>
              </a:ext>
            </a:extLst>
          </p:cNvPr>
          <p:cNvSpPr txBox="1"/>
          <p:nvPr/>
        </p:nvSpPr>
        <p:spPr>
          <a:xfrm>
            <a:off x="1032387" y="2282140"/>
            <a:ext cx="6096000" cy="369332"/>
          </a:xfrm>
          <a:prstGeom prst="rect">
            <a:avLst/>
          </a:prstGeom>
          <a:noFill/>
        </p:spPr>
        <p:txBody>
          <a:bodyPr wrap="square">
            <a:spAutoFit/>
          </a:bodyPr>
          <a:lstStyle/>
          <a:p>
            <a:pPr algn="l" fontAlgn="base"/>
            <a:r>
              <a:rPr lang="en-US" b="1" i="0" dirty="0">
                <a:solidFill>
                  <a:srgbClr val="273239"/>
                </a:solidFill>
                <a:effectLst/>
                <a:latin typeface="Times New Roman" panose="02020603050405020304" pitchFamily="18" charset="0"/>
                <a:cs typeface="Times New Roman" panose="02020603050405020304" pitchFamily="18" charset="0"/>
              </a:rPr>
              <a:t>Types of Distributed Computing System Models</a:t>
            </a:r>
          </a:p>
        </p:txBody>
      </p:sp>
      <p:sp>
        <p:nvSpPr>
          <p:cNvPr id="8" name="TextBox 7">
            <a:extLst>
              <a:ext uri="{FF2B5EF4-FFF2-40B4-BE49-F238E27FC236}">
                <a16:creationId xmlns:a16="http://schemas.microsoft.com/office/drawing/2014/main" id="{74DE17F4-F40B-8592-B6E8-AFE3848FEA3F}"/>
              </a:ext>
            </a:extLst>
          </p:cNvPr>
          <p:cNvSpPr txBox="1"/>
          <p:nvPr/>
        </p:nvSpPr>
        <p:spPr>
          <a:xfrm>
            <a:off x="1809135" y="2692014"/>
            <a:ext cx="6096000" cy="369332"/>
          </a:xfrm>
          <a:prstGeom prst="rect">
            <a:avLst/>
          </a:prstGeom>
          <a:noFill/>
        </p:spPr>
        <p:txBody>
          <a:bodyPr wrap="square">
            <a:spAutoFit/>
          </a:bodyPr>
          <a:lstStyle/>
          <a:p>
            <a:pPr algn="l" fontAlgn="base"/>
            <a:r>
              <a:rPr lang="en-US" b="1" i="0" dirty="0">
                <a:solidFill>
                  <a:srgbClr val="273239"/>
                </a:solidFill>
                <a:effectLst/>
                <a:latin typeface="Times New Roman" panose="02020603050405020304" pitchFamily="18" charset="0"/>
                <a:cs typeface="Times New Roman" panose="02020603050405020304" pitchFamily="18" charset="0"/>
              </a:rPr>
              <a:t>Physical Model</a:t>
            </a:r>
          </a:p>
        </p:txBody>
      </p:sp>
      <p:sp>
        <p:nvSpPr>
          <p:cNvPr id="10" name="TextBox 9">
            <a:extLst>
              <a:ext uri="{FF2B5EF4-FFF2-40B4-BE49-F238E27FC236}">
                <a16:creationId xmlns:a16="http://schemas.microsoft.com/office/drawing/2014/main" id="{52046159-9B27-FD43-9AE6-0D7242CAC821}"/>
              </a:ext>
            </a:extLst>
          </p:cNvPr>
          <p:cNvSpPr txBox="1"/>
          <p:nvPr/>
        </p:nvSpPr>
        <p:spPr>
          <a:xfrm>
            <a:off x="1809135" y="3059668"/>
            <a:ext cx="6096000" cy="369332"/>
          </a:xfrm>
          <a:prstGeom prst="rect">
            <a:avLst/>
          </a:prstGeom>
          <a:noFill/>
        </p:spPr>
        <p:txBody>
          <a:bodyPr wrap="square">
            <a:spAutoFit/>
          </a:bodyPr>
          <a:lstStyle/>
          <a:p>
            <a:pPr algn="l" fontAlgn="base"/>
            <a:r>
              <a:rPr lang="en-US" b="1" i="0" dirty="0">
                <a:solidFill>
                  <a:srgbClr val="273239"/>
                </a:solidFill>
                <a:effectLst/>
                <a:latin typeface="Times New Roman" panose="02020603050405020304" pitchFamily="18" charset="0"/>
                <a:cs typeface="Times New Roman" panose="02020603050405020304" pitchFamily="18" charset="0"/>
              </a:rPr>
              <a:t>Architectural Model</a:t>
            </a:r>
          </a:p>
        </p:txBody>
      </p:sp>
      <p:sp>
        <p:nvSpPr>
          <p:cNvPr id="12" name="TextBox 11">
            <a:extLst>
              <a:ext uri="{FF2B5EF4-FFF2-40B4-BE49-F238E27FC236}">
                <a16:creationId xmlns:a16="http://schemas.microsoft.com/office/drawing/2014/main" id="{1024FA4E-2930-D2A4-746A-AC3819E8F601}"/>
              </a:ext>
            </a:extLst>
          </p:cNvPr>
          <p:cNvSpPr txBox="1"/>
          <p:nvPr/>
        </p:nvSpPr>
        <p:spPr>
          <a:xfrm>
            <a:off x="1809135" y="3427322"/>
            <a:ext cx="6096000" cy="369332"/>
          </a:xfrm>
          <a:prstGeom prst="rect">
            <a:avLst/>
          </a:prstGeom>
          <a:noFill/>
        </p:spPr>
        <p:txBody>
          <a:bodyPr wrap="square">
            <a:spAutoFit/>
          </a:bodyPr>
          <a:lstStyle/>
          <a:p>
            <a:pPr algn="l" fontAlgn="base"/>
            <a:r>
              <a:rPr lang="en-US" b="1" i="0" dirty="0">
                <a:solidFill>
                  <a:srgbClr val="273239"/>
                </a:solidFill>
                <a:effectLst/>
                <a:latin typeface="Times New Roman" panose="02020603050405020304" pitchFamily="18" charset="0"/>
                <a:cs typeface="Times New Roman" panose="02020603050405020304" pitchFamily="18" charset="0"/>
              </a:rPr>
              <a:t>Fundamental Model</a:t>
            </a:r>
          </a:p>
        </p:txBody>
      </p:sp>
      <p:sp>
        <p:nvSpPr>
          <p:cNvPr id="16" name="TextBox 15">
            <a:extLst>
              <a:ext uri="{FF2B5EF4-FFF2-40B4-BE49-F238E27FC236}">
                <a16:creationId xmlns:a16="http://schemas.microsoft.com/office/drawing/2014/main" id="{716C4916-061E-6EDC-FFCF-8F626E490B73}"/>
              </a:ext>
            </a:extLst>
          </p:cNvPr>
          <p:cNvSpPr txBox="1"/>
          <p:nvPr/>
        </p:nvSpPr>
        <p:spPr>
          <a:xfrm>
            <a:off x="609599" y="4021862"/>
            <a:ext cx="10569237" cy="2369880"/>
          </a:xfrm>
          <a:prstGeom prst="rect">
            <a:avLst/>
          </a:prstGeom>
          <a:noFill/>
        </p:spPr>
        <p:txBody>
          <a:bodyPr wrap="square">
            <a:spAutoFit/>
          </a:bodyPr>
          <a:lstStyle/>
          <a:p>
            <a:pPr algn="l" fontAlgn="base"/>
            <a:r>
              <a:rPr lang="en-US" sz="2800" b="1" i="0" dirty="0">
                <a:solidFill>
                  <a:srgbClr val="273239"/>
                </a:solidFill>
                <a:effectLst/>
                <a:latin typeface="Times New Roman" panose="02020603050405020304" pitchFamily="18" charset="0"/>
                <a:cs typeface="Times New Roman" panose="02020603050405020304" pitchFamily="18" charset="0"/>
              </a:rPr>
              <a:t>Physical Model</a:t>
            </a:r>
          </a:p>
          <a:p>
            <a:pPr algn="just" rtl="0" fontAlgn="base"/>
            <a:r>
              <a:rPr lang="en-US" sz="2400" b="0" i="0" dirty="0">
                <a:solidFill>
                  <a:srgbClr val="273239"/>
                </a:solidFill>
                <a:effectLst/>
                <a:latin typeface="Times New Roman" panose="02020603050405020304" pitchFamily="18" charset="0"/>
                <a:cs typeface="Times New Roman" panose="02020603050405020304" pitchFamily="18" charset="0"/>
              </a:rPr>
              <a:t>A physical model is basically a representation of the underlying hardware elements of a distributed system. It encompasses the hardware composition of a distributed system in terms of computers and other devices and their interconnections. It is primarily used to design, manage, implement and determine the performance of a distributed system. A physical model majorly consists of the following components:</a:t>
            </a:r>
          </a:p>
        </p:txBody>
      </p:sp>
    </p:spTree>
    <p:extLst>
      <p:ext uri="{BB962C8B-B14F-4D97-AF65-F5344CB8AC3E}">
        <p14:creationId xmlns:p14="http://schemas.microsoft.com/office/powerpoint/2010/main" val="779659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544CA1-E689-7869-CE4B-4E01D9A6038D}"/>
              </a:ext>
            </a:extLst>
          </p:cNvPr>
          <p:cNvSpPr>
            <a:spLocks noGrp="1"/>
          </p:cNvSpPr>
          <p:nvPr>
            <p:ph idx="1"/>
          </p:nvPr>
        </p:nvSpPr>
        <p:spPr>
          <a:xfrm>
            <a:off x="452284" y="424016"/>
            <a:ext cx="11041626" cy="6009968"/>
          </a:xfrm>
        </p:spPr>
        <p:txBody>
          <a:bodyPr>
            <a:normAutofit lnSpcReduction="10000"/>
          </a:bodyPr>
          <a:lstStyle/>
          <a:p>
            <a:pPr marL="0" indent="0" algn="just" fontAlgn="base">
              <a:buNone/>
            </a:pPr>
            <a:r>
              <a:rPr lang="en-US" sz="1600" b="1" i="0" dirty="0">
                <a:solidFill>
                  <a:srgbClr val="273239"/>
                </a:solidFill>
                <a:effectLst/>
                <a:latin typeface="Times New Roman" panose="02020603050405020304" pitchFamily="18" charset="0"/>
                <a:cs typeface="Times New Roman" panose="02020603050405020304" pitchFamily="18" charset="0"/>
              </a:rPr>
              <a:t>Nodes </a:t>
            </a:r>
            <a:r>
              <a:rPr lang="en-US" sz="1600" b="0" i="0" dirty="0">
                <a:solidFill>
                  <a:srgbClr val="273239"/>
                </a:solidFill>
                <a:effectLst/>
                <a:latin typeface="Times New Roman" panose="02020603050405020304" pitchFamily="18" charset="0"/>
                <a:cs typeface="Times New Roman" panose="02020603050405020304" pitchFamily="18" charset="0"/>
              </a:rPr>
              <a:t>– Nodes are the end devices that have the ability of processing data, executing tasks and communicating with the other nodes. These end devices are generally the computers at the user end or can be servers, workstations etc. Nodes provision the distributed system with an interface in the presentation layer that enables the user to interact with other back-end devices, or nodes, that can be used for storage and database services, or processing, web browsing etc. Each node has an Operating System, execution environment and different middleware requirements that facilitate communication and other vital tasks.</a:t>
            </a:r>
          </a:p>
          <a:p>
            <a:pPr marL="0" indent="0" algn="just" fontAlgn="base">
              <a:buNone/>
            </a:pPr>
            <a:r>
              <a:rPr lang="en-US" sz="1600" b="1" i="0" dirty="0">
                <a:solidFill>
                  <a:srgbClr val="273239"/>
                </a:solidFill>
                <a:effectLst/>
                <a:latin typeface="Times New Roman" panose="02020603050405020304" pitchFamily="18" charset="0"/>
                <a:cs typeface="Times New Roman" panose="02020603050405020304" pitchFamily="18" charset="0"/>
              </a:rPr>
              <a:t>Links – </a:t>
            </a:r>
            <a:r>
              <a:rPr lang="en-US" sz="1600" b="0" i="0" dirty="0">
                <a:solidFill>
                  <a:srgbClr val="273239"/>
                </a:solidFill>
                <a:effectLst/>
                <a:latin typeface="Times New Roman" panose="02020603050405020304" pitchFamily="18" charset="0"/>
                <a:cs typeface="Times New Roman" panose="02020603050405020304" pitchFamily="18" charset="0"/>
              </a:rPr>
              <a:t>Links are the communication channels between different nodes and intermediate devices. These may be wired or wireless. Wired links or physical media are implemented using copper wires, </a:t>
            </a:r>
            <a:r>
              <a:rPr lang="en-US" sz="1600" b="0" i="0" dirty="0" err="1">
                <a:solidFill>
                  <a:srgbClr val="273239"/>
                </a:solidFill>
                <a:effectLst/>
                <a:latin typeface="Times New Roman" panose="02020603050405020304" pitchFamily="18" charset="0"/>
                <a:cs typeface="Times New Roman" panose="02020603050405020304" pitchFamily="18" charset="0"/>
              </a:rPr>
              <a:t>fibre</a:t>
            </a:r>
            <a:r>
              <a:rPr lang="en-US" sz="1600" b="0" i="0" dirty="0">
                <a:solidFill>
                  <a:srgbClr val="273239"/>
                </a:solidFill>
                <a:effectLst/>
                <a:latin typeface="Times New Roman" panose="02020603050405020304" pitchFamily="18" charset="0"/>
                <a:cs typeface="Times New Roman" panose="02020603050405020304" pitchFamily="18" charset="0"/>
              </a:rPr>
              <a:t> optic cables etc. The choice of the medium depends on the environmental conditions and the requirements. Generally, physical links are required for high performance and real-time computing. Different connection types that can be implemented are as follows:</a:t>
            </a:r>
          </a:p>
          <a:p>
            <a:pPr marL="742950" lvl="1" indent="-285750" algn="just" fontAlgn="base">
              <a:buFont typeface="Arial" panose="020B0604020202020204" pitchFamily="34" charset="0"/>
              <a:buChar char="•"/>
            </a:pPr>
            <a:r>
              <a:rPr lang="en-US" sz="1600" b="1" i="0" dirty="0">
                <a:solidFill>
                  <a:srgbClr val="273239"/>
                </a:solidFill>
                <a:effectLst/>
                <a:latin typeface="Times New Roman" panose="02020603050405020304" pitchFamily="18" charset="0"/>
                <a:cs typeface="Times New Roman" panose="02020603050405020304" pitchFamily="18" charset="0"/>
              </a:rPr>
              <a:t>Point-to-point links – </a:t>
            </a:r>
            <a:r>
              <a:rPr lang="en-US" sz="1600" b="0" i="0" dirty="0">
                <a:solidFill>
                  <a:srgbClr val="273239"/>
                </a:solidFill>
                <a:effectLst/>
                <a:latin typeface="Times New Roman" panose="02020603050405020304" pitchFamily="18" charset="0"/>
                <a:cs typeface="Times New Roman" panose="02020603050405020304" pitchFamily="18" charset="0"/>
              </a:rPr>
              <a:t>It establishes a connection and allows data transfer between only two nodes.</a:t>
            </a:r>
          </a:p>
          <a:p>
            <a:pPr marL="742950" lvl="1" indent="-285750" algn="just" fontAlgn="base">
              <a:buFont typeface="Arial" panose="020B0604020202020204" pitchFamily="34" charset="0"/>
              <a:buChar char="•"/>
            </a:pPr>
            <a:r>
              <a:rPr lang="en-US" sz="1600" b="1" i="0" dirty="0">
                <a:solidFill>
                  <a:srgbClr val="273239"/>
                </a:solidFill>
                <a:effectLst/>
                <a:latin typeface="Times New Roman" panose="02020603050405020304" pitchFamily="18" charset="0"/>
                <a:cs typeface="Times New Roman" panose="02020603050405020304" pitchFamily="18" charset="0"/>
              </a:rPr>
              <a:t>Broadcast links – </a:t>
            </a:r>
            <a:r>
              <a:rPr lang="en-US" sz="1600" b="0" i="0" dirty="0">
                <a:solidFill>
                  <a:srgbClr val="273239"/>
                </a:solidFill>
                <a:effectLst/>
                <a:latin typeface="Times New Roman" panose="02020603050405020304" pitchFamily="18" charset="0"/>
                <a:cs typeface="Times New Roman" panose="02020603050405020304" pitchFamily="18" charset="0"/>
              </a:rPr>
              <a:t>It enables a single node to transmit data to multiple nodes simultaneously.</a:t>
            </a:r>
          </a:p>
          <a:p>
            <a:pPr marL="742950" lvl="1" indent="-285750" algn="just" fontAlgn="base">
              <a:buFont typeface="Arial" panose="020B0604020202020204" pitchFamily="34" charset="0"/>
              <a:buChar char="•"/>
            </a:pPr>
            <a:r>
              <a:rPr lang="en-US" sz="1600" b="1" i="0" dirty="0">
                <a:solidFill>
                  <a:srgbClr val="273239"/>
                </a:solidFill>
                <a:effectLst/>
                <a:latin typeface="Times New Roman" panose="02020603050405020304" pitchFamily="18" charset="0"/>
                <a:cs typeface="Times New Roman" panose="02020603050405020304" pitchFamily="18" charset="0"/>
              </a:rPr>
              <a:t>Multi-Access links – </a:t>
            </a:r>
            <a:r>
              <a:rPr lang="en-US" sz="1600" b="0" i="0" dirty="0">
                <a:solidFill>
                  <a:srgbClr val="273239"/>
                </a:solidFill>
                <a:effectLst/>
                <a:latin typeface="Times New Roman" panose="02020603050405020304" pitchFamily="18" charset="0"/>
                <a:cs typeface="Times New Roman" panose="02020603050405020304" pitchFamily="18" charset="0"/>
              </a:rPr>
              <a:t>Multiple nodes share the same communication channel to transfer data. Requires protocols to avoid interference while transmission.</a:t>
            </a:r>
          </a:p>
          <a:p>
            <a:pPr marL="0" indent="0" algn="just" fontAlgn="base">
              <a:buNone/>
            </a:pPr>
            <a:r>
              <a:rPr lang="en-US" sz="1600" b="1" i="0" dirty="0">
                <a:solidFill>
                  <a:srgbClr val="273239"/>
                </a:solidFill>
                <a:effectLst/>
                <a:latin typeface="Times New Roman" panose="02020603050405020304" pitchFamily="18" charset="0"/>
                <a:cs typeface="Times New Roman" panose="02020603050405020304" pitchFamily="18" charset="0"/>
              </a:rPr>
              <a:t>Middleware – </a:t>
            </a:r>
            <a:r>
              <a:rPr lang="en-US" sz="1600" b="0" i="0" dirty="0">
                <a:solidFill>
                  <a:srgbClr val="273239"/>
                </a:solidFill>
                <a:effectLst/>
                <a:latin typeface="Times New Roman" panose="02020603050405020304" pitchFamily="18" charset="0"/>
                <a:cs typeface="Times New Roman" panose="02020603050405020304" pitchFamily="18" charset="0"/>
              </a:rPr>
              <a:t>These are the </a:t>
            </a:r>
            <a:r>
              <a:rPr lang="en-US" sz="1600" b="0" i="0" dirty="0" err="1">
                <a:solidFill>
                  <a:srgbClr val="273239"/>
                </a:solidFill>
                <a:effectLst/>
                <a:latin typeface="Times New Roman" panose="02020603050405020304" pitchFamily="18" charset="0"/>
                <a:cs typeface="Times New Roman" panose="02020603050405020304" pitchFamily="18" charset="0"/>
              </a:rPr>
              <a:t>softwares</a:t>
            </a:r>
            <a:r>
              <a:rPr lang="en-US" sz="1600" b="0" i="0" dirty="0">
                <a:solidFill>
                  <a:srgbClr val="273239"/>
                </a:solidFill>
                <a:effectLst/>
                <a:latin typeface="Times New Roman" panose="02020603050405020304" pitchFamily="18" charset="0"/>
                <a:cs typeface="Times New Roman" panose="02020603050405020304" pitchFamily="18" charset="0"/>
              </a:rPr>
              <a:t> installed and executed on the nodes. By running middleware on each node, the </a:t>
            </a:r>
            <a:r>
              <a:rPr lang="en-US" sz="1600" b="0" i="0" u="sng" dirty="0">
                <a:solidFill>
                  <a:srgbClr val="273239"/>
                </a:solidFill>
                <a:effectLst/>
                <a:latin typeface="Times New Roman" panose="02020603050405020304" pitchFamily="18" charset="0"/>
                <a:cs typeface="Times New Roman" panose="02020603050405020304" pitchFamily="18" charset="0"/>
                <a:hlinkClick r:id="rId2"/>
              </a:rPr>
              <a:t>distributed computing system</a:t>
            </a:r>
            <a:r>
              <a:rPr lang="en-US" sz="1600" b="0" i="0" dirty="0">
                <a:solidFill>
                  <a:srgbClr val="273239"/>
                </a:solidFill>
                <a:effectLst/>
                <a:latin typeface="Times New Roman" panose="02020603050405020304" pitchFamily="18" charset="0"/>
                <a:cs typeface="Times New Roman" panose="02020603050405020304" pitchFamily="18" charset="0"/>
              </a:rPr>
              <a:t> achieves a </a:t>
            </a:r>
            <a:r>
              <a:rPr lang="en-US" sz="1600" b="0" i="0" dirty="0" err="1">
                <a:solidFill>
                  <a:srgbClr val="273239"/>
                </a:solidFill>
                <a:effectLst/>
                <a:latin typeface="Times New Roman" panose="02020603050405020304" pitchFamily="18" charset="0"/>
                <a:cs typeface="Times New Roman" panose="02020603050405020304" pitchFamily="18" charset="0"/>
              </a:rPr>
              <a:t>decentralised</a:t>
            </a:r>
            <a:r>
              <a:rPr lang="en-US" sz="1600" b="0" i="0" dirty="0">
                <a:solidFill>
                  <a:srgbClr val="273239"/>
                </a:solidFill>
                <a:effectLst/>
                <a:latin typeface="Times New Roman" panose="02020603050405020304" pitchFamily="18" charset="0"/>
                <a:cs typeface="Times New Roman" panose="02020603050405020304" pitchFamily="18" charset="0"/>
              </a:rPr>
              <a:t> control and decision-making. It handles various tasks like communication with other nodes, resource management, fault tolerance, </a:t>
            </a:r>
            <a:r>
              <a:rPr lang="en-US" sz="1600" b="0" i="0" dirty="0" err="1">
                <a:solidFill>
                  <a:srgbClr val="273239"/>
                </a:solidFill>
                <a:effectLst/>
                <a:latin typeface="Times New Roman" panose="02020603050405020304" pitchFamily="18" charset="0"/>
                <a:cs typeface="Times New Roman" panose="02020603050405020304" pitchFamily="18" charset="0"/>
              </a:rPr>
              <a:t>synchronisation</a:t>
            </a:r>
            <a:r>
              <a:rPr lang="en-US" sz="1600" b="0" i="0" dirty="0">
                <a:solidFill>
                  <a:srgbClr val="273239"/>
                </a:solidFill>
                <a:effectLst/>
                <a:latin typeface="Times New Roman" panose="02020603050405020304" pitchFamily="18" charset="0"/>
                <a:cs typeface="Times New Roman" panose="02020603050405020304" pitchFamily="18" charset="0"/>
              </a:rPr>
              <a:t> of different nodes and security to prevent malicious and </a:t>
            </a:r>
            <a:r>
              <a:rPr lang="en-US" sz="1600" b="0" i="0" dirty="0" err="1">
                <a:solidFill>
                  <a:srgbClr val="273239"/>
                </a:solidFill>
                <a:effectLst/>
                <a:latin typeface="Times New Roman" panose="02020603050405020304" pitchFamily="18" charset="0"/>
                <a:cs typeface="Times New Roman" panose="02020603050405020304" pitchFamily="18" charset="0"/>
              </a:rPr>
              <a:t>unauthorised</a:t>
            </a:r>
            <a:r>
              <a:rPr lang="en-US" sz="1600" b="0" i="0" dirty="0">
                <a:solidFill>
                  <a:srgbClr val="273239"/>
                </a:solidFill>
                <a:effectLst/>
                <a:latin typeface="Times New Roman" panose="02020603050405020304" pitchFamily="18" charset="0"/>
                <a:cs typeface="Times New Roman" panose="02020603050405020304" pitchFamily="18" charset="0"/>
              </a:rPr>
              <a:t> access.</a:t>
            </a:r>
          </a:p>
          <a:p>
            <a:pPr marL="0" indent="0" algn="just" fontAlgn="base">
              <a:buNone/>
            </a:pPr>
            <a:r>
              <a:rPr lang="en-US" sz="1600" b="1" i="0" dirty="0">
                <a:solidFill>
                  <a:srgbClr val="273239"/>
                </a:solidFill>
                <a:effectLst/>
                <a:latin typeface="Times New Roman" panose="02020603050405020304" pitchFamily="18" charset="0"/>
                <a:cs typeface="Times New Roman" panose="02020603050405020304" pitchFamily="18" charset="0"/>
              </a:rPr>
              <a:t>Network Topology – </a:t>
            </a:r>
            <a:r>
              <a:rPr lang="en-US" sz="1600" b="0" i="0" dirty="0">
                <a:solidFill>
                  <a:srgbClr val="273239"/>
                </a:solidFill>
                <a:effectLst/>
                <a:latin typeface="Times New Roman" panose="02020603050405020304" pitchFamily="18" charset="0"/>
                <a:cs typeface="Times New Roman" panose="02020603050405020304" pitchFamily="18" charset="0"/>
              </a:rPr>
              <a:t>This defines the arrangement of nodes and links in the distributed computing system. The most common </a:t>
            </a:r>
            <a:r>
              <a:rPr lang="en-US" sz="1600" b="0" i="0" u="sng" dirty="0">
                <a:solidFill>
                  <a:srgbClr val="273239"/>
                </a:solidFill>
                <a:effectLst/>
                <a:latin typeface="Times New Roman" panose="02020603050405020304" pitchFamily="18" charset="0"/>
                <a:cs typeface="Times New Roman" panose="02020603050405020304" pitchFamily="18" charset="0"/>
                <a:hlinkClick r:id="rId3"/>
              </a:rPr>
              <a:t>network topologies</a:t>
            </a:r>
            <a:r>
              <a:rPr lang="en-US" sz="1600" b="0" i="0" dirty="0">
                <a:solidFill>
                  <a:srgbClr val="273239"/>
                </a:solidFill>
                <a:effectLst/>
                <a:latin typeface="Times New Roman" panose="02020603050405020304" pitchFamily="18" charset="0"/>
                <a:cs typeface="Times New Roman" panose="02020603050405020304" pitchFamily="18" charset="0"/>
              </a:rPr>
              <a:t> that are implemented are bus, star, mesh, ring or hybrid. Choice of topology is done by determining the exact use cases and the requirements.</a:t>
            </a:r>
          </a:p>
          <a:p>
            <a:pPr marL="0" indent="0" algn="just" fontAlgn="base">
              <a:buNone/>
            </a:pPr>
            <a:r>
              <a:rPr lang="en-US" sz="1600" b="1" i="0" dirty="0">
                <a:solidFill>
                  <a:srgbClr val="273239"/>
                </a:solidFill>
                <a:effectLst/>
                <a:latin typeface="Times New Roman" panose="02020603050405020304" pitchFamily="18" charset="0"/>
                <a:cs typeface="Times New Roman" panose="02020603050405020304" pitchFamily="18" charset="0"/>
              </a:rPr>
              <a:t>Communication Protocols – </a:t>
            </a:r>
            <a:r>
              <a:rPr lang="en-US" sz="1600" b="0" i="0" u="sng" dirty="0">
                <a:solidFill>
                  <a:srgbClr val="273239"/>
                </a:solidFill>
                <a:effectLst/>
                <a:latin typeface="Times New Roman" panose="02020603050405020304" pitchFamily="18" charset="0"/>
                <a:cs typeface="Times New Roman" panose="02020603050405020304" pitchFamily="18" charset="0"/>
                <a:hlinkClick r:id="rId4"/>
              </a:rPr>
              <a:t>Communication protocols</a:t>
            </a:r>
            <a:r>
              <a:rPr lang="en-US" sz="1600" b="0" i="0" dirty="0">
                <a:solidFill>
                  <a:srgbClr val="273239"/>
                </a:solidFill>
                <a:effectLst/>
                <a:latin typeface="Times New Roman" panose="02020603050405020304" pitchFamily="18" charset="0"/>
                <a:cs typeface="Times New Roman" panose="02020603050405020304" pitchFamily="18" charset="0"/>
              </a:rPr>
              <a:t> are the set rules and procedures for transmitting data from in the links. Examples of these protocols include TCP, UDP, HTTPS, MQTT etc. These allow the nodes to communicate and interpret the data.</a:t>
            </a:r>
          </a:p>
          <a:p>
            <a:pPr marL="0" indent="0">
              <a:buNone/>
            </a:pPr>
            <a:br>
              <a:rPr lang="en-US" sz="1000" dirty="0">
                <a:latin typeface="Times New Roman" panose="02020603050405020304" pitchFamily="18" charset="0"/>
                <a:cs typeface="Times New Roman" panose="02020603050405020304" pitchFamily="18" charset="0"/>
              </a:rPr>
            </a:br>
            <a:endParaRPr lang="en-US" sz="10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187ECC5-000B-64D8-39FE-7F3925DC640D}"/>
              </a:ext>
            </a:extLst>
          </p:cNvPr>
          <p:cNvSpPr>
            <a:spLocks noGrp="1"/>
          </p:cNvSpPr>
          <p:nvPr>
            <p:ph type="sldNum" sz="quarter" idx="12"/>
          </p:nvPr>
        </p:nvSpPr>
        <p:spPr/>
        <p:txBody>
          <a:bodyPr/>
          <a:lstStyle/>
          <a:p>
            <a:fld id="{8C298D8C-2F3F-47BA-BC26-15A672C77047}" type="slidenum">
              <a:rPr lang="en-US" altLang="en-US" smtClean="0"/>
              <a:pPr/>
              <a:t>22</a:t>
            </a:fld>
            <a:endParaRPr lang="en-US" altLang="en-US"/>
          </a:p>
        </p:txBody>
      </p:sp>
    </p:spTree>
    <p:extLst>
      <p:ext uri="{BB962C8B-B14F-4D97-AF65-F5344CB8AC3E}">
        <p14:creationId xmlns:p14="http://schemas.microsoft.com/office/powerpoint/2010/main" val="3518658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ightbox">
            <a:extLst>
              <a:ext uri="{FF2B5EF4-FFF2-40B4-BE49-F238E27FC236}">
                <a16:creationId xmlns:a16="http://schemas.microsoft.com/office/drawing/2014/main" id="{E734804F-9E8C-D871-4504-169A621BCC7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2501" y="458005"/>
            <a:ext cx="9865484" cy="527604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5436732-FE1D-4A18-A5E8-DFD1EBD1228A}"/>
              </a:ext>
            </a:extLst>
          </p:cNvPr>
          <p:cNvSpPr>
            <a:spLocks noGrp="1"/>
          </p:cNvSpPr>
          <p:nvPr>
            <p:ph type="sldNum" sz="quarter" idx="12"/>
          </p:nvPr>
        </p:nvSpPr>
        <p:spPr/>
        <p:txBody>
          <a:bodyPr/>
          <a:lstStyle/>
          <a:p>
            <a:fld id="{8C298D8C-2F3F-47BA-BC26-15A672C77047}" type="slidenum">
              <a:rPr lang="en-US" altLang="en-US" smtClean="0"/>
              <a:pPr/>
              <a:t>23</a:t>
            </a:fld>
            <a:endParaRPr lang="en-US" altLang="en-US"/>
          </a:p>
        </p:txBody>
      </p:sp>
    </p:spTree>
    <p:extLst>
      <p:ext uri="{BB962C8B-B14F-4D97-AF65-F5344CB8AC3E}">
        <p14:creationId xmlns:p14="http://schemas.microsoft.com/office/powerpoint/2010/main" val="3013229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74FAB-FE62-1B93-AF8E-65C05C80588F}"/>
              </a:ext>
            </a:extLst>
          </p:cNvPr>
          <p:cNvSpPr>
            <a:spLocks noGrp="1"/>
          </p:cNvSpPr>
          <p:nvPr>
            <p:ph type="title"/>
          </p:nvPr>
        </p:nvSpPr>
        <p:spPr>
          <a:xfrm>
            <a:off x="609600" y="274638"/>
            <a:ext cx="9956800" cy="610265"/>
          </a:xfrm>
        </p:spPr>
        <p:txBody>
          <a:bodyPr>
            <a:normAutofit fontScale="90000"/>
          </a:bodyPr>
          <a:lstStyle/>
          <a:p>
            <a:r>
              <a:rPr lang="en-US" b="1" i="0" dirty="0">
                <a:solidFill>
                  <a:srgbClr val="273239"/>
                </a:solidFill>
                <a:effectLst/>
                <a:latin typeface="Times New Roman" panose="02020603050405020304" pitchFamily="18" charset="0"/>
                <a:cs typeface="Times New Roman" panose="02020603050405020304" pitchFamily="18" charset="0"/>
              </a:rPr>
              <a:t>Architectural Model</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A8A77D9-8F0F-8CFA-3A21-B97014569645}"/>
              </a:ext>
            </a:extLst>
          </p:cNvPr>
          <p:cNvSpPr>
            <a:spLocks noGrp="1"/>
          </p:cNvSpPr>
          <p:nvPr>
            <p:ph idx="1"/>
          </p:nvPr>
        </p:nvSpPr>
        <p:spPr>
          <a:xfrm>
            <a:off x="609600" y="1266762"/>
            <a:ext cx="10500852" cy="5591238"/>
          </a:xfrm>
        </p:spPr>
        <p:txBody>
          <a:bodyPr>
            <a:normAutofit/>
          </a:bodyPr>
          <a:lstStyle/>
          <a:p>
            <a:pPr marL="0" indent="0" algn="just" rtl="0" fontAlgn="base">
              <a:buNone/>
            </a:pPr>
            <a:r>
              <a:rPr lang="en-US" sz="2400" b="0" i="0" dirty="0">
                <a:solidFill>
                  <a:srgbClr val="273239"/>
                </a:solidFill>
                <a:effectLst/>
                <a:latin typeface="Times New Roman" panose="02020603050405020304" pitchFamily="18" charset="0"/>
                <a:cs typeface="Times New Roman" panose="02020603050405020304" pitchFamily="18" charset="0"/>
              </a:rPr>
              <a:t>Architectural model in distributed computing system is the overall design and structure of the system, and how its different components are </a:t>
            </a:r>
            <a:r>
              <a:rPr lang="en-US" sz="2400" b="0" i="0" dirty="0" err="1">
                <a:solidFill>
                  <a:srgbClr val="273239"/>
                </a:solidFill>
                <a:effectLst/>
                <a:latin typeface="Times New Roman" panose="02020603050405020304" pitchFamily="18" charset="0"/>
                <a:cs typeface="Times New Roman" panose="02020603050405020304" pitchFamily="18" charset="0"/>
              </a:rPr>
              <a:t>organised</a:t>
            </a:r>
            <a:r>
              <a:rPr lang="en-US" sz="2400" b="0" i="0" dirty="0">
                <a:solidFill>
                  <a:srgbClr val="273239"/>
                </a:solidFill>
                <a:effectLst/>
                <a:latin typeface="Times New Roman" panose="02020603050405020304" pitchFamily="18" charset="0"/>
                <a:cs typeface="Times New Roman" panose="02020603050405020304" pitchFamily="18" charset="0"/>
              </a:rPr>
              <a:t> to interact with each other and provide the desired functionalities. It is an overview of the system, on how will the development, deployment and operations take place. Construction of a good architectural model is required for efficient cost usage, and highly improved scalability of the applications. The key aspects of architectural model are – </a:t>
            </a:r>
          </a:p>
          <a:p>
            <a:pPr algn="just" fontAlgn="base">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Client-Server model – </a:t>
            </a:r>
            <a:r>
              <a:rPr lang="en-US" sz="2400" b="0" i="0" dirty="0">
                <a:solidFill>
                  <a:srgbClr val="273239"/>
                </a:solidFill>
                <a:effectLst/>
                <a:latin typeface="Times New Roman" panose="02020603050405020304" pitchFamily="18" charset="0"/>
                <a:cs typeface="Times New Roman" panose="02020603050405020304" pitchFamily="18" charset="0"/>
              </a:rPr>
              <a:t>It is a </a:t>
            </a:r>
            <a:r>
              <a:rPr lang="en-US" sz="2400" b="0" i="0" dirty="0" err="1">
                <a:solidFill>
                  <a:srgbClr val="273239"/>
                </a:solidFill>
                <a:effectLst/>
                <a:latin typeface="Times New Roman" panose="02020603050405020304" pitchFamily="18" charset="0"/>
                <a:cs typeface="Times New Roman" panose="02020603050405020304" pitchFamily="18" charset="0"/>
              </a:rPr>
              <a:t>centralised</a:t>
            </a:r>
            <a:r>
              <a:rPr lang="en-US" sz="2400" b="0" i="0" dirty="0">
                <a:solidFill>
                  <a:srgbClr val="273239"/>
                </a:solidFill>
                <a:effectLst/>
                <a:latin typeface="Times New Roman" panose="02020603050405020304" pitchFamily="18" charset="0"/>
                <a:cs typeface="Times New Roman" panose="02020603050405020304" pitchFamily="18" charset="0"/>
              </a:rPr>
              <a:t> approach in which the clients initiate requests for services and severs respond by providing those services. It mainly works on the request-response model where the client sends a request to the server and the server processes it, and responds to the client accordingly. It can be achieved by using TCP/IP, HTTP protocols on the transport layer. This is mainly used in web services, cloud computing, database management systems etc.</a:t>
            </a:r>
          </a:p>
          <a:p>
            <a:endParaRPr lang="en-US" dirty="0"/>
          </a:p>
        </p:txBody>
      </p:sp>
      <p:sp>
        <p:nvSpPr>
          <p:cNvPr id="4" name="Slide Number Placeholder 3">
            <a:extLst>
              <a:ext uri="{FF2B5EF4-FFF2-40B4-BE49-F238E27FC236}">
                <a16:creationId xmlns:a16="http://schemas.microsoft.com/office/drawing/2014/main" id="{D80EF192-FECB-3216-7BDE-BB58119A5F33}"/>
              </a:ext>
            </a:extLst>
          </p:cNvPr>
          <p:cNvSpPr>
            <a:spLocks noGrp="1"/>
          </p:cNvSpPr>
          <p:nvPr>
            <p:ph type="sldNum" sz="quarter" idx="12"/>
          </p:nvPr>
        </p:nvSpPr>
        <p:spPr/>
        <p:txBody>
          <a:bodyPr/>
          <a:lstStyle/>
          <a:p>
            <a:fld id="{8C298D8C-2F3F-47BA-BC26-15A672C77047}" type="slidenum">
              <a:rPr lang="en-US" altLang="en-US" smtClean="0"/>
              <a:pPr/>
              <a:t>24</a:t>
            </a:fld>
            <a:endParaRPr lang="en-US" altLang="en-US"/>
          </a:p>
        </p:txBody>
      </p:sp>
    </p:spTree>
    <p:extLst>
      <p:ext uri="{BB962C8B-B14F-4D97-AF65-F5344CB8AC3E}">
        <p14:creationId xmlns:p14="http://schemas.microsoft.com/office/powerpoint/2010/main" val="70684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DAF8E98B-6A92-DFB3-EA5E-13DFF0FDBB0C}"/>
              </a:ext>
            </a:extLst>
          </p:cNvPr>
          <p:cNvSpPr>
            <a:spLocks noGrp="1" noChangeArrowheads="1"/>
          </p:cNvSpPr>
          <p:nvPr>
            <p:ph type="title"/>
          </p:nvPr>
        </p:nvSpPr>
        <p:spPr bwMode="auto">
          <a:xfrm>
            <a:off x="609600" y="274638"/>
            <a:ext cx="9956800" cy="639762"/>
          </a:xfrm>
        </p:spPr>
        <p:txBody>
          <a:bodyPr wrap="square" lIns="91440" tIns="45720" rIns="91440" bIns="45720" numCol="1" anchorCtr="0" compatLnSpc="1">
            <a:prstTxWarp prst="textNoShape">
              <a:avLst/>
            </a:prstTxWarp>
            <a:normAutofit fontScale="90000"/>
          </a:bodyPr>
          <a:lstStyle/>
          <a:p>
            <a:pPr eaLnBrk="1" hangingPunct="1"/>
            <a:r>
              <a:rPr lang="en-GB" altLang="zh-TW" cap="none" dirty="0">
                <a:ea typeface="新細明體" panose="02020500000000000000" pitchFamily="18" charset="-120"/>
              </a:rPr>
              <a:t>4.4 SYSTEM ARCHITECTURES</a:t>
            </a:r>
            <a:endParaRPr lang="zh-TW" altLang="en-US" cap="none" dirty="0">
              <a:ea typeface="新細明體" panose="02020500000000000000" pitchFamily="18" charset="-120"/>
            </a:endParaRPr>
          </a:p>
        </p:txBody>
      </p:sp>
      <p:sp>
        <p:nvSpPr>
          <p:cNvPr id="87042" name="Rectangle 3">
            <a:extLst>
              <a:ext uri="{FF2B5EF4-FFF2-40B4-BE49-F238E27FC236}">
                <a16:creationId xmlns:a16="http://schemas.microsoft.com/office/drawing/2014/main" id="{7A002FDF-6D62-0C0C-1984-EE29FACC5C4C}"/>
              </a:ext>
            </a:extLst>
          </p:cNvPr>
          <p:cNvSpPr>
            <a:spLocks noGrp="1" noChangeArrowheads="1"/>
          </p:cNvSpPr>
          <p:nvPr>
            <p:ph idx="1"/>
          </p:nvPr>
        </p:nvSpPr>
        <p:spPr>
          <a:xfrm>
            <a:off x="1852971" y="1325616"/>
            <a:ext cx="8089900" cy="3098901"/>
          </a:xfrm>
        </p:spPr>
        <p:txBody>
          <a:bodyPr>
            <a:normAutofit fontScale="92500" lnSpcReduction="10000"/>
          </a:bodyPr>
          <a:lstStyle/>
          <a:p>
            <a:pPr eaLnBrk="1" hangingPunct="1"/>
            <a:r>
              <a:rPr lang="en-US" altLang="zh-TW" dirty="0">
                <a:ea typeface="新細明體" panose="02020500000000000000" pitchFamily="18" charset="-120"/>
              </a:rPr>
              <a:t>Client-Server</a:t>
            </a:r>
          </a:p>
          <a:p>
            <a:pPr eaLnBrk="1" hangingPunct="1"/>
            <a:r>
              <a:rPr lang="en-US" altLang="zh-TW" dirty="0">
                <a:ea typeface="新細明體" panose="02020500000000000000" pitchFamily="18" charset="-120"/>
              </a:rPr>
              <a:t>Peer-to-Peer</a:t>
            </a:r>
          </a:p>
          <a:p>
            <a:pPr eaLnBrk="1" hangingPunct="1"/>
            <a:r>
              <a:rPr lang="en-US" altLang="zh-TW" dirty="0">
                <a:ea typeface="新細明體" panose="02020500000000000000" pitchFamily="18" charset="-120"/>
              </a:rPr>
              <a:t>Services provided by multiple servers</a:t>
            </a:r>
          </a:p>
          <a:p>
            <a:pPr eaLnBrk="1" hangingPunct="1"/>
            <a:r>
              <a:rPr lang="en-US" altLang="zh-TW" dirty="0">
                <a:ea typeface="新細明體" panose="02020500000000000000" pitchFamily="18" charset="-120"/>
              </a:rPr>
              <a:t>Proxy servers and caches</a:t>
            </a:r>
          </a:p>
          <a:p>
            <a:pPr eaLnBrk="1" hangingPunct="1"/>
            <a:r>
              <a:rPr lang="en-US" altLang="zh-TW" dirty="0">
                <a:ea typeface="新細明體" panose="02020500000000000000" pitchFamily="18" charset="-120"/>
              </a:rPr>
              <a:t>Mobile code and mobile agents</a:t>
            </a:r>
          </a:p>
          <a:p>
            <a:pPr eaLnBrk="1" hangingPunct="1"/>
            <a:r>
              <a:rPr lang="en-US" altLang="zh-TW" dirty="0">
                <a:ea typeface="新細明體" panose="02020500000000000000" pitchFamily="18" charset="-120"/>
              </a:rPr>
              <a:t>Network computers</a:t>
            </a:r>
          </a:p>
          <a:p>
            <a:pPr eaLnBrk="1" hangingPunct="1"/>
            <a:r>
              <a:rPr lang="en-US" altLang="zh-TW" dirty="0">
                <a:ea typeface="新細明體" panose="02020500000000000000" pitchFamily="18" charset="-120"/>
              </a:rPr>
              <a:t>Thin clients and mobile devices</a:t>
            </a:r>
          </a:p>
        </p:txBody>
      </p:sp>
      <p:sp>
        <p:nvSpPr>
          <p:cNvPr id="87043" name="Slide Number Placeholder 3">
            <a:extLst>
              <a:ext uri="{FF2B5EF4-FFF2-40B4-BE49-F238E27FC236}">
                <a16:creationId xmlns:a16="http://schemas.microsoft.com/office/drawing/2014/main" id="{DA6B6649-FDAA-DF0E-5581-32C252AF71F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8336CC58-29B4-4796-94E7-80E4CA2C497D}" type="slidenum">
              <a:rPr lang="en-US" altLang="en-US" sz="1400">
                <a:solidFill>
                  <a:srgbClr val="FFFFFF"/>
                </a:solidFill>
              </a:rPr>
              <a:pPr/>
              <a:t>25</a:t>
            </a:fld>
            <a:endParaRPr lang="en-US" altLang="en-US" sz="1400">
              <a:solidFill>
                <a:srgbClr val="FFFFFF"/>
              </a:solidFill>
            </a:endParaRPr>
          </a:p>
        </p:txBody>
      </p:sp>
    </p:spTree>
    <p:extLst>
      <p:ext uri="{BB962C8B-B14F-4D97-AF65-F5344CB8AC3E}">
        <p14:creationId xmlns:p14="http://schemas.microsoft.com/office/powerpoint/2010/main" val="283471480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2AE0DB0E-2406-D5B7-48CC-062F4BDFAB11}"/>
              </a:ext>
            </a:extLst>
          </p:cNvPr>
          <p:cNvSpPr>
            <a:spLocks noGrp="1" noChangeArrowheads="1"/>
          </p:cNvSpPr>
          <p:nvPr>
            <p:ph type="title"/>
          </p:nvPr>
        </p:nvSpPr>
        <p:spPr/>
        <p:txBody>
          <a:bodyPr/>
          <a:lstStyle/>
          <a:p>
            <a:pPr eaLnBrk="1" fontAlgn="auto" hangingPunct="1">
              <a:spcAft>
                <a:spcPts val="0"/>
              </a:spcAft>
              <a:defRPr/>
            </a:pPr>
            <a:r>
              <a:rPr lang="en-GB" altLang="zh-TW">
                <a:ea typeface="+mj-ea"/>
                <a:cs typeface="+mj-cs"/>
              </a:rPr>
              <a:t>4.4.1 Clients Invoke Individual Servers</a:t>
            </a:r>
          </a:p>
        </p:txBody>
      </p:sp>
      <p:sp>
        <p:nvSpPr>
          <p:cNvPr id="89091" name="Slide Number Placeholder 3">
            <a:extLst>
              <a:ext uri="{FF2B5EF4-FFF2-40B4-BE49-F238E27FC236}">
                <a16:creationId xmlns:a16="http://schemas.microsoft.com/office/drawing/2014/main" id="{66F76C97-4CDC-9D21-6D1F-83FF81C6EFD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879966F4-573A-4ED2-87A5-1C5AC36F20BB}" type="slidenum">
              <a:rPr lang="en-US" altLang="en-US" sz="1400">
                <a:solidFill>
                  <a:srgbClr val="FFFFFF"/>
                </a:solidFill>
              </a:rPr>
              <a:pPr/>
              <a:t>26</a:t>
            </a:fld>
            <a:endParaRPr lang="en-US" altLang="en-US" sz="1400">
              <a:solidFill>
                <a:srgbClr val="FFFFFF"/>
              </a:solidFill>
            </a:endParaRPr>
          </a:p>
        </p:txBody>
      </p:sp>
      <p:pic>
        <p:nvPicPr>
          <p:cNvPr id="89090" name="Picture 3">
            <a:extLst>
              <a:ext uri="{FF2B5EF4-FFF2-40B4-BE49-F238E27FC236}">
                <a16:creationId xmlns:a16="http://schemas.microsoft.com/office/drawing/2014/main" id="{44D64DB4-D3A2-CDF9-80BA-E394F244CB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4663" y="1976439"/>
            <a:ext cx="8640762"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76494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FF353146-9797-352B-1038-532732CF003B}"/>
              </a:ext>
            </a:extLst>
          </p:cNvPr>
          <p:cNvSpPr>
            <a:spLocks noGrp="1" noChangeArrowheads="1"/>
          </p:cNvSpPr>
          <p:nvPr>
            <p:ph type="title"/>
          </p:nvPr>
        </p:nvSpPr>
        <p:spPr/>
        <p:txBody>
          <a:bodyPr/>
          <a:lstStyle/>
          <a:p>
            <a:pPr eaLnBrk="1" fontAlgn="auto" hangingPunct="1">
              <a:spcAft>
                <a:spcPts val="0"/>
              </a:spcAft>
              <a:defRPr/>
            </a:pPr>
            <a:r>
              <a:rPr lang="en-GB" altLang="zh-TW">
                <a:ea typeface="+mj-ea"/>
                <a:cs typeface="+mj-cs"/>
              </a:rPr>
              <a:t>4.4.2 Peer-to-peer Systems</a:t>
            </a:r>
          </a:p>
        </p:txBody>
      </p:sp>
      <p:pic>
        <p:nvPicPr>
          <p:cNvPr id="91138" name="Picture 4">
            <a:extLst>
              <a:ext uri="{FF2B5EF4-FFF2-40B4-BE49-F238E27FC236}">
                <a16:creationId xmlns:a16="http://schemas.microsoft.com/office/drawing/2014/main" id="{347E6362-A421-BEDE-D9F3-0AE1AE2A471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438400" y="1295401"/>
            <a:ext cx="6858000" cy="5419725"/>
          </a:xfrm>
          <a:noFill/>
        </p:spPr>
      </p:pic>
      <p:sp>
        <p:nvSpPr>
          <p:cNvPr id="91139" name="Slide Number Placeholder 3">
            <a:extLst>
              <a:ext uri="{FF2B5EF4-FFF2-40B4-BE49-F238E27FC236}">
                <a16:creationId xmlns:a16="http://schemas.microsoft.com/office/drawing/2014/main" id="{E440A609-92A1-48C2-1F56-B7270F3487B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6DFB095E-F30D-4C73-9F1C-F03507839FA3}" type="slidenum">
              <a:rPr lang="en-US" altLang="en-US" sz="1400">
                <a:solidFill>
                  <a:srgbClr val="FFFFFF"/>
                </a:solidFill>
              </a:rPr>
              <a:pPr/>
              <a:t>27</a:t>
            </a:fld>
            <a:endParaRPr lang="en-US" altLang="en-US" sz="1400">
              <a:solidFill>
                <a:srgbClr val="FFFFFF"/>
              </a:solidFill>
            </a:endParaRPr>
          </a:p>
        </p:txBody>
      </p:sp>
    </p:spTree>
    <p:extLst>
      <p:ext uri="{BB962C8B-B14F-4D97-AF65-F5344CB8AC3E}">
        <p14:creationId xmlns:p14="http://schemas.microsoft.com/office/powerpoint/2010/main" val="205365484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E7464C2D-BA0E-C4B3-71C2-7F7A493B88C8}"/>
              </a:ext>
            </a:extLst>
          </p:cNvPr>
          <p:cNvSpPr>
            <a:spLocks noGrp="1" noChangeArrowheads="1"/>
          </p:cNvSpPr>
          <p:nvPr>
            <p:ph type="title"/>
          </p:nvPr>
        </p:nvSpPr>
        <p:spPr/>
        <p:txBody>
          <a:bodyPr/>
          <a:lstStyle/>
          <a:p>
            <a:pPr eaLnBrk="1" fontAlgn="auto" hangingPunct="1">
              <a:spcAft>
                <a:spcPts val="0"/>
              </a:spcAft>
              <a:defRPr/>
            </a:pPr>
            <a:r>
              <a:rPr lang="en-GB" altLang="zh-TW">
                <a:ea typeface="+mj-ea"/>
                <a:cs typeface="+mj-cs"/>
              </a:rPr>
              <a:t>4.4.3 A Service by Multiple Servers</a:t>
            </a:r>
          </a:p>
        </p:txBody>
      </p:sp>
      <p:sp>
        <p:nvSpPr>
          <p:cNvPr id="93187" name="Slide Number Placeholder 3">
            <a:extLst>
              <a:ext uri="{FF2B5EF4-FFF2-40B4-BE49-F238E27FC236}">
                <a16:creationId xmlns:a16="http://schemas.microsoft.com/office/drawing/2014/main" id="{B32E02CB-FBB8-97D0-BF9B-442EBCC247B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6FBB21E3-9AD8-47FB-A00A-3E302F843950}" type="slidenum">
              <a:rPr lang="en-US" altLang="en-US" sz="1400">
                <a:solidFill>
                  <a:srgbClr val="FFFFFF"/>
                </a:solidFill>
              </a:rPr>
              <a:pPr/>
              <a:t>28</a:t>
            </a:fld>
            <a:endParaRPr lang="en-US" altLang="en-US" sz="1400">
              <a:solidFill>
                <a:srgbClr val="FFFFFF"/>
              </a:solidFill>
            </a:endParaRPr>
          </a:p>
        </p:txBody>
      </p:sp>
      <p:pic>
        <p:nvPicPr>
          <p:cNvPr id="93186" name="Picture 3">
            <a:extLst>
              <a:ext uri="{FF2B5EF4-FFF2-40B4-BE49-F238E27FC236}">
                <a16:creationId xmlns:a16="http://schemas.microsoft.com/office/drawing/2014/main" id="{B3E6690D-4A95-AAB9-B5EC-F235F61E1E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325" y="1455739"/>
            <a:ext cx="6400800" cy="459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886901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28EB34D2-B801-3AAD-71A5-D6E1713322EE}"/>
              </a:ext>
            </a:extLst>
          </p:cNvPr>
          <p:cNvSpPr>
            <a:spLocks noGrp="1" noChangeArrowheads="1"/>
          </p:cNvSpPr>
          <p:nvPr>
            <p:ph type="title"/>
          </p:nvPr>
        </p:nvSpPr>
        <p:spPr/>
        <p:txBody>
          <a:bodyPr/>
          <a:lstStyle/>
          <a:p>
            <a:pPr eaLnBrk="1" fontAlgn="auto" hangingPunct="1">
              <a:spcAft>
                <a:spcPts val="0"/>
              </a:spcAft>
              <a:defRPr/>
            </a:pPr>
            <a:r>
              <a:rPr lang="en-GB" altLang="zh-TW">
                <a:ea typeface="+mj-ea"/>
                <a:cs typeface="+mj-cs"/>
              </a:rPr>
              <a:t>4.4.4 Web Proxy Server</a:t>
            </a:r>
          </a:p>
        </p:txBody>
      </p:sp>
      <p:sp>
        <p:nvSpPr>
          <p:cNvPr id="95235" name="Slide Number Placeholder 3">
            <a:extLst>
              <a:ext uri="{FF2B5EF4-FFF2-40B4-BE49-F238E27FC236}">
                <a16:creationId xmlns:a16="http://schemas.microsoft.com/office/drawing/2014/main" id="{C74CEF86-F381-DFFB-B0EA-1346B6A460C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70CAC8D0-E8FD-4EB4-9F3B-B45A85CFE6A9}" type="slidenum">
              <a:rPr lang="en-US" altLang="en-US" sz="1400">
                <a:solidFill>
                  <a:srgbClr val="FFFFFF"/>
                </a:solidFill>
              </a:rPr>
              <a:pPr/>
              <a:t>29</a:t>
            </a:fld>
            <a:endParaRPr lang="en-US" altLang="en-US" sz="1400">
              <a:solidFill>
                <a:srgbClr val="FFFFFF"/>
              </a:solidFill>
            </a:endParaRPr>
          </a:p>
        </p:txBody>
      </p:sp>
      <p:pic>
        <p:nvPicPr>
          <p:cNvPr id="95234" name="Picture 3">
            <a:extLst>
              <a:ext uri="{FF2B5EF4-FFF2-40B4-BE49-F238E27FC236}">
                <a16:creationId xmlns:a16="http://schemas.microsoft.com/office/drawing/2014/main" id="{3BCCA34A-8241-8248-F7E4-CF5507C61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6713" y="2117726"/>
            <a:ext cx="873760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88364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49109A3C-D9A1-796B-1EDE-BCE26462CEFE}"/>
              </a:ext>
            </a:extLst>
          </p:cNvPr>
          <p:cNvSpPr>
            <a:spLocks noGrp="1" noChangeArrowheads="1"/>
          </p:cNvSpPr>
          <p:nvPr>
            <p:ph type="title"/>
          </p:nvPr>
        </p:nvSpPr>
        <p:spPr/>
        <p:txBody>
          <a:bodyPr/>
          <a:lstStyle/>
          <a:p>
            <a:pPr eaLnBrk="1" fontAlgn="auto" hangingPunct="1">
              <a:spcAft>
                <a:spcPts val="0"/>
              </a:spcAft>
              <a:defRPr/>
            </a:pPr>
            <a:r>
              <a:rPr lang="en-GB" altLang="zh-TW">
                <a:ea typeface="+mj-ea"/>
                <a:cs typeface="+mj-cs"/>
              </a:rPr>
              <a:t>4.4.5 Web Applets</a:t>
            </a:r>
          </a:p>
        </p:txBody>
      </p:sp>
      <p:sp>
        <p:nvSpPr>
          <p:cNvPr id="97283" name="Slide Number Placeholder 3">
            <a:extLst>
              <a:ext uri="{FF2B5EF4-FFF2-40B4-BE49-F238E27FC236}">
                <a16:creationId xmlns:a16="http://schemas.microsoft.com/office/drawing/2014/main" id="{4D174E6A-0CA6-7D5A-2182-0849B6A86EE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96C54F3A-C3A5-400A-A315-350179013947}" type="slidenum">
              <a:rPr lang="en-US" altLang="en-US" sz="1400">
                <a:solidFill>
                  <a:srgbClr val="FFFFFF"/>
                </a:solidFill>
              </a:rPr>
              <a:pPr/>
              <a:t>30</a:t>
            </a:fld>
            <a:endParaRPr lang="en-US" altLang="en-US" sz="1400">
              <a:solidFill>
                <a:srgbClr val="FFFFFF"/>
              </a:solidFill>
            </a:endParaRPr>
          </a:p>
        </p:txBody>
      </p:sp>
      <p:pic>
        <p:nvPicPr>
          <p:cNvPr id="97282" name="Picture 3">
            <a:extLst>
              <a:ext uri="{FF2B5EF4-FFF2-40B4-BE49-F238E27FC236}">
                <a16:creationId xmlns:a16="http://schemas.microsoft.com/office/drawing/2014/main" id="{56AD2C49-C536-7D29-9011-EF91B66EFE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0526" y="1620838"/>
            <a:ext cx="8786813"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812715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B87049BF-6D35-57C8-CEA8-13538E149850}"/>
              </a:ext>
            </a:extLst>
          </p:cNvPr>
          <p:cNvSpPr>
            <a:spLocks noGrp="1" noChangeArrowheads="1"/>
          </p:cNvSpPr>
          <p:nvPr>
            <p:ph type="title"/>
          </p:nvPr>
        </p:nvSpPr>
        <p:spPr/>
        <p:txBody>
          <a:bodyPr/>
          <a:lstStyle/>
          <a:p>
            <a:pPr eaLnBrk="1" fontAlgn="auto" hangingPunct="1">
              <a:spcAft>
                <a:spcPts val="0"/>
              </a:spcAft>
              <a:defRPr/>
            </a:pPr>
            <a:r>
              <a:rPr lang="en-GB" altLang="zh-TW">
                <a:ea typeface="+mj-ea"/>
                <a:cs typeface="+mj-cs"/>
              </a:rPr>
              <a:t>4.4.6 Thin Clients and Compute Servers</a:t>
            </a:r>
          </a:p>
        </p:txBody>
      </p:sp>
      <p:sp>
        <p:nvSpPr>
          <p:cNvPr id="99346" name="Slide Number Placeholder 18">
            <a:extLst>
              <a:ext uri="{FF2B5EF4-FFF2-40B4-BE49-F238E27FC236}">
                <a16:creationId xmlns:a16="http://schemas.microsoft.com/office/drawing/2014/main" id="{9B12D510-760E-0C52-61B0-0309010CA20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3DA311F-6036-4427-8D53-530C27ED0005}" type="slidenum">
              <a:rPr lang="en-US" altLang="en-US" sz="1400">
                <a:solidFill>
                  <a:srgbClr val="FFFFFF"/>
                </a:solidFill>
              </a:rPr>
              <a:pPr/>
              <a:t>31</a:t>
            </a:fld>
            <a:endParaRPr lang="en-US" altLang="en-US" sz="1400">
              <a:solidFill>
                <a:srgbClr val="FFFFFF"/>
              </a:solidFill>
            </a:endParaRPr>
          </a:p>
        </p:txBody>
      </p:sp>
      <p:sp>
        <p:nvSpPr>
          <p:cNvPr id="99330" name="Rectangle 3">
            <a:extLst>
              <a:ext uri="{FF2B5EF4-FFF2-40B4-BE49-F238E27FC236}">
                <a16:creationId xmlns:a16="http://schemas.microsoft.com/office/drawing/2014/main" id="{6CEF7EFD-D708-1CD8-6ED4-80BEF41AE49D}"/>
              </a:ext>
            </a:extLst>
          </p:cNvPr>
          <p:cNvSpPr>
            <a:spLocks noChangeArrowheads="1"/>
          </p:cNvSpPr>
          <p:nvPr/>
        </p:nvSpPr>
        <p:spPr bwMode="auto">
          <a:xfrm>
            <a:off x="2198688" y="2865438"/>
            <a:ext cx="1987550" cy="1289050"/>
          </a:xfrm>
          <a:prstGeom prst="rect">
            <a:avLst/>
          </a:prstGeom>
          <a:solidFill>
            <a:srgbClr val="FFD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99331" name="Rectangle 4">
            <a:extLst>
              <a:ext uri="{FF2B5EF4-FFF2-40B4-BE49-F238E27FC236}">
                <a16:creationId xmlns:a16="http://schemas.microsoft.com/office/drawing/2014/main" id="{8CCA9057-802F-68D7-0C88-417CBA34AF78}"/>
              </a:ext>
            </a:extLst>
          </p:cNvPr>
          <p:cNvSpPr>
            <a:spLocks noChangeArrowheads="1"/>
          </p:cNvSpPr>
          <p:nvPr/>
        </p:nvSpPr>
        <p:spPr bwMode="auto">
          <a:xfrm>
            <a:off x="2198689" y="2865439"/>
            <a:ext cx="2022475" cy="1323975"/>
          </a:xfrm>
          <a:prstGeom prst="rect">
            <a:avLst/>
          </a:prstGeom>
          <a:noFill/>
          <a:ln w="50800">
            <a:solidFill>
              <a:srgbClr val="FFDC99"/>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99332" name="Rectangle 5">
            <a:extLst>
              <a:ext uri="{FF2B5EF4-FFF2-40B4-BE49-F238E27FC236}">
                <a16:creationId xmlns:a16="http://schemas.microsoft.com/office/drawing/2014/main" id="{E26AC07A-A57F-58D4-E9F1-B6CB76432EB8}"/>
              </a:ext>
            </a:extLst>
          </p:cNvPr>
          <p:cNvSpPr>
            <a:spLocks noChangeArrowheads="1"/>
          </p:cNvSpPr>
          <p:nvPr/>
        </p:nvSpPr>
        <p:spPr bwMode="auto">
          <a:xfrm>
            <a:off x="7567614" y="2552700"/>
            <a:ext cx="2752725" cy="1951038"/>
          </a:xfrm>
          <a:prstGeom prst="rect">
            <a:avLst/>
          </a:prstGeom>
          <a:solidFill>
            <a:srgbClr val="FFD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99333" name="Rectangle 6">
            <a:extLst>
              <a:ext uri="{FF2B5EF4-FFF2-40B4-BE49-F238E27FC236}">
                <a16:creationId xmlns:a16="http://schemas.microsoft.com/office/drawing/2014/main" id="{14DE9630-5D46-442C-8B90-C40716DEE945}"/>
              </a:ext>
            </a:extLst>
          </p:cNvPr>
          <p:cNvSpPr>
            <a:spLocks noChangeArrowheads="1"/>
          </p:cNvSpPr>
          <p:nvPr/>
        </p:nvSpPr>
        <p:spPr bwMode="auto">
          <a:xfrm>
            <a:off x="7567613" y="2552701"/>
            <a:ext cx="2787650" cy="1985963"/>
          </a:xfrm>
          <a:prstGeom prst="rect">
            <a:avLst/>
          </a:prstGeom>
          <a:noFill/>
          <a:ln w="50800">
            <a:solidFill>
              <a:srgbClr val="FFDC99"/>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99334" name="Oval 7">
            <a:extLst>
              <a:ext uri="{FF2B5EF4-FFF2-40B4-BE49-F238E27FC236}">
                <a16:creationId xmlns:a16="http://schemas.microsoft.com/office/drawing/2014/main" id="{5A6B039C-C9B5-3818-1B79-9C757B243C1C}"/>
              </a:ext>
            </a:extLst>
          </p:cNvPr>
          <p:cNvSpPr>
            <a:spLocks noChangeArrowheads="1"/>
          </p:cNvSpPr>
          <p:nvPr/>
        </p:nvSpPr>
        <p:spPr bwMode="auto">
          <a:xfrm>
            <a:off x="2373313" y="3144839"/>
            <a:ext cx="1638300" cy="871537"/>
          </a:xfrm>
          <a:prstGeom prst="ellipse">
            <a:avLst/>
          </a:prstGeom>
          <a:solidFill>
            <a:srgbClr val="FFFFFF"/>
          </a:solidFill>
          <a:ln w="50800">
            <a:solidFill>
              <a:srgbClr val="000000"/>
            </a:solidFill>
            <a:round/>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99335" name="Rectangle 8">
            <a:extLst>
              <a:ext uri="{FF2B5EF4-FFF2-40B4-BE49-F238E27FC236}">
                <a16:creationId xmlns:a16="http://schemas.microsoft.com/office/drawing/2014/main" id="{A4CC36D9-03F5-C6DC-11F0-88AB77DAEE0F}"/>
              </a:ext>
            </a:extLst>
          </p:cNvPr>
          <p:cNvSpPr>
            <a:spLocks noChangeArrowheads="1"/>
          </p:cNvSpPr>
          <p:nvPr/>
        </p:nvSpPr>
        <p:spPr bwMode="auto">
          <a:xfrm>
            <a:off x="2941639" y="3300413"/>
            <a:ext cx="6619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zh-TW" sz="2200">
                <a:solidFill>
                  <a:srgbClr val="000000"/>
                </a:solidFill>
                <a:latin typeface="Arial" panose="020B0604020202020204" pitchFamily="34" charset="0"/>
                <a:ea typeface="新細明體" panose="02020500000000000000" pitchFamily="18" charset="-120"/>
              </a:rPr>
              <a:t>Thin</a:t>
            </a:r>
            <a:endParaRPr lang="en-GB" altLang="zh-TW" sz="2400">
              <a:latin typeface="Times" panose="02020603050405020304" pitchFamily="18" charset="0"/>
              <a:ea typeface="新細明體" panose="02020500000000000000" pitchFamily="18" charset="-120"/>
            </a:endParaRPr>
          </a:p>
        </p:txBody>
      </p:sp>
      <p:sp>
        <p:nvSpPr>
          <p:cNvPr id="99336" name="Rectangle 9">
            <a:extLst>
              <a:ext uri="{FF2B5EF4-FFF2-40B4-BE49-F238E27FC236}">
                <a16:creationId xmlns:a16="http://schemas.microsoft.com/office/drawing/2014/main" id="{9584C889-D4FA-2C02-945F-7F108982A53F}"/>
              </a:ext>
            </a:extLst>
          </p:cNvPr>
          <p:cNvSpPr>
            <a:spLocks noChangeArrowheads="1"/>
          </p:cNvSpPr>
          <p:nvPr/>
        </p:nvSpPr>
        <p:spPr bwMode="auto">
          <a:xfrm>
            <a:off x="2863851" y="3613150"/>
            <a:ext cx="836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zh-TW" sz="2200">
                <a:solidFill>
                  <a:srgbClr val="000000"/>
                </a:solidFill>
                <a:latin typeface="Arial" panose="020B0604020202020204" pitchFamily="34" charset="0"/>
                <a:ea typeface="新細明體" panose="02020500000000000000" pitchFamily="18" charset="-120"/>
              </a:rPr>
              <a:t>Client</a:t>
            </a:r>
            <a:endParaRPr lang="en-GB" altLang="zh-TW" sz="2400">
              <a:latin typeface="Times" panose="02020603050405020304" pitchFamily="18" charset="0"/>
              <a:ea typeface="新細明體" panose="02020500000000000000" pitchFamily="18" charset="-120"/>
            </a:endParaRPr>
          </a:p>
        </p:txBody>
      </p:sp>
      <p:sp>
        <p:nvSpPr>
          <p:cNvPr id="99337" name="Oval 10">
            <a:extLst>
              <a:ext uri="{FF2B5EF4-FFF2-40B4-BE49-F238E27FC236}">
                <a16:creationId xmlns:a16="http://schemas.microsoft.com/office/drawing/2014/main" id="{2D0DDF57-08D7-26CA-C2AB-20377BB66639}"/>
              </a:ext>
            </a:extLst>
          </p:cNvPr>
          <p:cNvSpPr>
            <a:spLocks noChangeArrowheads="1"/>
          </p:cNvSpPr>
          <p:nvPr/>
        </p:nvSpPr>
        <p:spPr bwMode="auto">
          <a:xfrm>
            <a:off x="8054975" y="3074988"/>
            <a:ext cx="1778000" cy="906462"/>
          </a:xfrm>
          <a:prstGeom prst="ellipse">
            <a:avLst/>
          </a:prstGeom>
          <a:solidFill>
            <a:srgbClr val="FFFFFF"/>
          </a:solidFill>
          <a:ln w="50800">
            <a:solidFill>
              <a:srgbClr val="000000"/>
            </a:solidFill>
            <a:round/>
            <a:headEnd/>
            <a:tailEnd/>
          </a:ln>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sv-SE" altLang="en-US" sz="2400"/>
          </a:p>
        </p:txBody>
      </p:sp>
      <p:sp>
        <p:nvSpPr>
          <p:cNvPr id="99338" name="Rectangle 11">
            <a:extLst>
              <a:ext uri="{FF2B5EF4-FFF2-40B4-BE49-F238E27FC236}">
                <a16:creationId xmlns:a16="http://schemas.microsoft.com/office/drawing/2014/main" id="{24E02C22-A097-84DA-862E-17AE50581321}"/>
              </a:ext>
            </a:extLst>
          </p:cNvPr>
          <p:cNvSpPr>
            <a:spLocks noChangeArrowheads="1"/>
          </p:cNvSpPr>
          <p:nvPr/>
        </p:nvSpPr>
        <p:spPr bwMode="auto">
          <a:xfrm>
            <a:off x="8299450" y="3230563"/>
            <a:ext cx="13668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zh-TW" sz="2200">
                <a:solidFill>
                  <a:srgbClr val="000000"/>
                </a:solidFill>
                <a:latin typeface="Arial" panose="020B0604020202020204" pitchFamily="34" charset="0"/>
                <a:ea typeface="新細明體" panose="02020500000000000000" pitchFamily="18" charset="-120"/>
              </a:rPr>
              <a:t>Application</a:t>
            </a:r>
            <a:endParaRPr lang="en-GB" altLang="zh-TW" sz="2400">
              <a:latin typeface="Times" panose="02020603050405020304" pitchFamily="18" charset="0"/>
              <a:ea typeface="新細明體" panose="02020500000000000000" pitchFamily="18" charset="-120"/>
            </a:endParaRPr>
          </a:p>
        </p:txBody>
      </p:sp>
      <p:sp>
        <p:nvSpPr>
          <p:cNvPr id="99339" name="Rectangle 12">
            <a:extLst>
              <a:ext uri="{FF2B5EF4-FFF2-40B4-BE49-F238E27FC236}">
                <a16:creationId xmlns:a16="http://schemas.microsoft.com/office/drawing/2014/main" id="{C724E6C5-6700-1245-C1AC-75171CCCA0CA}"/>
              </a:ext>
            </a:extLst>
          </p:cNvPr>
          <p:cNvSpPr>
            <a:spLocks noChangeArrowheads="1"/>
          </p:cNvSpPr>
          <p:nvPr/>
        </p:nvSpPr>
        <p:spPr bwMode="auto">
          <a:xfrm>
            <a:off x="8491538" y="3543301"/>
            <a:ext cx="1009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zh-TW" sz="2200">
                <a:solidFill>
                  <a:srgbClr val="000000"/>
                </a:solidFill>
                <a:latin typeface="Arial" panose="020B0604020202020204" pitchFamily="34" charset="0"/>
                <a:ea typeface="新細明體" panose="02020500000000000000" pitchFamily="18" charset="-120"/>
              </a:rPr>
              <a:t>Process</a:t>
            </a:r>
            <a:endParaRPr lang="en-GB" altLang="zh-TW" sz="2400">
              <a:latin typeface="Times" panose="02020603050405020304" pitchFamily="18" charset="0"/>
              <a:ea typeface="新細明體" panose="02020500000000000000" pitchFamily="18" charset="-120"/>
            </a:endParaRPr>
          </a:p>
        </p:txBody>
      </p:sp>
      <p:sp>
        <p:nvSpPr>
          <p:cNvPr id="99340" name="Rectangle 13">
            <a:extLst>
              <a:ext uri="{FF2B5EF4-FFF2-40B4-BE49-F238E27FC236}">
                <a16:creationId xmlns:a16="http://schemas.microsoft.com/office/drawing/2014/main" id="{F8CD2B43-8AE7-A8C2-5CAE-8429CCBE0C2A}"/>
              </a:ext>
            </a:extLst>
          </p:cNvPr>
          <p:cNvSpPr>
            <a:spLocks noChangeArrowheads="1"/>
          </p:cNvSpPr>
          <p:nvPr/>
        </p:nvSpPr>
        <p:spPr bwMode="auto">
          <a:xfrm>
            <a:off x="1652589" y="2393950"/>
            <a:ext cx="317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zh-TW" sz="2200">
                <a:solidFill>
                  <a:srgbClr val="000000"/>
                </a:solidFill>
                <a:latin typeface="Arial" panose="020B0604020202020204" pitchFamily="34" charset="0"/>
                <a:ea typeface="新細明體" panose="02020500000000000000" pitchFamily="18" charset="-120"/>
              </a:rPr>
              <a:t>Network computer or PC</a:t>
            </a:r>
            <a:endParaRPr lang="en-GB" altLang="zh-TW" sz="2400">
              <a:latin typeface="Times" panose="02020603050405020304" pitchFamily="18" charset="0"/>
              <a:ea typeface="新細明體" panose="02020500000000000000" pitchFamily="18" charset="-120"/>
            </a:endParaRPr>
          </a:p>
        </p:txBody>
      </p:sp>
      <p:sp>
        <p:nvSpPr>
          <p:cNvPr id="99341" name="Rectangle 14">
            <a:extLst>
              <a:ext uri="{FF2B5EF4-FFF2-40B4-BE49-F238E27FC236}">
                <a16:creationId xmlns:a16="http://schemas.microsoft.com/office/drawing/2014/main" id="{F578816D-3FB0-BEB7-FEAE-AEBF6A45B386}"/>
              </a:ext>
            </a:extLst>
          </p:cNvPr>
          <p:cNvSpPr>
            <a:spLocks noChangeArrowheads="1"/>
          </p:cNvSpPr>
          <p:nvPr/>
        </p:nvSpPr>
        <p:spPr bwMode="auto">
          <a:xfrm>
            <a:off x="7964489" y="2149476"/>
            <a:ext cx="19907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zh-TW" sz="2200">
                <a:solidFill>
                  <a:srgbClr val="000000"/>
                </a:solidFill>
                <a:latin typeface="Arial" panose="020B0604020202020204" pitchFamily="34" charset="0"/>
                <a:ea typeface="新細明體" panose="02020500000000000000" pitchFamily="18" charset="-120"/>
              </a:rPr>
              <a:t>Compute server</a:t>
            </a:r>
            <a:endParaRPr lang="en-GB" altLang="zh-TW" sz="2400">
              <a:latin typeface="Times" panose="02020603050405020304" pitchFamily="18" charset="0"/>
              <a:ea typeface="新細明體" panose="02020500000000000000" pitchFamily="18" charset="-120"/>
            </a:endParaRPr>
          </a:p>
        </p:txBody>
      </p:sp>
      <p:sp>
        <p:nvSpPr>
          <p:cNvPr id="99342" name="Freeform 15">
            <a:extLst>
              <a:ext uri="{FF2B5EF4-FFF2-40B4-BE49-F238E27FC236}">
                <a16:creationId xmlns:a16="http://schemas.microsoft.com/office/drawing/2014/main" id="{7E9B13FC-87ED-1A48-B0C6-773A247F1F7B}"/>
              </a:ext>
            </a:extLst>
          </p:cNvPr>
          <p:cNvSpPr>
            <a:spLocks/>
          </p:cNvSpPr>
          <p:nvPr/>
        </p:nvSpPr>
        <p:spPr bwMode="auto">
          <a:xfrm>
            <a:off x="4011613" y="3492501"/>
            <a:ext cx="417512" cy="104775"/>
          </a:xfrm>
          <a:custGeom>
            <a:avLst/>
            <a:gdLst>
              <a:gd name="T0" fmla="*/ 0 w 263"/>
              <a:gd name="T1" fmla="*/ 2147483647 h 66"/>
              <a:gd name="T2" fmla="*/ 2147483647 w 263"/>
              <a:gd name="T3" fmla="*/ 0 h 66"/>
              <a:gd name="T4" fmla="*/ 2147483647 w 263"/>
              <a:gd name="T5" fmla="*/ 2147483647 h 66"/>
              <a:gd name="T6" fmla="*/ 2147483647 w 263"/>
              <a:gd name="T7" fmla="*/ 2147483647 h 66"/>
              <a:gd name="T8" fmla="*/ 2147483647 w 263"/>
              <a:gd name="T9" fmla="*/ 2147483647 h 66"/>
              <a:gd name="T10" fmla="*/ 0 60000 65536"/>
              <a:gd name="T11" fmla="*/ 0 60000 65536"/>
              <a:gd name="T12" fmla="*/ 0 60000 65536"/>
              <a:gd name="T13" fmla="*/ 0 60000 65536"/>
              <a:gd name="T14" fmla="*/ 0 60000 65536"/>
              <a:gd name="T15" fmla="*/ 0 w 263"/>
              <a:gd name="T16" fmla="*/ 0 h 66"/>
              <a:gd name="T17" fmla="*/ 263 w 263"/>
              <a:gd name="T18" fmla="*/ 66 h 66"/>
            </a:gdLst>
            <a:ahLst/>
            <a:cxnLst>
              <a:cxn ang="T10">
                <a:pos x="T0" y="T1"/>
              </a:cxn>
              <a:cxn ang="T11">
                <a:pos x="T2" y="T3"/>
              </a:cxn>
              <a:cxn ang="T12">
                <a:pos x="T4" y="T5"/>
              </a:cxn>
              <a:cxn ang="T13">
                <a:pos x="T6" y="T7"/>
              </a:cxn>
              <a:cxn ang="T14">
                <a:pos x="T8" y="T9"/>
              </a:cxn>
            </a:cxnLst>
            <a:rect l="T15" t="T16" r="T17" b="T18"/>
            <a:pathLst>
              <a:path w="263" h="66">
                <a:moveTo>
                  <a:pt x="0" y="22"/>
                </a:moveTo>
                <a:lnTo>
                  <a:pt x="66" y="0"/>
                </a:lnTo>
                <a:lnTo>
                  <a:pt x="176" y="22"/>
                </a:lnTo>
                <a:lnTo>
                  <a:pt x="220" y="44"/>
                </a:lnTo>
                <a:lnTo>
                  <a:pt x="263" y="66"/>
                </a:lnTo>
              </a:path>
            </a:pathLst>
          </a:custGeom>
          <a:noFill/>
          <a:ln w="508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99343" name="Freeform 16">
            <a:extLst>
              <a:ext uri="{FF2B5EF4-FFF2-40B4-BE49-F238E27FC236}">
                <a16:creationId xmlns:a16="http://schemas.microsoft.com/office/drawing/2014/main" id="{01AA0E68-300C-92F5-5532-8D14F43C581A}"/>
              </a:ext>
            </a:extLst>
          </p:cNvPr>
          <p:cNvSpPr>
            <a:spLocks/>
          </p:cNvSpPr>
          <p:nvPr/>
        </p:nvSpPr>
        <p:spPr bwMode="auto">
          <a:xfrm>
            <a:off x="7043738" y="3492501"/>
            <a:ext cx="1046162" cy="34925"/>
          </a:xfrm>
          <a:custGeom>
            <a:avLst/>
            <a:gdLst>
              <a:gd name="T0" fmla="*/ 2147483647 w 659"/>
              <a:gd name="T1" fmla="*/ 0 h 22"/>
              <a:gd name="T2" fmla="*/ 2147483647 w 659"/>
              <a:gd name="T3" fmla="*/ 2147483647 h 22"/>
              <a:gd name="T4" fmla="*/ 2147483647 w 659"/>
              <a:gd name="T5" fmla="*/ 2147483647 h 22"/>
              <a:gd name="T6" fmla="*/ 2147483647 w 659"/>
              <a:gd name="T7" fmla="*/ 2147483647 h 22"/>
              <a:gd name="T8" fmla="*/ 0 w 659"/>
              <a:gd name="T9" fmla="*/ 2147483647 h 22"/>
              <a:gd name="T10" fmla="*/ 0 60000 65536"/>
              <a:gd name="T11" fmla="*/ 0 60000 65536"/>
              <a:gd name="T12" fmla="*/ 0 60000 65536"/>
              <a:gd name="T13" fmla="*/ 0 60000 65536"/>
              <a:gd name="T14" fmla="*/ 0 60000 65536"/>
              <a:gd name="T15" fmla="*/ 0 w 659"/>
              <a:gd name="T16" fmla="*/ 0 h 22"/>
              <a:gd name="T17" fmla="*/ 659 w 659"/>
              <a:gd name="T18" fmla="*/ 22 h 22"/>
            </a:gdLst>
            <a:ahLst/>
            <a:cxnLst>
              <a:cxn ang="T10">
                <a:pos x="T0" y="T1"/>
              </a:cxn>
              <a:cxn ang="T11">
                <a:pos x="T2" y="T3"/>
              </a:cxn>
              <a:cxn ang="T12">
                <a:pos x="T4" y="T5"/>
              </a:cxn>
              <a:cxn ang="T13">
                <a:pos x="T6" y="T7"/>
              </a:cxn>
              <a:cxn ang="T14">
                <a:pos x="T8" y="T9"/>
              </a:cxn>
            </a:cxnLst>
            <a:rect l="T15" t="T16" r="T17" b="T18"/>
            <a:pathLst>
              <a:path w="659" h="22">
                <a:moveTo>
                  <a:pt x="659" y="0"/>
                </a:moveTo>
                <a:lnTo>
                  <a:pt x="527" y="22"/>
                </a:lnTo>
                <a:lnTo>
                  <a:pt x="286" y="22"/>
                </a:lnTo>
                <a:lnTo>
                  <a:pt x="110" y="22"/>
                </a:lnTo>
                <a:lnTo>
                  <a:pt x="0" y="22"/>
                </a:lnTo>
              </a:path>
            </a:pathLst>
          </a:custGeom>
          <a:noFill/>
          <a:ln w="508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99344" name="Freeform 17">
            <a:extLst>
              <a:ext uri="{FF2B5EF4-FFF2-40B4-BE49-F238E27FC236}">
                <a16:creationId xmlns:a16="http://schemas.microsoft.com/office/drawing/2014/main" id="{5684F3BA-9455-EDC2-0976-E4BA7FBD959E}"/>
              </a:ext>
            </a:extLst>
          </p:cNvPr>
          <p:cNvSpPr>
            <a:spLocks/>
          </p:cNvSpPr>
          <p:nvPr/>
        </p:nvSpPr>
        <p:spPr bwMode="auto">
          <a:xfrm>
            <a:off x="4394201" y="2865439"/>
            <a:ext cx="2824163" cy="1150937"/>
          </a:xfrm>
          <a:custGeom>
            <a:avLst/>
            <a:gdLst>
              <a:gd name="T0" fmla="*/ 2147483647 w 1779"/>
              <a:gd name="T1" fmla="*/ 2147483647 h 725"/>
              <a:gd name="T2" fmla="*/ 2147483647 w 1779"/>
              <a:gd name="T3" fmla="*/ 2147483647 h 725"/>
              <a:gd name="T4" fmla="*/ 2147483647 w 1779"/>
              <a:gd name="T5" fmla="*/ 2147483647 h 725"/>
              <a:gd name="T6" fmla="*/ 2147483647 w 1779"/>
              <a:gd name="T7" fmla="*/ 2147483647 h 725"/>
              <a:gd name="T8" fmla="*/ 2147483647 w 1779"/>
              <a:gd name="T9" fmla="*/ 2147483647 h 725"/>
              <a:gd name="T10" fmla="*/ 2147483647 w 1779"/>
              <a:gd name="T11" fmla="*/ 2147483647 h 725"/>
              <a:gd name="T12" fmla="*/ 2147483647 w 1779"/>
              <a:gd name="T13" fmla="*/ 2147483647 h 725"/>
              <a:gd name="T14" fmla="*/ 2147483647 w 1779"/>
              <a:gd name="T15" fmla="*/ 2147483647 h 725"/>
              <a:gd name="T16" fmla="*/ 2147483647 w 1779"/>
              <a:gd name="T17" fmla="*/ 2147483647 h 725"/>
              <a:gd name="T18" fmla="*/ 2147483647 w 1779"/>
              <a:gd name="T19" fmla="*/ 2147483647 h 725"/>
              <a:gd name="T20" fmla="*/ 2147483647 w 1779"/>
              <a:gd name="T21" fmla="*/ 2147483647 h 725"/>
              <a:gd name="T22" fmla="*/ 2147483647 w 1779"/>
              <a:gd name="T23" fmla="*/ 2147483647 h 725"/>
              <a:gd name="T24" fmla="*/ 2147483647 w 1779"/>
              <a:gd name="T25" fmla="*/ 0 h 725"/>
              <a:gd name="T26" fmla="*/ 2147483647 w 1779"/>
              <a:gd name="T27" fmla="*/ 0 h 725"/>
              <a:gd name="T28" fmla="*/ 2147483647 w 1779"/>
              <a:gd name="T29" fmla="*/ 0 h 725"/>
              <a:gd name="T30" fmla="*/ 2147483647 w 1779"/>
              <a:gd name="T31" fmla="*/ 2147483647 h 725"/>
              <a:gd name="T32" fmla="*/ 2147483647 w 1779"/>
              <a:gd name="T33" fmla="*/ 2147483647 h 725"/>
              <a:gd name="T34" fmla="*/ 2147483647 w 1779"/>
              <a:gd name="T35" fmla="*/ 2147483647 h 725"/>
              <a:gd name="T36" fmla="*/ 2147483647 w 1779"/>
              <a:gd name="T37" fmla="*/ 2147483647 h 725"/>
              <a:gd name="T38" fmla="*/ 2147483647 w 1779"/>
              <a:gd name="T39" fmla="*/ 2147483647 h 725"/>
              <a:gd name="T40" fmla="*/ 2147483647 w 1779"/>
              <a:gd name="T41" fmla="*/ 2147483647 h 725"/>
              <a:gd name="T42" fmla="*/ 2147483647 w 1779"/>
              <a:gd name="T43" fmla="*/ 2147483647 h 725"/>
              <a:gd name="T44" fmla="*/ 2147483647 w 1779"/>
              <a:gd name="T45" fmla="*/ 2147483647 h 725"/>
              <a:gd name="T46" fmla="*/ 2147483647 w 1779"/>
              <a:gd name="T47" fmla="*/ 2147483647 h 725"/>
              <a:gd name="T48" fmla="*/ 2147483647 w 1779"/>
              <a:gd name="T49" fmla="*/ 2147483647 h 725"/>
              <a:gd name="T50" fmla="*/ 2147483647 w 1779"/>
              <a:gd name="T51" fmla="*/ 2147483647 h 725"/>
              <a:gd name="T52" fmla="*/ 2147483647 w 1779"/>
              <a:gd name="T53" fmla="*/ 2147483647 h 725"/>
              <a:gd name="T54" fmla="*/ 2147483647 w 1779"/>
              <a:gd name="T55" fmla="*/ 2147483647 h 725"/>
              <a:gd name="T56" fmla="*/ 2147483647 w 1779"/>
              <a:gd name="T57" fmla="*/ 2147483647 h 725"/>
              <a:gd name="T58" fmla="*/ 2147483647 w 1779"/>
              <a:gd name="T59" fmla="*/ 2147483647 h 725"/>
              <a:gd name="T60" fmla="*/ 2147483647 w 1779"/>
              <a:gd name="T61" fmla="*/ 2147483647 h 725"/>
              <a:gd name="T62" fmla="*/ 2147483647 w 1779"/>
              <a:gd name="T63" fmla="*/ 2147483647 h 725"/>
              <a:gd name="T64" fmla="*/ 2147483647 w 1779"/>
              <a:gd name="T65" fmla="*/ 2147483647 h 725"/>
              <a:gd name="T66" fmla="*/ 2147483647 w 1779"/>
              <a:gd name="T67" fmla="*/ 2147483647 h 725"/>
              <a:gd name="T68" fmla="*/ 2147483647 w 1779"/>
              <a:gd name="T69" fmla="*/ 2147483647 h 725"/>
              <a:gd name="T70" fmla="*/ 2147483647 w 1779"/>
              <a:gd name="T71" fmla="*/ 2147483647 h 725"/>
              <a:gd name="T72" fmla="*/ 2147483647 w 1779"/>
              <a:gd name="T73" fmla="*/ 2147483647 h 725"/>
              <a:gd name="T74" fmla="*/ 2147483647 w 1779"/>
              <a:gd name="T75" fmla="*/ 2147483647 h 725"/>
              <a:gd name="T76" fmla="*/ 2147483647 w 1779"/>
              <a:gd name="T77" fmla="*/ 2147483647 h 725"/>
              <a:gd name="T78" fmla="*/ 2147483647 w 1779"/>
              <a:gd name="T79" fmla="*/ 2147483647 h 725"/>
              <a:gd name="T80" fmla="*/ 2147483647 w 1779"/>
              <a:gd name="T81" fmla="*/ 2147483647 h 725"/>
              <a:gd name="T82" fmla="*/ 2147483647 w 1779"/>
              <a:gd name="T83" fmla="*/ 2147483647 h 725"/>
              <a:gd name="T84" fmla="*/ 2147483647 w 1779"/>
              <a:gd name="T85" fmla="*/ 2147483647 h 725"/>
              <a:gd name="T86" fmla="*/ 2147483647 w 1779"/>
              <a:gd name="T87" fmla="*/ 2147483647 h 725"/>
              <a:gd name="T88" fmla="*/ 0 w 1779"/>
              <a:gd name="T89" fmla="*/ 2147483647 h 725"/>
              <a:gd name="T90" fmla="*/ 0 w 1779"/>
              <a:gd name="T91" fmla="*/ 2147483647 h 725"/>
              <a:gd name="T92" fmla="*/ 0 w 1779"/>
              <a:gd name="T93" fmla="*/ 2147483647 h 725"/>
              <a:gd name="T94" fmla="*/ 2147483647 w 1779"/>
              <a:gd name="T95" fmla="*/ 2147483647 h 725"/>
              <a:gd name="T96" fmla="*/ 2147483647 w 1779"/>
              <a:gd name="T97" fmla="*/ 2147483647 h 725"/>
              <a:gd name="T98" fmla="*/ 2147483647 w 1779"/>
              <a:gd name="T99" fmla="*/ 2147483647 h 72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779"/>
              <a:gd name="T151" fmla="*/ 0 h 725"/>
              <a:gd name="T152" fmla="*/ 1779 w 1779"/>
              <a:gd name="T153" fmla="*/ 725 h 72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779" h="725">
                <a:moveTo>
                  <a:pt x="44" y="176"/>
                </a:moveTo>
                <a:lnTo>
                  <a:pt x="66" y="132"/>
                </a:lnTo>
                <a:lnTo>
                  <a:pt x="176" y="66"/>
                </a:lnTo>
                <a:lnTo>
                  <a:pt x="286" y="44"/>
                </a:lnTo>
                <a:lnTo>
                  <a:pt x="352" y="44"/>
                </a:lnTo>
                <a:lnTo>
                  <a:pt x="396" y="22"/>
                </a:lnTo>
                <a:lnTo>
                  <a:pt x="527" y="44"/>
                </a:lnTo>
                <a:lnTo>
                  <a:pt x="659" y="66"/>
                </a:lnTo>
                <a:lnTo>
                  <a:pt x="791" y="66"/>
                </a:lnTo>
                <a:lnTo>
                  <a:pt x="923" y="66"/>
                </a:lnTo>
                <a:lnTo>
                  <a:pt x="1010" y="44"/>
                </a:lnTo>
                <a:lnTo>
                  <a:pt x="1076" y="22"/>
                </a:lnTo>
                <a:lnTo>
                  <a:pt x="1164" y="0"/>
                </a:lnTo>
                <a:lnTo>
                  <a:pt x="1274" y="0"/>
                </a:lnTo>
                <a:lnTo>
                  <a:pt x="1362" y="0"/>
                </a:lnTo>
                <a:lnTo>
                  <a:pt x="1428" y="22"/>
                </a:lnTo>
                <a:lnTo>
                  <a:pt x="1472" y="44"/>
                </a:lnTo>
                <a:lnTo>
                  <a:pt x="1559" y="66"/>
                </a:lnTo>
                <a:lnTo>
                  <a:pt x="1647" y="132"/>
                </a:lnTo>
                <a:lnTo>
                  <a:pt x="1757" y="220"/>
                </a:lnTo>
                <a:lnTo>
                  <a:pt x="1779" y="351"/>
                </a:lnTo>
                <a:lnTo>
                  <a:pt x="1779" y="439"/>
                </a:lnTo>
                <a:lnTo>
                  <a:pt x="1757" y="505"/>
                </a:lnTo>
                <a:lnTo>
                  <a:pt x="1713" y="637"/>
                </a:lnTo>
                <a:lnTo>
                  <a:pt x="1625" y="681"/>
                </a:lnTo>
                <a:lnTo>
                  <a:pt x="1494" y="725"/>
                </a:lnTo>
                <a:lnTo>
                  <a:pt x="1362" y="703"/>
                </a:lnTo>
                <a:lnTo>
                  <a:pt x="1230" y="681"/>
                </a:lnTo>
                <a:lnTo>
                  <a:pt x="1120" y="681"/>
                </a:lnTo>
                <a:lnTo>
                  <a:pt x="1010" y="659"/>
                </a:lnTo>
                <a:lnTo>
                  <a:pt x="879" y="659"/>
                </a:lnTo>
                <a:lnTo>
                  <a:pt x="769" y="659"/>
                </a:lnTo>
                <a:lnTo>
                  <a:pt x="681" y="681"/>
                </a:lnTo>
                <a:lnTo>
                  <a:pt x="593" y="681"/>
                </a:lnTo>
                <a:lnTo>
                  <a:pt x="505" y="681"/>
                </a:lnTo>
                <a:lnTo>
                  <a:pt x="418" y="703"/>
                </a:lnTo>
                <a:lnTo>
                  <a:pt x="330" y="703"/>
                </a:lnTo>
                <a:lnTo>
                  <a:pt x="264" y="703"/>
                </a:lnTo>
                <a:lnTo>
                  <a:pt x="198" y="681"/>
                </a:lnTo>
                <a:lnTo>
                  <a:pt x="154" y="659"/>
                </a:lnTo>
                <a:lnTo>
                  <a:pt x="132" y="637"/>
                </a:lnTo>
                <a:lnTo>
                  <a:pt x="110" y="615"/>
                </a:lnTo>
                <a:lnTo>
                  <a:pt x="66" y="571"/>
                </a:lnTo>
                <a:lnTo>
                  <a:pt x="22" y="483"/>
                </a:lnTo>
                <a:lnTo>
                  <a:pt x="0" y="417"/>
                </a:lnTo>
                <a:lnTo>
                  <a:pt x="0" y="351"/>
                </a:lnTo>
                <a:lnTo>
                  <a:pt x="0" y="286"/>
                </a:lnTo>
                <a:lnTo>
                  <a:pt x="22" y="220"/>
                </a:lnTo>
                <a:lnTo>
                  <a:pt x="44" y="176"/>
                </a:lnTo>
                <a:close/>
              </a:path>
            </a:pathLst>
          </a:custGeom>
          <a:solidFill>
            <a:srgbClr val="FFDC99"/>
          </a:solidFill>
          <a:ln w="50800">
            <a:solidFill>
              <a:srgbClr val="FFDC99"/>
            </a:solidFill>
            <a:prstDash val="solid"/>
            <a:round/>
            <a:headEnd/>
            <a:tailEnd/>
          </a:ln>
        </p:spPr>
        <p:txBody>
          <a:bodyPr/>
          <a:lstStyle/>
          <a:p>
            <a:endParaRPr lang="en-US" sz="2400"/>
          </a:p>
        </p:txBody>
      </p:sp>
      <p:sp>
        <p:nvSpPr>
          <p:cNvPr id="99345" name="Rectangle 18">
            <a:extLst>
              <a:ext uri="{FF2B5EF4-FFF2-40B4-BE49-F238E27FC236}">
                <a16:creationId xmlns:a16="http://schemas.microsoft.com/office/drawing/2014/main" id="{0A41BAF4-C465-08D6-BFB4-EBD6AD476681}"/>
              </a:ext>
            </a:extLst>
          </p:cNvPr>
          <p:cNvSpPr>
            <a:spLocks noChangeArrowheads="1"/>
          </p:cNvSpPr>
          <p:nvPr/>
        </p:nvSpPr>
        <p:spPr bwMode="auto">
          <a:xfrm>
            <a:off x="5256214" y="3282951"/>
            <a:ext cx="97948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GB" altLang="zh-TW" sz="2200">
                <a:solidFill>
                  <a:srgbClr val="000000"/>
                </a:solidFill>
                <a:latin typeface="Arial" panose="020B0604020202020204" pitchFamily="34" charset="0"/>
                <a:ea typeface="新細明體" panose="02020500000000000000" pitchFamily="18" charset="-120"/>
              </a:rPr>
              <a:t>network</a:t>
            </a:r>
            <a:endParaRPr lang="en-GB" altLang="zh-TW" sz="2400">
              <a:latin typeface="Times" panose="02020603050405020304" pitchFamily="18" charset="0"/>
              <a:ea typeface="新細明體" panose="02020500000000000000" pitchFamily="18" charset="-120"/>
            </a:endParaRPr>
          </a:p>
        </p:txBody>
      </p:sp>
    </p:spTree>
    <p:extLst>
      <p:ext uri="{BB962C8B-B14F-4D97-AF65-F5344CB8AC3E}">
        <p14:creationId xmlns:p14="http://schemas.microsoft.com/office/powerpoint/2010/main" val="127763955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1E66E5-0FD2-61C7-E997-68D2BA5D5A80}"/>
              </a:ext>
            </a:extLst>
          </p:cNvPr>
          <p:cNvSpPr>
            <a:spLocks noGrp="1"/>
          </p:cNvSpPr>
          <p:nvPr>
            <p:ph type="sldNum" sz="quarter" idx="12"/>
          </p:nvPr>
        </p:nvSpPr>
        <p:spPr/>
        <p:txBody>
          <a:bodyPr/>
          <a:lstStyle/>
          <a:p>
            <a:fld id="{44BCF4BD-1E1C-4EDB-8145-3B755B2C02CA}" type="slidenum">
              <a:rPr lang="en-US" altLang="en-US" smtClean="0"/>
              <a:pPr/>
              <a:t>32</a:t>
            </a:fld>
            <a:endParaRPr lang="en-US" altLang="en-US"/>
          </a:p>
        </p:txBody>
      </p:sp>
      <p:sp>
        <p:nvSpPr>
          <p:cNvPr id="6" name="TextBox 5">
            <a:extLst>
              <a:ext uri="{FF2B5EF4-FFF2-40B4-BE49-F238E27FC236}">
                <a16:creationId xmlns:a16="http://schemas.microsoft.com/office/drawing/2014/main" id="{F1F404ED-9666-B83A-78EA-47C316D732FA}"/>
              </a:ext>
            </a:extLst>
          </p:cNvPr>
          <p:cNvSpPr txBox="1"/>
          <p:nvPr/>
        </p:nvSpPr>
        <p:spPr>
          <a:xfrm>
            <a:off x="688258" y="198621"/>
            <a:ext cx="10668000" cy="1236889"/>
          </a:xfrm>
          <a:prstGeom prst="rect">
            <a:avLst/>
          </a:prstGeom>
          <a:noFill/>
        </p:spPr>
        <p:txBody>
          <a:bodyPr wrap="square">
            <a:spAutoFit/>
          </a:bodyPr>
          <a:lstStyle/>
          <a:p>
            <a:pPr algn="just"/>
            <a:r>
              <a:rPr lang="en-US" b="1" i="0" dirty="0">
                <a:solidFill>
                  <a:srgbClr val="273239"/>
                </a:solidFill>
                <a:effectLst/>
                <a:latin typeface="Nunito" pitchFamily="2" charset="0"/>
              </a:rPr>
              <a:t>Layered model – </a:t>
            </a:r>
            <a:r>
              <a:rPr lang="en-US" b="0" i="0" dirty="0">
                <a:solidFill>
                  <a:srgbClr val="273239"/>
                </a:solidFill>
                <a:effectLst/>
                <a:latin typeface="Nunito" pitchFamily="2" charset="0"/>
              </a:rPr>
              <a:t>It involves </a:t>
            </a:r>
            <a:r>
              <a:rPr lang="en-US" b="0" i="0" dirty="0" err="1">
                <a:solidFill>
                  <a:srgbClr val="273239"/>
                </a:solidFill>
                <a:effectLst/>
                <a:latin typeface="Nunito" pitchFamily="2" charset="0"/>
              </a:rPr>
              <a:t>organising</a:t>
            </a:r>
            <a:r>
              <a:rPr lang="en-US" b="0" i="0" dirty="0">
                <a:solidFill>
                  <a:srgbClr val="273239"/>
                </a:solidFill>
                <a:effectLst/>
                <a:latin typeface="Nunito" pitchFamily="2" charset="0"/>
              </a:rPr>
              <a:t> the system into multiple layers, where each layer will provision a specific service. Each layer communicated with the adjacent layers using certain well-defined protocols without affecting the integrity of the system. A hierarchical structure is obtained where each layer abstracts the underlying complexity of lower layers. </a:t>
            </a:r>
            <a:endParaRPr lang="en-US" dirty="0"/>
          </a:p>
        </p:txBody>
      </p:sp>
      <p:pic>
        <p:nvPicPr>
          <p:cNvPr id="2052" name="Picture 4" descr="Layered Model">
            <a:extLst>
              <a:ext uri="{FF2B5EF4-FFF2-40B4-BE49-F238E27FC236}">
                <a16:creationId xmlns:a16="http://schemas.microsoft.com/office/drawing/2014/main" id="{A499A0FC-0DE4-3FFC-1E96-9E11E33267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9277" y="1936032"/>
            <a:ext cx="3906479" cy="3463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1267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54E01EB-CF82-422F-EE64-7E34BC7EF7DD}"/>
              </a:ext>
            </a:extLst>
          </p:cNvPr>
          <p:cNvSpPr>
            <a:spLocks noGrp="1"/>
          </p:cNvSpPr>
          <p:nvPr>
            <p:ph type="sldNum" sz="quarter" idx="12"/>
          </p:nvPr>
        </p:nvSpPr>
        <p:spPr/>
        <p:txBody>
          <a:bodyPr/>
          <a:lstStyle/>
          <a:p>
            <a:fld id="{44BCF4BD-1E1C-4EDB-8145-3B755B2C02CA}" type="slidenum">
              <a:rPr lang="en-US" altLang="en-US" smtClean="0"/>
              <a:pPr/>
              <a:t>33</a:t>
            </a:fld>
            <a:endParaRPr lang="en-US" altLang="en-US"/>
          </a:p>
        </p:txBody>
      </p:sp>
      <p:sp>
        <p:nvSpPr>
          <p:cNvPr id="5" name="TextBox 4">
            <a:extLst>
              <a:ext uri="{FF2B5EF4-FFF2-40B4-BE49-F238E27FC236}">
                <a16:creationId xmlns:a16="http://schemas.microsoft.com/office/drawing/2014/main" id="{817BC70D-7940-452A-FD47-D48905271459}"/>
              </a:ext>
            </a:extLst>
          </p:cNvPr>
          <p:cNvSpPr txBox="1"/>
          <p:nvPr/>
        </p:nvSpPr>
        <p:spPr>
          <a:xfrm>
            <a:off x="245806" y="136237"/>
            <a:ext cx="11198942" cy="1477328"/>
          </a:xfrm>
          <a:prstGeom prst="rect">
            <a:avLst/>
          </a:prstGeom>
          <a:noFill/>
        </p:spPr>
        <p:txBody>
          <a:bodyPr wrap="square">
            <a:spAutoFit/>
          </a:bodyPr>
          <a:lstStyle/>
          <a:p>
            <a:pPr algn="just" fontAlgn="base"/>
            <a:r>
              <a:rPr lang="en-US" b="1" i="0" dirty="0">
                <a:solidFill>
                  <a:srgbClr val="273239"/>
                </a:solidFill>
                <a:effectLst/>
                <a:latin typeface="Nunito" pitchFamily="2" charset="0"/>
              </a:rPr>
              <a:t>Micro-services model – </a:t>
            </a:r>
            <a:r>
              <a:rPr lang="en-US" b="0" i="0" dirty="0">
                <a:solidFill>
                  <a:srgbClr val="273239"/>
                </a:solidFill>
                <a:effectLst/>
                <a:latin typeface="Nunito" pitchFamily="2" charset="0"/>
              </a:rPr>
              <a:t>In this system, a complex application or task, is decomposed into multiple independent tasks and these services running on different servers. Each service performs only a single function and is </a:t>
            </a:r>
            <a:r>
              <a:rPr lang="en-US" b="0" i="0" dirty="0" err="1">
                <a:solidFill>
                  <a:srgbClr val="273239"/>
                </a:solidFill>
                <a:effectLst/>
                <a:latin typeface="Nunito" pitchFamily="2" charset="0"/>
              </a:rPr>
              <a:t>focussed</a:t>
            </a:r>
            <a:r>
              <a:rPr lang="en-US" b="0" i="0" dirty="0">
                <a:solidFill>
                  <a:srgbClr val="273239"/>
                </a:solidFill>
                <a:effectLst/>
                <a:latin typeface="Nunito" pitchFamily="2" charset="0"/>
              </a:rPr>
              <a:t> on a specific business-capability. This makes the overall system more maintainable, scalable and easier to understand. Services can be independently developed, deployed and scaled without affecting the ongoing services.</a:t>
            </a:r>
            <a:endParaRPr lang="en-US" dirty="0">
              <a:solidFill>
                <a:srgbClr val="273239"/>
              </a:solidFill>
              <a:latin typeface="Nunito" pitchFamily="2" charset="0"/>
            </a:endParaRPr>
          </a:p>
        </p:txBody>
      </p:sp>
      <p:pic>
        <p:nvPicPr>
          <p:cNvPr id="3074" name="Picture 2" descr="Lightbox">
            <a:extLst>
              <a:ext uri="{FF2B5EF4-FFF2-40B4-BE49-F238E27FC236}">
                <a16:creationId xmlns:a16="http://schemas.microsoft.com/office/drawing/2014/main" id="{16A42852-E26B-22EA-384B-F2631AAE61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1458" y="1613565"/>
            <a:ext cx="4746437"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6619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60D2102-901A-3B4B-F79F-0251F561C844}"/>
              </a:ext>
            </a:extLst>
          </p:cNvPr>
          <p:cNvSpPr>
            <a:spLocks noGrp="1"/>
          </p:cNvSpPr>
          <p:nvPr>
            <p:ph type="sldNum" sz="quarter" idx="12"/>
          </p:nvPr>
        </p:nvSpPr>
        <p:spPr/>
        <p:txBody>
          <a:bodyPr/>
          <a:lstStyle/>
          <a:p>
            <a:fld id="{44BCF4BD-1E1C-4EDB-8145-3B755B2C02CA}" type="slidenum">
              <a:rPr lang="en-US" altLang="en-US" smtClean="0"/>
              <a:pPr/>
              <a:t>34</a:t>
            </a:fld>
            <a:endParaRPr lang="en-US" altLang="en-US"/>
          </a:p>
        </p:txBody>
      </p:sp>
      <p:sp>
        <p:nvSpPr>
          <p:cNvPr id="5" name="TextBox 4">
            <a:extLst>
              <a:ext uri="{FF2B5EF4-FFF2-40B4-BE49-F238E27FC236}">
                <a16:creationId xmlns:a16="http://schemas.microsoft.com/office/drawing/2014/main" id="{424401B4-EC99-599B-F02F-81A4DC8229C2}"/>
              </a:ext>
            </a:extLst>
          </p:cNvPr>
          <p:cNvSpPr txBox="1"/>
          <p:nvPr/>
        </p:nvSpPr>
        <p:spPr>
          <a:xfrm>
            <a:off x="255638" y="416791"/>
            <a:ext cx="11189110" cy="4524315"/>
          </a:xfrm>
          <a:prstGeom prst="rect">
            <a:avLst/>
          </a:prstGeom>
          <a:noFill/>
        </p:spPr>
        <p:txBody>
          <a:bodyPr wrap="square">
            <a:spAutoFit/>
          </a:bodyPr>
          <a:lstStyle/>
          <a:p>
            <a:pPr algn="l" fontAlgn="base"/>
            <a:r>
              <a:rPr lang="en-US" b="1" i="0" dirty="0">
                <a:solidFill>
                  <a:srgbClr val="273239"/>
                </a:solidFill>
                <a:effectLst/>
                <a:latin typeface="Nunito" pitchFamily="2" charset="0"/>
              </a:rPr>
              <a:t>Fundamental Model</a:t>
            </a:r>
          </a:p>
          <a:p>
            <a:pPr algn="l" rtl="0" fontAlgn="base"/>
            <a:r>
              <a:rPr lang="en-US" b="0" i="0" dirty="0">
                <a:solidFill>
                  <a:srgbClr val="273239"/>
                </a:solidFill>
                <a:effectLst/>
                <a:latin typeface="Nunito" pitchFamily="2" charset="0"/>
              </a:rPr>
              <a:t>The fundamental model in a distributed computing system is a broad conceptual framework that helps in understanding the key aspects of the distributed systems. These are concerned with more formal description of properties that are generally common in all architectural models. It represents the essential components that are required to understand a distributed system’s </a:t>
            </a:r>
            <a:r>
              <a:rPr lang="en-US" b="0" i="0" dirty="0" err="1">
                <a:solidFill>
                  <a:srgbClr val="273239"/>
                </a:solidFill>
                <a:effectLst/>
                <a:latin typeface="Nunito" pitchFamily="2" charset="0"/>
              </a:rPr>
              <a:t>behaviour</a:t>
            </a:r>
            <a:r>
              <a:rPr lang="en-US" b="0" i="0" dirty="0">
                <a:solidFill>
                  <a:srgbClr val="273239"/>
                </a:solidFill>
                <a:effectLst/>
                <a:latin typeface="Nunito" pitchFamily="2" charset="0"/>
              </a:rPr>
              <a:t>. Three fundamental models are as follows:</a:t>
            </a:r>
          </a:p>
          <a:p>
            <a:pPr algn="l" fontAlgn="base">
              <a:buFont typeface="Arial" panose="020B0604020202020204" pitchFamily="34" charset="0"/>
              <a:buChar char="•"/>
            </a:pPr>
            <a:r>
              <a:rPr lang="en-US" b="1" i="0" dirty="0">
                <a:solidFill>
                  <a:srgbClr val="273239"/>
                </a:solidFill>
                <a:effectLst/>
                <a:latin typeface="Nunito" pitchFamily="2" charset="0"/>
              </a:rPr>
              <a:t>Interaction Model  – </a:t>
            </a:r>
            <a:r>
              <a:rPr lang="en-US" b="0" i="0" dirty="0">
                <a:solidFill>
                  <a:srgbClr val="273239"/>
                </a:solidFill>
                <a:effectLst/>
                <a:latin typeface="Nunito" pitchFamily="2" charset="0"/>
              </a:rPr>
              <a:t>Distributed computing systems are full of many processes interacting with each other in highly complex ways. Interaction model provides a framework to understand the mechanisms and patterns that are used for communication and coordination among various processes. Different components that are important in this model are – </a:t>
            </a:r>
          </a:p>
          <a:p>
            <a:pPr marL="742950" lvl="1" indent="-285750" algn="l" fontAlgn="base">
              <a:buFont typeface="Arial" panose="020B0604020202020204" pitchFamily="34" charset="0"/>
              <a:buChar char="•"/>
            </a:pPr>
            <a:r>
              <a:rPr lang="en-US" b="1" i="0" dirty="0">
                <a:solidFill>
                  <a:srgbClr val="273239"/>
                </a:solidFill>
                <a:effectLst/>
                <a:latin typeface="Nunito" pitchFamily="2" charset="0"/>
              </a:rPr>
              <a:t>Message Passing – </a:t>
            </a:r>
            <a:r>
              <a:rPr lang="en-US" b="0" i="0" dirty="0">
                <a:solidFill>
                  <a:srgbClr val="273239"/>
                </a:solidFill>
                <a:effectLst/>
                <a:latin typeface="Nunito" pitchFamily="2" charset="0"/>
              </a:rPr>
              <a:t>It deals with passing messages that may contain, data, instructions, a service request, or process </a:t>
            </a:r>
            <a:r>
              <a:rPr lang="en-US" b="0" i="0" dirty="0" err="1">
                <a:solidFill>
                  <a:srgbClr val="273239"/>
                </a:solidFill>
                <a:effectLst/>
                <a:latin typeface="Nunito" pitchFamily="2" charset="0"/>
              </a:rPr>
              <a:t>synchronisation</a:t>
            </a:r>
            <a:r>
              <a:rPr lang="en-US" b="0" i="0" dirty="0">
                <a:solidFill>
                  <a:srgbClr val="273239"/>
                </a:solidFill>
                <a:effectLst/>
                <a:latin typeface="Nunito" pitchFamily="2" charset="0"/>
              </a:rPr>
              <a:t> between different computing nodes. It may be synchronous or asynchronous depending on the types of tasks and processes.</a:t>
            </a:r>
          </a:p>
          <a:p>
            <a:pPr marL="742950" lvl="1" indent="-285750" algn="l" fontAlgn="base">
              <a:buFont typeface="Arial" panose="020B0604020202020204" pitchFamily="34" charset="0"/>
              <a:buChar char="•"/>
            </a:pPr>
            <a:r>
              <a:rPr lang="en-US" b="1" i="0" dirty="0">
                <a:solidFill>
                  <a:srgbClr val="273239"/>
                </a:solidFill>
                <a:effectLst/>
                <a:latin typeface="Nunito" pitchFamily="2" charset="0"/>
              </a:rPr>
              <a:t>Publish/Subscribe Systems – </a:t>
            </a:r>
            <a:r>
              <a:rPr lang="en-US" b="0" i="0" dirty="0">
                <a:solidFill>
                  <a:srgbClr val="273239"/>
                </a:solidFill>
                <a:effectLst/>
                <a:latin typeface="Nunito" pitchFamily="2" charset="0"/>
              </a:rPr>
              <a:t>Also known as pub/sub system. In this the publishing process can publish a message over a topic and the processes that are subscribed to that topic can take it up and execute the process for themselves. It is more important in an event-driven architecture.</a:t>
            </a:r>
          </a:p>
        </p:txBody>
      </p:sp>
    </p:spTree>
    <p:extLst>
      <p:ext uri="{BB962C8B-B14F-4D97-AF65-F5344CB8AC3E}">
        <p14:creationId xmlns:p14="http://schemas.microsoft.com/office/powerpoint/2010/main" val="33258752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51051C8-57A2-E8C7-80E1-5A8750DC1C73}"/>
              </a:ext>
            </a:extLst>
          </p:cNvPr>
          <p:cNvSpPr>
            <a:spLocks noGrp="1"/>
          </p:cNvSpPr>
          <p:nvPr>
            <p:ph type="sldNum" sz="quarter" idx="12"/>
          </p:nvPr>
        </p:nvSpPr>
        <p:spPr/>
        <p:txBody>
          <a:bodyPr/>
          <a:lstStyle/>
          <a:p>
            <a:fld id="{44BCF4BD-1E1C-4EDB-8145-3B755B2C02CA}" type="slidenum">
              <a:rPr lang="en-US" altLang="en-US" smtClean="0"/>
              <a:pPr/>
              <a:t>35</a:t>
            </a:fld>
            <a:endParaRPr lang="en-US" altLang="en-US"/>
          </a:p>
        </p:txBody>
      </p:sp>
      <p:sp>
        <p:nvSpPr>
          <p:cNvPr id="5" name="TextBox 4">
            <a:extLst>
              <a:ext uri="{FF2B5EF4-FFF2-40B4-BE49-F238E27FC236}">
                <a16:creationId xmlns:a16="http://schemas.microsoft.com/office/drawing/2014/main" id="{A72B01A7-83AB-304F-72E5-090D88E4DB40}"/>
              </a:ext>
            </a:extLst>
          </p:cNvPr>
          <p:cNvSpPr txBox="1"/>
          <p:nvPr/>
        </p:nvSpPr>
        <p:spPr>
          <a:xfrm>
            <a:off x="235973" y="157597"/>
            <a:ext cx="11228439" cy="1477328"/>
          </a:xfrm>
          <a:prstGeom prst="rect">
            <a:avLst/>
          </a:prstGeom>
          <a:noFill/>
        </p:spPr>
        <p:txBody>
          <a:bodyPr wrap="square">
            <a:spAutoFit/>
          </a:bodyPr>
          <a:lstStyle/>
          <a:p>
            <a:pPr algn="just" fontAlgn="base">
              <a:buFont typeface="Arial" panose="020B0604020202020204" pitchFamily="34" charset="0"/>
              <a:buChar char="•"/>
            </a:pPr>
            <a:r>
              <a:rPr lang="en-US" b="1" i="0" dirty="0">
                <a:solidFill>
                  <a:srgbClr val="273239"/>
                </a:solidFill>
                <a:effectLst/>
                <a:latin typeface="Nunito" pitchFamily="2" charset="0"/>
              </a:rPr>
              <a:t>Remote Procedure Call (RPC) – </a:t>
            </a:r>
            <a:r>
              <a:rPr lang="en-US" b="0" i="0" dirty="0">
                <a:solidFill>
                  <a:srgbClr val="273239"/>
                </a:solidFill>
                <a:effectLst/>
                <a:latin typeface="Nunito" pitchFamily="2" charset="0"/>
              </a:rPr>
              <a:t>It is a communication paradigm that has an ability to invoke a new process or a method on a remote process as if it were a local procedure call. The client process makes a procedure call using </a:t>
            </a:r>
            <a:r>
              <a:rPr lang="en-US" b="0" i="0" u="sng" dirty="0">
                <a:solidFill>
                  <a:srgbClr val="273239"/>
                </a:solidFill>
                <a:effectLst/>
                <a:latin typeface="Nunito" pitchFamily="2" charset="0"/>
                <a:hlinkClick r:id="rId2"/>
              </a:rPr>
              <a:t>RPC</a:t>
            </a:r>
            <a:r>
              <a:rPr lang="en-US" b="0" i="0" dirty="0">
                <a:solidFill>
                  <a:srgbClr val="273239"/>
                </a:solidFill>
                <a:effectLst/>
                <a:latin typeface="Nunito" pitchFamily="2" charset="0"/>
              </a:rPr>
              <a:t> and then the message is passed to the required server process using communication protocols. These message passing protocols are abstracted and the result once obtained from the server process, is sent back to the client process to continue execution.</a:t>
            </a:r>
          </a:p>
        </p:txBody>
      </p:sp>
      <p:pic>
        <p:nvPicPr>
          <p:cNvPr id="4098" name="Picture 2" descr="Lightbox">
            <a:extLst>
              <a:ext uri="{FF2B5EF4-FFF2-40B4-BE49-F238E27FC236}">
                <a16:creationId xmlns:a16="http://schemas.microsoft.com/office/drawing/2014/main" id="{B57ECEBD-F24E-50E3-8CB0-4C074B474E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9035" y="1634925"/>
            <a:ext cx="5260565" cy="5046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663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801A64B-4159-00F0-1352-2F555FC5929C}"/>
              </a:ext>
            </a:extLst>
          </p:cNvPr>
          <p:cNvSpPr>
            <a:spLocks noGrp="1"/>
          </p:cNvSpPr>
          <p:nvPr>
            <p:ph type="sldNum" sz="quarter" idx="12"/>
          </p:nvPr>
        </p:nvSpPr>
        <p:spPr/>
        <p:txBody>
          <a:bodyPr/>
          <a:lstStyle/>
          <a:p>
            <a:fld id="{44BCF4BD-1E1C-4EDB-8145-3B755B2C02CA}" type="slidenum">
              <a:rPr lang="en-US" altLang="en-US" smtClean="0"/>
              <a:pPr/>
              <a:t>36</a:t>
            </a:fld>
            <a:endParaRPr lang="en-US" altLang="en-US"/>
          </a:p>
        </p:txBody>
      </p:sp>
      <p:sp>
        <p:nvSpPr>
          <p:cNvPr id="5" name="TextBox 4">
            <a:extLst>
              <a:ext uri="{FF2B5EF4-FFF2-40B4-BE49-F238E27FC236}">
                <a16:creationId xmlns:a16="http://schemas.microsoft.com/office/drawing/2014/main" id="{23BEC1F2-2D9D-0A66-21F6-936BCC56B703}"/>
              </a:ext>
            </a:extLst>
          </p:cNvPr>
          <p:cNvSpPr txBox="1"/>
          <p:nvPr/>
        </p:nvSpPr>
        <p:spPr>
          <a:xfrm>
            <a:off x="167147" y="72155"/>
            <a:ext cx="11395587" cy="2862322"/>
          </a:xfrm>
          <a:prstGeom prst="rect">
            <a:avLst/>
          </a:prstGeom>
          <a:noFill/>
        </p:spPr>
        <p:txBody>
          <a:bodyPr wrap="square">
            <a:spAutoFit/>
          </a:bodyPr>
          <a:lstStyle/>
          <a:p>
            <a:pPr algn="just" fontAlgn="base"/>
            <a:r>
              <a:rPr lang="en-US" b="1" i="0" dirty="0">
                <a:solidFill>
                  <a:srgbClr val="273239"/>
                </a:solidFill>
                <a:effectLst/>
                <a:latin typeface="Nunito" pitchFamily="2" charset="0"/>
              </a:rPr>
              <a:t>Failure Model – </a:t>
            </a:r>
            <a:r>
              <a:rPr lang="en-US" b="0" i="0" dirty="0">
                <a:solidFill>
                  <a:srgbClr val="273239"/>
                </a:solidFill>
                <a:effectLst/>
                <a:latin typeface="Nunito" pitchFamily="2" charset="0"/>
              </a:rPr>
              <a:t>This model addresses the faults and failures that occur in the distributed computing system. It provides a framework to identify and rectify the faults that occur or may occur in the system. Fault tolerance mechanisms are implemented so as to handle failures by replication and error detection and recovery methods. Different failures that may occur are:</a:t>
            </a:r>
          </a:p>
          <a:p>
            <a:pPr marL="742950" lvl="1" indent="-285750" algn="just" fontAlgn="base">
              <a:buFont typeface="Arial" panose="020B0604020202020204" pitchFamily="34" charset="0"/>
              <a:buChar char="•"/>
            </a:pPr>
            <a:r>
              <a:rPr lang="en-US" b="1" i="0" dirty="0">
                <a:solidFill>
                  <a:srgbClr val="273239"/>
                </a:solidFill>
                <a:effectLst/>
                <a:latin typeface="Nunito" pitchFamily="2" charset="0"/>
              </a:rPr>
              <a:t>Crash failures – </a:t>
            </a:r>
            <a:r>
              <a:rPr lang="en-US" b="0" i="0" dirty="0">
                <a:solidFill>
                  <a:srgbClr val="273239"/>
                </a:solidFill>
                <a:effectLst/>
                <a:latin typeface="Nunito" pitchFamily="2" charset="0"/>
              </a:rPr>
              <a:t>A process or node unexpectedly stops functioning.</a:t>
            </a:r>
          </a:p>
          <a:p>
            <a:pPr marL="742950" lvl="1" indent="-285750" algn="just" fontAlgn="base">
              <a:buFont typeface="Arial" panose="020B0604020202020204" pitchFamily="34" charset="0"/>
              <a:buChar char="•"/>
            </a:pPr>
            <a:r>
              <a:rPr lang="en-US" b="1" i="0" dirty="0">
                <a:solidFill>
                  <a:srgbClr val="273239"/>
                </a:solidFill>
                <a:effectLst/>
                <a:latin typeface="Nunito" pitchFamily="2" charset="0"/>
              </a:rPr>
              <a:t>Omission failures – </a:t>
            </a:r>
            <a:r>
              <a:rPr lang="en-US" b="0" i="0" dirty="0">
                <a:solidFill>
                  <a:srgbClr val="273239"/>
                </a:solidFill>
                <a:effectLst/>
                <a:latin typeface="Nunito" pitchFamily="2" charset="0"/>
              </a:rPr>
              <a:t>It involves a loss of message, resulting in absence of required communication.</a:t>
            </a:r>
          </a:p>
          <a:p>
            <a:pPr marL="742950" lvl="1" indent="-285750" algn="just" fontAlgn="base">
              <a:buFont typeface="Arial" panose="020B0604020202020204" pitchFamily="34" charset="0"/>
              <a:buChar char="•"/>
            </a:pPr>
            <a:r>
              <a:rPr lang="en-US" b="1" i="0" dirty="0">
                <a:solidFill>
                  <a:srgbClr val="273239"/>
                </a:solidFill>
                <a:effectLst/>
                <a:latin typeface="Nunito" pitchFamily="2" charset="0"/>
              </a:rPr>
              <a:t>Timing failures – </a:t>
            </a:r>
            <a:r>
              <a:rPr lang="en-US" b="0" i="0" dirty="0">
                <a:solidFill>
                  <a:srgbClr val="273239"/>
                </a:solidFill>
                <a:effectLst/>
                <a:latin typeface="Nunito" pitchFamily="2" charset="0"/>
              </a:rPr>
              <a:t>The process deviates from its expected time quantum and may lead to delays or </a:t>
            </a:r>
            <a:r>
              <a:rPr lang="en-US" b="0" i="0" dirty="0" err="1">
                <a:solidFill>
                  <a:srgbClr val="273239"/>
                </a:solidFill>
                <a:effectLst/>
                <a:latin typeface="Nunito" pitchFamily="2" charset="0"/>
              </a:rPr>
              <a:t>unsynchronised</a:t>
            </a:r>
            <a:r>
              <a:rPr lang="en-US" b="0" i="0" dirty="0">
                <a:solidFill>
                  <a:srgbClr val="273239"/>
                </a:solidFill>
                <a:effectLst/>
                <a:latin typeface="Nunito" pitchFamily="2" charset="0"/>
              </a:rPr>
              <a:t> response times.</a:t>
            </a:r>
          </a:p>
          <a:p>
            <a:pPr marL="742950" lvl="1" indent="-285750" algn="just" fontAlgn="base">
              <a:buFont typeface="Arial" panose="020B0604020202020204" pitchFamily="34" charset="0"/>
              <a:buChar char="•"/>
            </a:pPr>
            <a:r>
              <a:rPr lang="en-US" b="1" i="0" dirty="0">
                <a:solidFill>
                  <a:srgbClr val="273239"/>
                </a:solidFill>
                <a:effectLst/>
                <a:latin typeface="Nunito" pitchFamily="2" charset="0"/>
              </a:rPr>
              <a:t>Byzantine failures – </a:t>
            </a:r>
            <a:r>
              <a:rPr lang="en-US" b="0" i="0" dirty="0">
                <a:solidFill>
                  <a:srgbClr val="273239"/>
                </a:solidFill>
                <a:effectLst/>
                <a:latin typeface="Nunito" pitchFamily="2" charset="0"/>
              </a:rPr>
              <a:t>The process may send malicious or unexpected messages that conflict with the set protocols.</a:t>
            </a:r>
          </a:p>
        </p:txBody>
      </p:sp>
      <p:sp>
        <p:nvSpPr>
          <p:cNvPr id="7" name="TextBox 6">
            <a:extLst>
              <a:ext uri="{FF2B5EF4-FFF2-40B4-BE49-F238E27FC236}">
                <a16:creationId xmlns:a16="http://schemas.microsoft.com/office/drawing/2014/main" id="{98F06F6B-BD14-8AA6-FF24-50287615E308}"/>
              </a:ext>
            </a:extLst>
          </p:cNvPr>
          <p:cNvSpPr txBox="1"/>
          <p:nvPr/>
        </p:nvSpPr>
        <p:spPr>
          <a:xfrm>
            <a:off x="290049" y="3047096"/>
            <a:ext cx="11149781" cy="3416320"/>
          </a:xfrm>
          <a:prstGeom prst="rect">
            <a:avLst/>
          </a:prstGeom>
          <a:noFill/>
        </p:spPr>
        <p:txBody>
          <a:bodyPr wrap="square">
            <a:spAutoFit/>
          </a:bodyPr>
          <a:lstStyle/>
          <a:p>
            <a:pPr algn="just" fontAlgn="base"/>
            <a:r>
              <a:rPr lang="en-US" b="1" i="0" dirty="0">
                <a:solidFill>
                  <a:srgbClr val="273239"/>
                </a:solidFill>
                <a:effectLst/>
                <a:latin typeface="Nunito" pitchFamily="2" charset="0"/>
              </a:rPr>
              <a:t>Security Model – </a:t>
            </a:r>
            <a:r>
              <a:rPr lang="en-US" b="0" i="0" dirty="0">
                <a:solidFill>
                  <a:srgbClr val="273239"/>
                </a:solidFill>
                <a:effectLst/>
                <a:latin typeface="Nunito" pitchFamily="2" charset="0"/>
              </a:rPr>
              <a:t>Distributed computing systems may suffer malicious attacks, </a:t>
            </a:r>
            <a:r>
              <a:rPr lang="en-US" b="0" i="0" dirty="0" err="1">
                <a:solidFill>
                  <a:srgbClr val="273239"/>
                </a:solidFill>
                <a:effectLst/>
                <a:latin typeface="Nunito" pitchFamily="2" charset="0"/>
              </a:rPr>
              <a:t>unauthorised</a:t>
            </a:r>
            <a:r>
              <a:rPr lang="en-US" b="0" i="0" dirty="0">
                <a:solidFill>
                  <a:srgbClr val="273239"/>
                </a:solidFill>
                <a:effectLst/>
                <a:latin typeface="Nunito" pitchFamily="2" charset="0"/>
              </a:rPr>
              <a:t> access and data breaches. Security model provides a framework for understanding the security requirements, threats, vulnerabilities, and mechanisms to safeguard the system and its resources. Various aspects that are vital in the security model are – </a:t>
            </a:r>
            <a:r>
              <a:rPr lang="en-US" b="1" i="0" dirty="0">
                <a:solidFill>
                  <a:srgbClr val="273239"/>
                </a:solidFill>
                <a:effectLst/>
                <a:latin typeface="Nunito" pitchFamily="2" charset="0"/>
              </a:rPr>
              <a:t>Authentication – </a:t>
            </a:r>
            <a:r>
              <a:rPr lang="en-US" b="0" i="0" dirty="0">
                <a:solidFill>
                  <a:srgbClr val="273239"/>
                </a:solidFill>
                <a:effectLst/>
                <a:latin typeface="Nunito" pitchFamily="2" charset="0"/>
              </a:rPr>
              <a:t>It verifies the identity of the users accessing the system. It ensures that only the </a:t>
            </a:r>
            <a:r>
              <a:rPr lang="en-US" b="0" i="0" dirty="0" err="1">
                <a:solidFill>
                  <a:srgbClr val="273239"/>
                </a:solidFill>
                <a:effectLst/>
                <a:latin typeface="Nunito" pitchFamily="2" charset="0"/>
              </a:rPr>
              <a:t>authorised</a:t>
            </a:r>
            <a:r>
              <a:rPr lang="en-US" b="0" i="0" dirty="0">
                <a:solidFill>
                  <a:srgbClr val="273239"/>
                </a:solidFill>
                <a:effectLst/>
                <a:latin typeface="Nunito" pitchFamily="2" charset="0"/>
              </a:rPr>
              <a:t> and trusted entities get access. It involves –</a:t>
            </a:r>
          </a:p>
          <a:p>
            <a:pPr marL="742950" lvl="1" indent="-285750" algn="just" fontAlgn="base">
              <a:buFont typeface="Arial" panose="020B0604020202020204" pitchFamily="34" charset="0"/>
              <a:buChar char="•"/>
            </a:pPr>
            <a:r>
              <a:rPr lang="en-US" b="1" i="0" dirty="0">
                <a:solidFill>
                  <a:srgbClr val="273239"/>
                </a:solidFill>
                <a:effectLst/>
                <a:latin typeface="Nunito" pitchFamily="2" charset="0"/>
              </a:rPr>
              <a:t>Password-based authentication –</a:t>
            </a:r>
            <a:r>
              <a:rPr lang="en-US" b="0" i="0" dirty="0">
                <a:solidFill>
                  <a:srgbClr val="273239"/>
                </a:solidFill>
                <a:effectLst/>
                <a:latin typeface="Nunito" pitchFamily="2" charset="0"/>
              </a:rPr>
              <a:t> Users provide a unique password to prove their identity.</a:t>
            </a:r>
          </a:p>
          <a:p>
            <a:pPr marL="742950" lvl="1" indent="-285750" algn="just" fontAlgn="base">
              <a:buFont typeface="Arial" panose="020B0604020202020204" pitchFamily="34" charset="0"/>
              <a:buChar char="•"/>
            </a:pPr>
            <a:r>
              <a:rPr lang="en-US" b="1" i="0" dirty="0">
                <a:solidFill>
                  <a:srgbClr val="273239"/>
                </a:solidFill>
                <a:effectLst/>
                <a:latin typeface="Nunito" pitchFamily="2" charset="0"/>
              </a:rPr>
              <a:t>Public-key cryptography –</a:t>
            </a:r>
            <a:r>
              <a:rPr lang="en-US" b="0" i="0" dirty="0">
                <a:solidFill>
                  <a:srgbClr val="273239"/>
                </a:solidFill>
                <a:effectLst/>
                <a:latin typeface="Nunito" pitchFamily="2" charset="0"/>
              </a:rPr>
              <a:t> Entities possess a </a:t>
            </a:r>
            <a:r>
              <a:rPr lang="en-US" b="0" i="0" u="sng" dirty="0">
                <a:solidFill>
                  <a:srgbClr val="273239"/>
                </a:solidFill>
                <a:effectLst/>
                <a:latin typeface="Nunito" pitchFamily="2" charset="0"/>
                <a:hlinkClick r:id="rId2"/>
              </a:rPr>
              <a:t>private key and a corresponding public key</a:t>
            </a:r>
            <a:r>
              <a:rPr lang="en-US" b="0" i="0" dirty="0">
                <a:solidFill>
                  <a:srgbClr val="273239"/>
                </a:solidFill>
                <a:effectLst/>
                <a:latin typeface="Nunito" pitchFamily="2" charset="0"/>
              </a:rPr>
              <a:t>, allowing verification of their authenticity.</a:t>
            </a:r>
          </a:p>
          <a:p>
            <a:pPr marL="742950" lvl="1" indent="-285750" algn="just" fontAlgn="base">
              <a:buFont typeface="Arial" panose="020B0604020202020204" pitchFamily="34" charset="0"/>
              <a:buChar char="•"/>
            </a:pPr>
            <a:r>
              <a:rPr lang="en-US" b="1" i="0" dirty="0">
                <a:solidFill>
                  <a:srgbClr val="273239"/>
                </a:solidFill>
                <a:effectLst/>
                <a:latin typeface="Nunito" pitchFamily="2" charset="0"/>
              </a:rPr>
              <a:t>Multi-factor authentication –</a:t>
            </a:r>
            <a:r>
              <a:rPr lang="en-US" b="0" i="0" dirty="0">
                <a:solidFill>
                  <a:srgbClr val="273239"/>
                </a:solidFill>
                <a:effectLst/>
                <a:latin typeface="Nunito" pitchFamily="2" charset="0"/>
              </a:rPr>
              <a:t> Multiple factors, such as passwords, biometrics, or security tokens, are used to validate identity.</a:t>
            </a:r>
          </a:p>
          <a:p>
            <a:pPr algn="just" fontAlgn="base">
              <a:buFont typeface="Arial" panose="020B0604020202020204" pitchFamily="34" charset="0"/>
              <a:buChar char="•"/>
            </a:pPr>
            <a:r>
              <a:rPr lang="en-US" b="1" i="0" dirty="0">
                <a:solidFill>
                  <a:srgbClr val="273239"/>
                </a:solidFill>
                <a:effectLst/>
                <a:latin typeface="Nunito" pitchFamily="2" charset="0"/>
              </a:rPr>
              <a:t>Encryption – </a:t>
            </a:r>
            <a:r>
              <a:rPr lang="en-US" b="0" i="0" dirty="0">
                <a:solidFill>
                  <a:srgbClr val="273239"/>
                </a:solidFill>
                <a:effectLst/>
                <a:latin typeface="Nunito" pitchFamily="2" charset="0"/>
              </a:rPr>
              <a:t>It is the process of transforming data into a format that is unreadable without a decryption key. It protects sensitive information from unauthorized access or disclosure.</a:t>
            </a:r>
          </a:p>
        </p:txBody>
      </p:sp>
    </p:spTree>
    <p:extLst>
      <p:ext uri="{BB962C8B-B14F-4D97-AF65-F5344CB8AC3E}">
        <p14:creationId xmlns:p14="http://schemas.microsoft.com/office/powerpoint/2010/main" val="3425281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9B3663-360E-EE83-9854-4D9DA6780847}"/>
              </a:ext>
            </a:extLst>
          </p:cNvPr>
          <p:cNvSpPr>
            <a:spLocks noGrp="1"/>
          </p:cNvSpPr>
          <p:nvPr>
            <p:ph type="sldNum" sz="quarter" idx="12"/>
          </p:nvPr>
        </p:nvSpPr>
        <p:spPr/>
        <p:txBody>
          <a:bodyPr/>
          <a:lstStyle/>
          <a:p>
            <a:fld id="{44BCF4BD-1E1C-4EDB-8145-3B755B2C02CA}" type="slidenum">
              <a:rPr lang="en-US" altLang="en-US" smtClean="0"/>
              <a:pPr/>
              <a:t>37</a:t>
            </a:fld>
            <a:endParaRPr lang="en-US" altLang="en-US"/>
          </a:p>
        </p:txBody>
      </p:sp>
      <p:pic>
        <p:nvPicPr>
          <p:cNvPr id="5122" name="Picture 2" descr="Lightbox">
            <a:extLst>
              <a:ext uri="{FF2B5EF4-FFF2-40B4-BE49-F238E27FC236}">
                <a16:creationId xmlns:a16="http://schemas.microsoft.com/office/drawing/2014/main" id="{4BE41D0E-BE56-0E53-663F-28CEF57F38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728" y="148253"/>
            <a:ext cx="10264877" cy="22901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53239E7-EF16-0C6A-3219-30CD5EFD2CF0}"/>
              </a:ext>
            </a:extLst>
          </p:cNvPr>
          <p:cNvSpPr txBox="1"/>
          <p:nvPr/>
        </p:nvSpPr>
        <p:spPr>
          <a:xfrm>
            <a:off x="353961" y="2601708"/>
            <a:ext cx="11208774" cy="1754326"/>
          </a:xfrm>
          <a:prstGeom prst="rect">
            <a:avLst/>
          </a:prstGeom>
          <a:noFill/>
        </p:spPr>
        <p:txBody>
          <a:bodyPr wrap="square">
            <a:spAutoFit/>
          </a:bodyPr>
          <a:lstStyle/>
          <a:p>
            <a:pPr algn="just" fontAlgn="base"/>
            <a:r>
              <a:rPr lang="en-US" b="1" i="0" dirty="0">
                <a:solidFill>
                  <a:srgbClr val="273239"/>
                </a:solidFill>
                <a:effectLst/>
                <a:latin typeface="Nunito" pitchFamily="2" charset="0"/>
              </a:rPr>
              <a:t>Data Integrity –</a:t>
            </a:r>
            <a:r>
              <a:rPr lang="en-US" b="0" i="0" dirty="0">
                <a:solidFill>
                  <a:srgbClr val="273239"/>
                </a:solidFill>
                <a:effectLst/>
                <a:latin typeface="Nunito" pitchFamily="2" charset="0"/>
              </a:rPr>
              <a:t> Data integrity mechanisms protect against </a:t>
            </a:r>
            <a:r>
              <a:rPr lang="en-US" b="0" i="0" dirty="0" err="1">
                <a:solidFill>
                  <a:srgbClr val="273239"/>
                </a:solidFill>
                <a:effectLst/>
                <a:latin typeface="Nunito" pitchFamily="2" charset="0"/>
              </a:rPr>
              <a:t>unauthorised</a:t>
            </a:r>
            <a:r>
              <a:rPr lang="en-US" b="0" i="0" dirty="0">
                <a:solidFill>
                  <a:srgbClr val="273239"/>
                </a:solidFill>
                <a:effectLst/>
                <a:latin typeface="Nunito" pitchFamily="2" charset="0"/>
              </a:rPr>
              <a:t> modifications or tampering of data. They ensure that data remains unchanged during storage, transmission, or processing. Data integrity mechanisms include:</a:t>
            </a:r>
          </a:p>
          <a:p>
            <a:pPr marL="742950" lvl="1" indent="-285750" algn="just" fontAlgn="base">
              <a:buFont typeface="Arial" panose="020B0604020202020204" pitchFamily="34" charset="0"/>
              <a:buChar char="•"/>
            </a:pPr>
            <a:r>
              <a:rPr lang="en-US" b="1" i="0" dirty="0">
                <a:solidFill>
                  <a:srgbClr val="273239"/>
                </a:solidFill>
                <a:effectLst/>
                <a:latin typeface="Nunito" pitchFamily="2" charset="0"/>
              </a:rPr>
              <a:t>Hash functions –</a:t>
            </a:r>
            <a:r>
              <a:rPr lang="en-US" b="0" i="0" dirty="0">
                <a:solidFill>
                  <a:srgbClr val="273239"/>
                </a:solidFill>
                <a:effectLst/>
                <a:latin typeface="Nunito" pitchFamily="2" charset="0"/>
              </a:rPr>
              <a:t> Generating a hash value or checksum from data to verify its integrity.</a:t>
            </a:r>
          </a:p>
          <a:p>
            <a:pPr marL="742950" lvl="1" indent="-285750" algn="just" fontAlgn="base">
              <a:buFont typeface="Arial" panose="020B0604020202020204" pitchFamily="34" charset="0"/>
              <a:buChar char="•"/>
            </a:pPr>
            <a:r>
              <a:rPr lang="en-US" b="1" i="0" dirty="0">
                <a:solidFill>
                  <a:srgbClr val="273239"/>
                </a:solidFill>
                <a:effectLst/>
                <a:latin typeface="Nunito" pitchFamily="2" charset="0"/>
              </a:rPr>
              <a:t>Digital signatures –</a:t>
            </a:r>
            <a:r>
              <a:rPr lang="en-US" b="0" i="0" dirty="0">
                <a:solidFill>
                  <a:srgbClr val="273239"/>
                </a:solidFill>
                <a:effectLst/>
                <a:latin typeface="Nunito" pitchFamily="2" charset="0"/>
              </a:rPr>
              <a:t> Using cryptographic techniques to sign data and verify its authenticity and integrity.</a:t>
            </a:r>
          </a:p>
        </p:txBody>
      </p:sp>
      <p:pic>
        <p:nvPicPr>
          <p:cNvPr id="5124" name="Picture 4" descr="Lightbox">
            <a:extLst>
              <a:ext uri="{FF2B5EF4-FFF2-40B4-BE49-F238E27FC236}">
                <a16:creationId xmlns:a16="http://schemas.microsoft.com/office/drawing/2014/main" id="{B5B3BFE3-4F53-8EC7-7888-B6B314E9CF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0092" y="4256292"/>
            <a:ext cx="7000875" cy="2453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5483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98391-AB61-8740-F6BB-7860A4F75168}"/>
              </a:ext>
            </a:extLst>
          </p:cNvPr>
          <p:cNvSpPr>
            <a:spLocks noGrp="1"/>
          </p:cNvSpPr>
          <p:nvPr>
            <p:ph type="title"/>
          </p:nvPr>
        </p:nvSpPr>
        <p:spPr>
          <a:xfrm>
            <a:off x="609600" y="274638"/>
            <a:ext cx="9956800" cy="492278"/>
          </a:xfrm>
        </p:spPr>
        <p:txBody>
          <a:bodyPr>
            <a:normAutofit fontScale="90000"/>
          </a:bodyPr>
          <a:lstStyle/>
          <a:p>
            <a:r>
              <a:rPr lang="en-US" b="1" i="0" dirty="0">
                <a:solidFill>
                  <a:srgbClr val="273239"/>
                </a:solidFill>
                <a:effectLst/>
                <a:latin typeface="Times New Roman" panose="02020603050405020304" pitchFamily="18" charset="0"/>
                <a:cs typeface="Times New Roman" panose="02020603050405020304" pitchFamily="18" charset="0"/>
              </a:rPr>
              <a:t>Distributed Computing System Models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AD75C40-0349-F3F5-BBAF-070145AE0762}"/>
              </a:ext>
            </a:extLst>
          </p:cNvPr>
          <p:cNvSpPr>
            <a:spLocks noGrp="1"/>
          </p:cNvSpPr>
          <p:nvPr>
            <p:ph idx="1"/>
          </p:nvPr>
        </p:nvSpPr>
        <p:spPr>
          <a:xfrm>
            <a:off x="609599" y="992124"/>
            <a:ext cx="10744201" cy="5364226"/>
          </a:xfrm>
        </p:spPr>
        <p:txBody>
          <a:bodyPr>
            <a:normAutofit/>
          </a:bodyPr>
          <a:lstStyle/>
          <a:p>
            <a:pPr marL="0" indent="0" algn="just">
              <a:buNone/>
            </a:pPr>
            <a:r>
              <a:rPr lang="en-US" b="0" i="0" dirty="0">
                <a:solidFill>
                  <a:srgbClr val="273239"/>
                </a:solidFill>
                <a:effectLst/>
                <a:latin typeface="Times New Roman" panose="02020603050405020304" pitchFamily="18" charset="0"/>
                <a:cs typeface="Times New Roman" panose="02020603050405020304" pitchFamily="18" charset="0"/>
              </a:rPr>
              <a:t>Distributed computing refers to a system where processing and data storage is distributed across multiple devices or systems, rather than being handled by a single central device.</a:t>
            </a:r>
            <a:endParaRPr lang="en-US"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54EF373-4097-D48C-9D87-65DA205CA04F}"/>
              </a:ext>
            </a:extLst>
          </p:cNvPr>
          <p:cNvSpPr>
            <a:spLocks noGrp="1"/>
          </p:cNvSpPr>
          <p:nvPr>
            <p:ph type="sldNum" sz="quarter" idx="12"/>
          </p:nvPr>
        </p:nvSpPr>
        <p:spPr/>
        <p:txBody>
          <a:bodyPr/>
          <a:lstStyle/>
          <a:p>
            <a:fld id="{8C298D8C-2F3F-47BA-BC26-15A672C77047}" type="slidenum">
              <a:rPr lang="en-US" altLang="en-US" smtClean="0">
                <a:latin typeface="Times New Roman" panose="02020603050405020304" pitchFamily="18" charset="0"/>
                <a:cs typeface="Times New Roman" panose="02020603050405020304" pitchFamily="18" charset="0"/>
              </a:rPr>
              <a:pPr/>
              <a:t>38</a:t>
            </a:fld>
            <a:endParaRPr lang="en-US" altLang="en-US">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626ADBD3-AC98-6FCC-2182-25E46AF0462B}"/>
              </a:ext>
            </a:extLst>
          </p:cNvPr>
          <p:cNvSpPr txBox="1"/>
          <p:nvPr/>
        </p:nvSpPr>
        <p:spPr>
          <a:xfrm>
            <a:off x="1032387" y="2282140"/>
            <a:ext cx="6096000" cy="369332"/>
          </a:xfrm>
          <a:prstGeom prst="rect">
            <a:avLst/>
          </a:prstGeom>
          <a:noFill/>
        </p:spPr>
        <p:txBody>
          <a:bodyPr wrap="square">
            <a:spAutoFit/>
          </a:bodyPr>
          <a:lstStyle/>
          <a:p>
            <a:pPr algn="l" fontAlgn="base"/>
            <a:r>
              <a:rPr lang="en-US" b="1" i="0" dirty="0">
                <a:solidFill>
                  <a:srgbClr val="273239"/>
                </a:solidFill>
                <a:effectLst/>
                <a:latin typeface="Times New Roman" panose="02020603050405020304" pitchFamily="18" charset="0"/>
                <a:cs typeface="Times New Roman" panose="02020603050405020304" pitchFamily="18" charset="0"/>
              </a:rPr>
              <a:t>Types of Distributed Computing System Models</a:t>
            </a:r>
          </a:p>
        </p:txBody>
      </p:sp>
      <p:sp>
        <p:nvSpPr>
          <p:cNvPr id="8" name="TextBox 7">
            <a:extLst>
              <a:ext uri="{FF2B5EF4-FFF2-40B4-BE49-F238E27FC236}">
                <a16:creationId xmlns:a16="http://schemas.microsoft.com/office/drawing/2014/main" id="{74DE17F4-F40B-8592-B6E8-AFE3848FEA3F}"/>
              </a:ext>
            </a:extLst>
          </p:cNvPr>
          <p:cNvSpPr txBox="1"/>
          <p:nvPr/>
        </p:nvSpPr>
        <p:spPr>
          <a:xfrm>
            <a:off x="1809135" y="2692014"/>
            <a:ext cx="6096000" cy="369332"/>
          </a:xfrm>
          <a:prstGeom prst="rect">
            <a:avLst/>
          </a:prstGeom>
          <a:noFill/>
        </p:spPr>
        <p:txBody>
          <a:bodyPr wrap="square">
            <a:spAutoFit/>
          </a:bodyPr>
          <a:lstStyle/>
          <a:p>
            <a:pPr algn="l" fontAlgn="base"/>
            <a:r>
              <a:rPr lang="en-US" b="1" i="0" dirty="0">
                <a:solidFill>
                  <a:srgbClr val="273239"/>
                </a:solidFill>
                <a:effectLst/>
                <a:latin typeface="Times New Roman" panose="02020603050405020304" pitchFamily="18" charset="0"/>
                <a:cs typeface="Times New Roman" panose="02020603050405020304" pitchFamily="18" charset="0"/>
              </a:rPr>
              <a:t>Physical Model</a:t>
            </a:r>
          </a:p>
        </p:txBody>
      </p:sp>
      <p:sp>
        <p:nvSpPr>
          <p:cNvPr id="10" name="TextBox 9">
            <a:extLst>
              <a:ext uri="{FF2B5EF4-FFF2-40B4-BE49-F238E27FC236}">
                <a16:creationId xmlns:a16="http://schemas.microsoft.com/office/drawing/2014/main" id="{52046159-9B27-FD43-9AE6-0D7242CAC821}"/>
              </a:ext>
            </a:extLst>
          </p:cNvPr>
          <p:cNvSpPr txBox="1"/>
          <p:nvPr/>
        </p:nvSpPr>
        <p:spPr>
          <a:xfrm>
            <a:off x="1809135" y="3059668"/>
            <a:ext cx="6096000" cy="369332"/>
          </a:xfrm>
          <a:prstGeom prst="rect">
            <a:avLst/>
          </a:prstGeom>
          <a:noFill/>
        </p:spPr>
        <p:txBody>
          <a:bodyPr wrap="square">
            <a:spAutoFit/>
          </a:bodyPr>
          <a:lstStyle/>
          <a:p>
            <a:pPr algn="l" fontAlgn="base"/>
            <a:r>
              <a:rPr lang="en-US" b="1" i="0" dirty="0">
                <a:solidFill>
                  <a:srgbClr val="273239"/>
                </a:solidFill>
                <a:effectLst/>
                <a:latin typeface="Times New Roman" panose="02020603050405020304" pitchFamily="18" charset="0"/>
                <a:cs typeface="Times New Roman" panose="02020603050405020304" pitchFamily="18" charset="0"/>
              </a:rPr>
              <a:t>Architectural Model</a:t>
            </a:r>
          </a:p>
        </p:txBody>
      </p:sp>
      <p:sp>
        <p:nvSpPr>
          <p:cNvPr id="12" name="TextBox 11">
            <a:extLst>
              <a:ext uri="{FF2B5EF4-FFF2-40B4-BE49-F238E27FC236}">
                <a16:creationId xmlns:a16="http://schemas.microsoft.com/office/drawing/2014/main" id="{1024FA4E-2930-D2A4-746A-AC3819E8F601}"/>
              </a:ext>
            </a:extLst>
          </p:cNvPr>
          <p:cNvSpPr txBox="1"/>
          <p:nvPr/>
        </p:nvSpPr>
        <p:spPr>
          <a:xfrm>
            <a:off x="1809135" y="3427322"/>
            <a:ext cx="6096000" cy="369332"/>
          </a:xfrm>
          <a:prstGeom prst="rect">
            <a:avLst/>
          </a:prstGeom>
          <a:noFill/>
        </p:spPr>
        <p:txBody>
          <a:bodyPr wrap="square">
            <a:spAutoFit/>
          </a:bodyPr>
          <a:lstStyle/>
          <a:p>
            <a:pPr algn="l" fontAlgn="base"/>
            <a:r>
              <a:rPr lang="en-US" b="1" i="0" dirty="0">
                <a:solidFill>
                  <a:srgbClr val="273239"/>
                </a:solidFill>
                <a:effectLst/>
                <a:latin typeface="Times New Roman" panose="02020603050405020304" pitchFamily="18" charset="0"/>
                <a:cs typeface="Times New Roman" panose="02020603050405020304" pitchFamily="18" charset="0"/>
              </a:rPr>
              <a:t>Fundamental Model</a:t>
            </a:r>
          </a:p>
        </p:txBody>
      </p:sp>
      <p:sp>
        <p:nvSpPr>
          <p:cNvPr id="16" name="TextBox 15">
            <a:extLst>
              <a:ext uri="{FF2B5EF4-FFF2-40B4-BE49-F238E27FC236}">
                <a16:creationId xmlns:a16="http://schemas.microsoft.com/office/drawing/2014/main" id="{716C4916-061E-6EDC-FFCF-8F626E490B73}"/>
              </a:ext>
            </a:extLst>
          </p:cNvPr>
          <p:cNvSpPr txBox="1"/>
          <p:nvPr/>
        </p:nvSpPr>
        <p:spPr>
          <a:xfrm>
            <a:off x="609599" y="4021862"/>
            <a:ext cx="10569237" cy="2369880"/>
          </a:xfrm>
          <a:prstGeom prst="rect">
            <a:avLst/>
          </a:prstGeom>
          <a:noFill/>
        </p:spPr>
        <p:txBody>
          <a:bodyPr wrap="square">
            <a:spAutoFit/>
          </a:bodyPr>
          <a:lstStyle/>
          <a:p>
            <a:pPr algn="l" fontAlgn="base"/>
            <a:r>
              <a:rPr lang="en-US" sz="2800" b="1" i="0" dirty="0">
                <a:solidFill>
                  <a:srgbClr val="273239"/>
                </a:solidFill>
                <a:effectLst/>
                <a:latin typeface="Times New Roman" panose="02020603050405020304" pitchFamily="18" charset="0"/>
                <a:cs typeface="Times New Roman" panose="02020603050405020304" pitchFamily="18" charset="0"/>
              </a:rPr>
              <a:t>Physical Model</a:t>
            </a:r>
          </a:p>
          <a:p>
            <a:pPr algn="just" rtl="0" fontAlgn="base"/>
            <a:r>
              <a:rPr lang="en-US" sz="2400" b="0" i="0" dirty="0">
                <a:solidFill>
                  <a:srgbClr val="273239"/>
                </a:solidFill>
                <a:effectLst/>
                <a:latin typeface="Times New Roman" panose="02020603050405020304" pitchFamily="18" charset="0"/>
                <a:cs typeface="Times New Roman" panose="02020603050405020304" pitchFamily="18" charset="0"/>
              </a:rPr>
              <a:t>A physical model is basically a representation of the underlying hardware elements of a distributed system. It encompasses the hardware composition of a distributed system in terms of computers and other devices and their interconnections. It is primarily used to design, manage, implement and determine the performance of a distributed system. A physical model majorly consists of the following components:</a:t>
            </a:r>
          </a:p>
        </p:txBody>
      </p:sp>
    </p:spTree>
    <p:extLst>
      <p:ext uri="{BB962C8B-B14F-4D97-AF65-F5344CB8AC3E}">
        <p14:creationId xmlns:p14="http://schemas.microsoft.com/office/powerpoint/2010/main" val="20428510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34</TotalTime>
  <Words>4065</Words>
  <Application>Microsoft Office PowerPoint</Application>
  <PresentationFormat>Widescreen</PresentationFormat>
  <Paragraphs>311</Paragraphs>
  <Slides>38</Slides>
  <Notes>18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38</vt:i4>
      </vt:variant>
    </vt:vector>
  </HeadingPairs>
  <TitlesOfParts>
    <vt:vector size="49" baseType="lpstr">
      <vt:lpstr>新細明體</vt:lpstr>
      <vt:lpstr>Aptos</vt:lpstr>
      <vt:lpstr>Arial</vt:lpstr>
      <vt:lpstr>Calibri</vt:lpstr>
      <vt:lpstr>Calibri Light</vt:lpstr>
      <vt:lpstr>Nunito</vt:lpstr>
      <vt:lpstr>Symbol</vt:lpstr>
      <vt:lpstr>Times</vt:lpstr>
      <vt:lpstr>Times New Roman</vt:lpstr>
      <vt:lpstr>Zapf Dingbats</vt:lpstr>
      <vt:lpstr>Office Theme</vt:lpstr>
      <vt:lpstr>LENDI INSTITUTE OF ENGINEERING AND TECHNOLOGY (Autonomous) Approved by AICTE and Permanently affiliated to JNTU Gurajada-Vizianagaram. </vt:lpstr>
      <vt:lpstr>PowerPoint Presentation</vt:lpstr>
      <vt:lpstr>PowerPoint Presentation</vt:lpstr>
      <vt:lpstr>Characteristics of Distributed System:</vt:lpstr>
      <vt:lpstr>Advantages of Distributed System:</vt:lpstr>
      <vt:lpstr>Disadvantages of Distributed System:</vt:lpstr>
      <vt:lpstr>Applications Area of Distributed System:</vt:lpstr>
      <vt:lpstr>Examples of Distributed Systems</vt:lpstr>
      <vt:lpstr>2. Examples of Distributed Systems</vt:lpstr>
      <vt:lpstr>2.1 Local Area Network</vt:lpstr>
      <vt:lpstr>2.2 Database Management System</vt:lpstr>
      <vt:lpstr>2.3 Automatic Teller Machine Network</vt:lpstr>
      <vt:lpstr>2.4  Internet</vt:lpstr>
      <vt:lpstr>2.4.1 World-Wide-Web</vt:lpstr>
      <vt:lpstr>2.4.2  Web Servers and Web Browsers</vt:lpstr>
      <vt:lpstr>2.5  Mobile and Ubiquitous Computing</vt:lpstr>
      <vt:lpstr>Web Challenges in Distributed System</vt:lpstr>
      <vt:lpstr>Resource Sharing in Distributed System</vt:lpstr>
      <vt:lpstr>4.3 Software Structure</vt:lpstr>
      <vt:lpstr>4.3 Software Structure</vt:lpstr>
      <vt:lpstr>Distributed Computing System Models</vt:lpstr>
      <vt:lpstr>PowerPoint Presentation</vt:lpstr>
      <vt:lpstr>PowerPoint Presentation</vt:lpstr>
      <vt:lpstr>Architectural Model</vt:lpstr>
      <vt:lpstr>4.4 SYSTEM ARCHITECTURES</vt:lpstr>
      <vt:lpstr>4.4.1 Clients Invoke Individual Servers</vt:lpstr>
      <vt:lpstr>4.4.2 Peer-to-peer Systems</vt:lpstr>
      <vt:lpstr>4.4.3 A Service by Multiple Servers</vt:lpstr>
      <vt:lpstr>4.4.4 Web Proxy Server</vt:lpstr>
      <vt:lpstr>4.4.5 Web Applets</vt:lpstr>
      <vt:lpstr>4.4.6 Thin Clients and Compute Servers</vt:lpstr>
      <vt:lpstr>PowerPoint Presentation</vt:lpstr>
      <vt:lpstr>PowerPoint Presentation</vt:lpstr>
      <vt:lpstr>PowerPoint Presentation</vt:lpstr>
      <vt:lpstr>PowerPoint Presentation</vt:lpstr>
      <vt:lpstr>PowerPoint Presentation</vt:lpstr>
      <vt:lpstr>PowerPoint Presentation</vt:lpstr>
      <vt:lpstr>Distributed Computing System Models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LENDI INSTITUTE OF ENGINEERING AND TECHNOLGOY (Autonomous) Approved by AICTE and Permanently affiliated to JNTUGV-Vizianagaram </dc:title>
  <dc:creator>Naina devi</dc:creator>
  <cp:lastModifiedBy>Satish D</cp:lastModifiedBy>
  <cp:revision>13</cp:revision>
  <dcterms:created xsi:type="dcterms:W3CDTF">2025-03-17T09:31:56Z</dcterms:created>
  <dcterms:modified xsi:type="dcterms:W3CDTF">2025-03-22T09:54:58Z</dcterms:modified>
</cp:coreProperties>
</file>